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Default Extension="xlsx" ContentType="application/vnd.openxmlformats-officedocument.spreadsheetml.sheet"/>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tags/tag2.xml" ContentType="application/vnd.openxmlformats-officedocument.presentationml.tags+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Default Extension="wmv" ContentType="video/x-ms-wmv"/>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Default Extension="wav" ContentType="audio/wav"/>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12"/>
  </p:notesMasterIdLst>
  <p:sldIdLst>
    <p:sldId id="398" r:id="rId2"/>
    <p:sldId id="405" r:id="rId3"/>
    <p:sldId id="406" r:id="rId4"/>
    <p:sldId id="407" r:id="rId5"/>
    <p:sldId id="408" r:id="rId6"/>
    <p:sldId id="409" r:id="rId7"/>
    <p:sldId id="410" r:id="rId8"/>
    <p:sldId id="411" r:id="rId9"/>
    <p:sldId id="414" r:id="rId10"/>
    <p:sldId id="413" r:id="rId11"/>
    <p:sldId id="505" r:id="rId12"/>
    <p:sldId id="347" r:id="rId13"/>
    <p:sldId id="504" r:id="rId14"/>
    <p:sldId id="358" r:id="rId15"/>
    <p:sldId id="470" r:id="rId16"/>
    <p:sldId id="260" r:id="rId17"/>
    <p:sldId id="506" r:id="rId18"/>
    <p:sldId id="261" r:id="rId19"/>
    <p:sldId id="289" r:id="rId20"/>
    <p:sldId id="379" r:id="rId21"/>
    <p:sldId id="509" r:id="rId22"/>
    <p:sldId id="368" r:id="rId23"/>
    <p:sldId id="311" r:id="rId24"/>
    <p:sldId id="300" r:id="rId25"/>
    <p:sldId id="472" r:id="rId26"/>
    <p:sldId id="479" r:id="rId27"/>
    <p:sldId id="266" r:id="rId28"/>
    <p:sldId id="459" r:id="rId29"/>
    <p:sldId id="296" r:id="rId30"/>
    <p:sldId id="297" r:id="rId31"/>
    <p:sldId id="502" r:id="rId32"/>
    <p:sldId id="268" r:id="rId33"/>
    <p:sldId id="423" r:id="rId34"/>
    <p:sldId id="424" r:id="rId35"/>
    <p:sldId id="425" r:id="rId36"/>
    <p:sldId id="420" r:id="rId37"/>
    <p:sldId id="421" r:id="rId38"/>
    <p:sldId id="428" r:id="rId39"/>
    <p:sldId id="316" r:id="rId40"/>
    <p:sldId id="418" r:id="rId41"/>
    <p:sldId id="463" r:id="rId42"/>
    <p:sldId id="464" r:id="rId43"/>
    <p:sldId id="465" r:id="rId44"/>
    <p:sldId id="415" r:id="rId45"/>
    <p:sldId id="478" r:id="rId46"/>
    <p:sldId id="495" r:id="rId47"/>
    <p:sldId id="468" r:id="rId48"/>
    <p:sldId id="469" r:id="rId49"/>
    <p:sldId id="499" r:id="rId50"/>
    <p:sldId id="467" r:id="rId51"/>
    <p:sldId id="416" r:id="rId52"/>
    <p:sldId id="417" r:id="rId53"/>
    <p:sldId id="322" r:id="rId54"/>
    <p:sldId id="429" r:id="rId55"/>
    <p:sldId id="430" r:id="rId56"/>
    <p:sldId id="485" r:id="rId57"/>
    <p:sldId id="486" r:id="rId58"/>
    <p:sldId id="488" r:id="rId59"/>
    <p:sldId id="431" r:id="rId60"/>
    <p:sldId id="432" r:id="rId61"/>
    <p:sldId id="433" r:id="rId62"/>
    <p:sldId id="434" r:id="rId63"/>
    <p:sldId id="435" r:id="rId64"/>
    <p:sldId id="436" r:id="rId65"/>
    <p:sldId id="466" r:id="rId66"/>
    <p:sldId id="437" r:id="rId67"/>
    <p:sldId id="438" r:id="rId68"/>
    <p:sldId id="439" r:id="rId69"/>
    <p:sldId id="440" r:id="rId70"/>
    <p:sldId id="441" r:id="rId71"/>
    <p:sldId id="442" r:id="rId72"/>
    <p:sldId id="460" r:id="rId73"/>
    <p:sldId id="443" r:id="rId74"/>
    <p:sldId id="444" r:id="rId75"/>
    <p:sldId id="445" r:id="rId76"/>
    <p:sldId id="446" r:id="rId77"/>
    <p:sldId id="447" r:id="rId78"/>
    <p:sldId id="449" r:id="rId79"/>
    <p:sldId id="450" r:id="rId80"/>
    <p:sldId id="454" r:id="rId81"/>
    <p:sldId id="484" r:id="rId82"/>
    <p:sldId id="455" r:id="rId83"/>
    <p:sldId id="456" r:id="rId84"/>
    <p:sldId id="480" r:id="rId85"/>
    <p:sldId id="498" r:id="rId86"/>
    <p:sldId id="483" r:id="rId87"/>
    <p:sldId id="461" r:id="rId88"/>
    <p:sldId id="492" r:id="rId89"/>
    <p:sldId id="497" r:id="rId90"/>
    <p:sldId id="457" r:id="rId91"/>
    <p:sldId id="458" r:id="rId92"/>
    <p:sldId id="274" r:id="rId93"/>
    <p:sldId id="275" r:id="rId94"/>
    <p:sldId id="276" r:id="rId95"/>
    <p:sldId id="473" r:id="rId96"/>
    <p:sldId id="277" r:id="rId97"/>
    <p:sldId id="476" r:id="rId98"/>
    <p:sldId id="474" r:id="rId99"/>
    <p:sldId id="312" r:id="rId100"/>
    <p:sldId id="475" r:id="rId101"/>
    <p:sldId id="493" r:id="rId102"/>
    <p:sldId id="500" r:id="rId103"/>
    <p:sldId id="494" r:id="rId104"/>
    <p:sldId id="501" r:id="rId105"/>
    <p:sldId id="313" r:id="rId106"/>
    <p:sldId id="314" r:id="rId107"/>
    <p:sldId id="372" r:id="rId108"/>
    <p:sldId id="462" r:id="rId109"/>
    <p:sldId id="496" r:id="rId110"/>
    <p:sldId id="481" r:id="rId11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66"/>
    <a:srgbClr val="00009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autoAdjust="0"/>
    <p:restoredTop sz="93732" autoAdjust="0"/>
  </p:normalViewPr>
  <p:slideViewPr>
    <p:cSldViewPr>
      <p:cViewPr>
        <p:scale>
          <a:sx n="70" d="100"/>
          <a:sy n="70" d="100"/>
        </p:scale>
        <p:origin x="-1572" y="-540"/>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8" d="100"/>
        <a:sy n="68" d="100"/>
      </p:scale>
      <p:origin x="0" y="10896"/>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_rels/viewProps.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slide" Target="slides/slide1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2007_Workbook1.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0.18100358422939131"/>
          <c:y val="0.17435897435897435"/>
          <c:w val="0.78673835125448266"/>
          <c:h val="0.55128205128204899"/>
        </c:manualLayout>
      </c:layout>
      <c:barChart>
        <c:barDir val="bar"/>
        <c:grouping val="stacked"/>
        <c:ser>
          <c:idx val="0"/>
          <c:order val="0"/>
          <c:spPr>
            <a:solidFill>
              <a:srgbClr val="00FF00"/>
            </a:solidFill>
            <a:ln w="19087">
              <a:solidFill>
                <a:srgbClr val="000000"/>
              </a:solidFill>
              <a:prstDash val="solid"/>
            </a:ln>
          </c:spPr>
          <c:dPt>
            <c:idx val="0"/>
            <c:spPr>
              <a:solidFill>
                <a:srgbClr val="99CCFF"/>
              </a:solidFill>
              <a:ln w="19087">
                <a:solidFill>
                  <a:srgbClr val="000000"/>
                </a:solidFill>
                <a:prstDash val="solid"/>
              </a:ln>
            </c:spPr>
          </c:dPt>
          <c:dPt>
            <c:idx val="1"/>
            <c:spPr>
              <a:solidFill>
                <a:srgbClr val="99CCFF"/>
              </a:solidFill>
              <a:ln w="19087">
                <a:solidFill>
                  <a:srgbClr val="000000"/>
                </a:solidFill>
                <a:prstDash val="solid"/>
              </a:ln>
            </c:spPr>
          </c:dPt>
          <c:dPt>
            <c:idx val="2"/>
            <c:spPr>
              <a:solidFill>
                <a:srgbClr val="99CCFF"/>
              </a:solidFill>
              <a:ln w="19087">
                <a:solidFill>
                  <a:srgbClr val="000000"/>
                </a:solidFill>
                <a:prstDash val="solid"/>
              </a:ln>
            </c:spPr>
          </c:dPt>
          <c:dPt>
            <c:idx val="3"/>
            <c:spPr>
              <a:solidFill>
                <a:srgbClr val="99CCFF"/>
              </a:solidFill>
              <a:ln w="19087">
                <a:solidFill>
                  <a:srgbClr val="000000"/>
                </a:solidFill>
                <a:prstDash val="solid"/>
              </a:ln>
            </c:spPr>
          </c:dPt>
          <c:dPt>
            <c:idx val="4"/>
            <c:spPr>
              <a:solidFill>
                <a:srgbClr val="CCFFCC"/>
              </a:solidFill>
              <a:ln w="19087">
                <a:solidFill>
                  <a:srgbClr val="000000"/>
                </a:solidFill>
                <a:prstDash val="solid"/>
              </a:ln>
            </c:spPr>
          </c:dPt>
          <c:dLbls>
            <c:delete val="1"/>
          </c:dLbls>
          <c:val>
            <c:numRef>
              <c:f>Sheet1!$G$3:$G$7</c:f>
              <c:numCache>
                <c:formatCode>General</c:formatCode>
                <c:ptCount val="5"/>
                <c:pt idx="0">
                  <c:v>0.94399999999999995</c:v>
                </c:pt>
                <c:pt idx="1">
                  <c:v>0.24400000000000024</c:v>
                </c:pt>
                <c:pt idx="2">
                  <c:v>1.4219999999999919</c:v>
                </c:pt>
                <c:pt idx="3">
                  <c:v>1.8919999999999955</c:v>
                </c:pt>
                <c:pt idx="4">
                  <c:v>2.2930000000000001</c:v>
                </c:pt>
              </c:numCache>
            </c:numRef>
          </c:val>
        </c:ser>
        <c:ser>
          <c:idx val="1"/>
          <c:order val="1"/>
          <c:spPr>
            <a:solidFill>
              <a:srgbClr val="FFFF00"/>
            </a:solidFill>
            <a:ln w="19087">
              <a:solidFill>
                <a:srgbClr val="000000"/>
              </a:solidFill>
              <a:prstDash val="solid"/>
            </a:ln>
          </c:spPr>
          <c:dLbls>
            <c:dLbl>
              <c:idx val="4"/>
              <c:delete val="1"/>
            </c:dLbl>
            <c:spPr>
              <a:noFill/>
              <a:ln w="38174">
                <a:noFill/>
              </a:ln>
            </c:spPr>
            <c:txPr>
              <a:bodyPr/>
              <a:lstStyle/>
              <a:p>
                <a:pPr>
                  <a:defRPr sz="340" b="0" i="0" u="none" strike="noStrike" baseline="0">
                    <a:solidFill>
                      <a:srgbClr val="000000"/>
                    </a:solidFill>
                    <a:latin typeface="Arial"/>
                    <a:ea typeface="Arial"/>
                    <a:cs typeface="Arial"/>
                  </a:defRPr>
                </a:pPr>
                <a:endParaRPr lang="en-US"/>
              </a:p>
            </c:txPr>
            <c:showVal val="1"/>
          </c:dLbls>
          <c:val>
            <c:numRef>
              <c:f>Sheet1!$H$3:$H$7</c:f>
              <c:numCache>
                <c:formatCode>General</c:formatCode>
                <c:ptCount val="5"/>
                <c:pt idx="0">
                  <c:v>0</c:v>
                </c:pt>
                <c:pt idx="1">
                  <c:v>0</c:v>
                </c:pt>
                <c:pt idx="2">
                  <c:v>0</c:v>
                </c:pt>
                <c:pt idx="3">
                  <c:v>0</c:v>
                </c:pt>
                <c:pt idx="4">
                  <c:v>1.2749999999999955</c:v>
                </c:pt>
              </c:numCache>
            </c:numRef>
          </c:val>
        </c:ser>
        <c:dLbls>
          <c:showVal val="1"/>
        </c:dLbls>
        <c:gapWidth val="20"/>
        <c:overlap val="100"/>
        <c:axId val="88378752"/>
        <c:axId val="88380544"/>
      </c:barChart>
      <c:catAx>
        <c:axId val="88378752"/>
        <c:scaling>
          <c:orientation val="minMax"/>
        </c:scaling>
        <c:axPos val="l"/>
        <c:numFmt formatCode="General" sourceLinked="1"/>
        <c:tickLblPos val="nextTo"/>
        <c:spPr>
          <a:ln w="4772">
            <a:solidFill>
              <a:srgbClr val="000000"/>
            </a:solidFill>
            <a:prstDash val="solid"/>
          </a:ln>
        </c:spPr>
        <c:txPr>
          <a:bodyPr rot="0" vert="horz"/>
          <a:lstStyle/>
          <a:p>
            <a:pPr>
              <a:defRPr sz="190" b="0" i="0" u="none" strike="noStrike" baseline="0">
                <a:solidFill>
                  <a:srgbClr val="000000"/>
                </a:solidFill>
                <a:latin typeface="Arial"/>
                <a:ea typeface="Arial"/>
                <a:cs typeface="Arial"/>
              </a:defRPr>
            </a:pPr>
            <a:endParaRPr lang="en-US"/>
          </a:p>
        </c:txPr>
        <c:crossAx val="88380544"/>
        <c:crosses val="autoZero"/>
        <c:auto val="1"/>
        <c:lblAlgn val="ctr"/>
        <c:lblOffset val="100"/>
        <c:tickLblSkip val="1"/>
        <c:tickMarkSkip val="1"/>
      </c:catAx>
      <c:valAx>
        <c:axId val="88380544"/>
        <c:scaling>
          <c:orientation val="minMax"/>
        </c:scaling>
        <c:axPos val="b"/>
        <c:majorGridlines>
          <c:spPr>
            <a:ln w="4772">
              <a:solidFill>
                <a:srgbClr val="000000"/>
              </a:solidFill>
              <a:prstDash val="solid"/>
            </a:ln>
          </c:spPr>
        </c:majorGridlines>
        <c:title>
          <c:tx>
            <c:rich>
              <a:bodyPr/>
              <a:lstStyle/>
              <a:p>
                <a:pPr>
                  <a:defRPr sz="1689" b="1" i="0" u="none" strike="noStrike" baseline="0">
                    <a:solidFill>
                      <a:srgbClr val="000000"/>
                    </a:solidFill>
                    <a:latin typeface="Arial"/>
                    <a:ea typeface="Arial"/>
                    <a:cs typeface="Arial"/>
                  </a:defRPr>
                </a:pPr>
                <a:r>
                  <a:rPr lang="en-US"/>
                  <a:t>Millions of Years</a:t>
                </a:r>
              </a:p>
            </c:rich>
          </c:tx>
          <c:layout>
            <c:manualLayout>
              <c:xMode val="edge"/>
              <c:yMode val="edge"/>
              <c:x val="0.70740915559941964"/>
              <c:y val="0.79487192190863787"/>
            </c:manualLayout>
          </c:layout>
          <c:spPr>
            <a:noFill/>
            <a:ln w="38174">
              <a:noFill/>
            </a:ln>
          </c:spPr>
        </c:title>
        <c:numFmt formatCode="General" sourceLinked="1"/>
        <c:tickLblPos val="nextTo"/>
        <c:spPr>
          <a:ln w="4772">
            <a:solidFill>
              <a:srgbClr val="000000"/>
            </a:solidFill>
            <a:prstDash val="solid"/>
          </a:ln>
        </c:spPr>
        <c:txPr>
          <a:bodyPr rot="0" vert="horz"/>
          <a:lstStyle/>
          <a:p>
            <a:pPr>
              <a:defRPr sz="1689" b="1" i="0" u="none" strike="noStrike" baseline="0">
                <a:solidFill>
                  <a:srgbClr val="000000"/>
                </a:solidFill>
                <a:latin typeface="Arial"/>
                <a:ea typeface="Arial"/>
                <a:cs typeface="Arial"/>
              </a:defRPr>
            </a:pPr>
            <a:endParaRPr lang="en-US"/>
          </a:p>
        </c:txPr>
        <c:crossAx val="88378752"/>
        <c:crosses val="autoZero"/>
        <c:crossBetween val="between"/>
        <c:majorUnit val="0.5"/>
      </c:valAx>
      <c:spPr>
        <a:noFill/>
        <a:ln w="19087">
          <a:solidFill>
            <a:srgbClr val="808080"/>
          </a:solidFill>
          <a:prstDash val="solid"/>
        </a:ln>
      </c:spPr>
    </c:plotArea>
    <c:plotVisOnly val="1"/>
    <c:dispBlanksAs val="gap"/>
  </c:chart>
  <c:spPr>
    <a:solidFill>
      <a:srgbClr val="FFFFFF"/>
    </a:solidFill>
    <a:ln w="4772">
      <a:solidFill>
        <a:srgbClr val="000000"/>
      </a:solidFill>
      <a:prstDash val="solid"/>
    </a:ln>
  </c:spPr>
  <c:txPr>
    <a:bodyPr/>
    <a:lstStyle/>
    <a:p>
      <a:pPr>
        <a:defRPr sz="1729" b="0" i="0" u="none" strike="noStrike" baseline="0">
          <a:solidFill>
            <a:srgbClr val="000000"/>
          </a:solidFill>
          <a:latin typeface="Arial"/>
          <a:ea typeface="Arial"/>
          <a:cs typeface="Arial"/>
        </a:defRPr>
      </a:pPr>
      <a:endParaRPr lang="en-US"/>
    </a:p>
  </c:txPr>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drawings/drawing1.xml><?xml version="1.0" encoding="utf-8"?>
<c:userShapes xmlns:c="http://schemas.openxmlformats.org/drawingml/2006/chart">
  <cdr:relSizeAnchor xmlns:cdr="http://schemas.openxmlformats.org/drawingml/2006/chartDrawing">
    <cdr:from>
      <cdr:x>0.01875</cdr:x>
      <cdr:y>0.89025</cdr:y>
    </cdr:from>
    <cdr:to>
      <cdr:x>0.88825</cdr:x>
      <cdr:y>0.98875</cdr:y>
    </cdr:to>
    <cdr:sp macro="" textlink="">
      <cdr:nvSpPr>
        <cdr:cNvPr id="39937" name="Text Box 1"/>
        <cdr:cNvSpPr txBox="1">
          <a:spLocks xmlns:a="http://schemas.openxmlformats.org/drawingml/2006/main" noChangeArrowheads="1"/>
        </cdr:cNvSpPr>
      </cdr:nvSpPr>
      <cdr:spPr bwMode="auto">
        <a:xfrm xmlns:a="http://schemas.openxmlformats.org/drawingml/2006/main">
          <a:off x="99655" y="3307056"/>
          <a:ext cx="4621349" cy="36590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US" sz="1075" b="1" i="0" strike="noStrike" dirty="0">
              <a:solidFill>
                <a:srgbClr val="000000"/>
              </a:solidFill>
              <a:latin typeface="Arial"/>
              <a:cs typeface="Arial"/>
            </a:rPr>
            <a:t>Data Source: </a:t>
          </a:r>
        </a:p>
        <a:p xmlns:a="http://schemas.openxmlformats.org/drawingml/2006/main">
          <a:pPr algn="l" rtl="0">
            <a:defRPr sz="1000"/>
          </a:pPr>
          <a:r>
            <a:rPr lang="en-US" sz="1075" b="1" i="0" strike="noStrike" dirty="0">
              <a:solidFill>
                <a:srgbClr val="000000"/>
              </a:solidFill>
              <a:latin typeface="Arial"/>
              <a:cs typeface="Arial"/>
            </a:rPr>
            <a:t>National Center for Injury Prevention and </a:t>
          </a:r>
          <a:r>
            <a:rPr lang="en-US" sz="1075" b="1" i="0" strike="noStrike" dirty="0" smtClean="0">
              <a:solidFill>
                <a:srgbClr val="000000"/>
              </a:solidFill>
              <a:latin typeface="Arial"/>
              <a:cs typeface="Arial"/>
            </a:rPr>
            <a:t>Control</a:t>
          </a:r>
          <a:endParaRPr lang="en-US" sz="1075" b="1" i="0" strike="noStrike" dirty="0">
            <a:solidFill>
              <a:srgbClr val="000000"/>
            </a:solidFill>
            <a:latin typeface="Arial"/>
            <a:cs typeface="Arial"/>
          </a:endParaRPr>
        </a:p>
      </cdr:txBody>
    </cdr:sp>
  </cdr:relSizeAnchor>
  <cdr:relSizeAnchor xmlns:cdr="http://schemas.openxmlformats.org/drawingml/2006/chartDrawing">
    <cdr:from>
      <cdr:x>0.00675</cdr:x>
      <cdr:y>0.03275</cdr:y>
    </cdr:from>
    <cdr:to>
      <cdr:x>0.9925</cdr:x>
      <cdr:y>0.16125</cdr:y>
    </cdr:to>
    <cdr:sp macro="" textlink="">
      <cdr:nvSpPr>
        <cdr:cNvPr id="39938" name="Text Box 2"/>
        <cdr:cNvSpPr txBox="1">
          <a:spLocks xmlns:a="http://schemas.openxmlformats.org/drawingml/2006/main" noChangeArrowheads="1"/>
        </cdr:cNvSpPr>
      </cdr:nvSpPr>
      <cdr:spPr bwMode="auto">
        <a:xfrm xmlns:a="http://schemas.openxmlformats.org/drawingml/2006/main">
          <a:off x="35876" y="123515"/>
          <a:ext cx="5239212" cy="48384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27432" rIns="36576" bIns="0" anchor="t" upright="1"/>
        <a:lstStyle xmlns:a="http://schemas.openxmlformats.org/drawingml/2006/main"/>
        <a:p xmlns:a="http://schemas.openxmlformats.org/drawingml/2006/main">
          <a:pPr algn="ctr" rtl="0">
            <a:defRPr sz="1000"/>
          </a:pPr>
          <a:r>
            <a:rPr lang="en-US" sz="1300" b="1" i="0" strike="noStrike" dirty="0">
              <a:solidFill>
                <a:srgbClr val="000000"/>
              </a:solidFill>
              <a:latin typeface="Arial"/>
              <a:cs typeface="Arial"/>
            </a:rPr>
            <a:t>Years of Potential Life Lost Before Age 65 (YPPL)</a:t>
          </a:r>
        </a:p>
        <a:p xmlns:a="http://schemas.openxmlformats.org/drawingml/2006/main">
          <a:pPr algn="ctr" rtl="0">
            <a:defRPr sz="1000"/>
          </a:pPr>
          <a:r>
            <a:rPr lang="en-US" sz="1300" b="1" i="0" strike="noStrike" dirty="0">
              <a:solidFill>
                <a:srgbClr val="000000"/>
              </a:solidFill>
              <a:latin typeface="Arial"/>
              <a:cs typeface="Arial"/>
            </a:rPr>
            <a:t>by Cause of Death, U.S.A., </a:t>
          </a:r>
          <a:r>
            <a:rPr lang="en-US" sz="1300" b="1" dirty="0" smtClean="0">
              <a:solidFill>
                <a:srgbClr val="000000"/>
              </a:solidFill>
              <a:latin typeface="Arial"/>
              <a:cs typeface="Arial"/>
            </a:rPr>
            <a:t>2005</a:t>
          </a:r>
          <a:endParaRPr lang="en-US" sz="1300" b="1" i="0" strike="noStrike" dirty="0">
            <a:solidFill>
              <a:srgbClr val="000000"/>
            </a:solidFill>
            <a:latin typeface="Arial"/>
            <a:cs typeface="Arial"/>
          </a:endParaRPr>
        </a:p>
      </cdr:txBody>
    </cdr:sp>
  </cdr:relSizeAnchor>
  <cdr:relSizeAnchor xmlns:cdr="http://schemas.openxmlformats.org/drawingml/2006/chartDrawing">
    <cdr:from>
      <cdr:x>0.04167</cdr:x>
      <cdr:y>0.18757</cdr:y>
    </cdr:from>
    <cdr:to>
      <cdr:x>0.17708</cdr:x>
      <cdr:y>0.85707</cdr:y>
    </cdr:to>
    <cdr:sp macro="" textlink="">
      <cdr:nvSpPr>
        <cdr:cNvPr id="39939" name="Text Box 3"/>
        <cdr:cNvSpPr txBox="1">
          <a:spLocks xmlns:a="http://schemas.openxmlformats.org/drawingml/2006/main" noChangeArrowheads="1"/>
        </cdr:cNvSpPr>
      </cdr:nvSpPr>
      <cdr:spPr bwMode="auto">
        <a:xfrm xmlns:a="http://schemas.openxmlformats.org/drawingml/2006/main">
          <a:off x="304800" y="838200"/>
          <a:ext cx="990600" cy="299187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US" sz="1200" b="1" i="0" strike="noStrike" dirty="0">
              <a:solidFill>
                <a:srgbClr val="000000"/>
              </a:solidFill>
              <a:latin typeface="Arial"/>
              <a:cs typeface="Arial"/>
            </a:rPr>
            <a:t>Injury</a:t>
          </a:r>
        </a:p>
        <a:p xmlns:a="http://schemas.openxmlformats.org/drawingml/2006/main">
          <a:pPr algn="l" rtl="0">
            <a:defRPr sz="1000"/>
          </a:pPr>
          <a:r>
            <a:rPr lang="en-US" sz="1200" b="1" i="0" strike="noStrike" dirty="0">
              <a:solidFill>
                <a:srgbClr val="000000"/>
              </a:solidFill>
              <a:latin typeface="Arial"/>
              <a:cs typeface="Arial"/>
            </a:rPr>
            <a:t> </a:t>
          </a:r>
          <a:endParaRPr lang="en-US" sz="1200" b="1" i="0" strike="noStrike" dirty="0" smtClean="0">
            <a:solidFill>
              <a:srgbClr val="000000"/>
            </a:solidFill>
            <a:latin typeface="Arial"/>
            <a:cs typeface="Arial"/>
          </a:endParaRPr>
        </a:p>
        <a:p xmlns:a="http://schemas.openxmlformats.org/drawingml/2006/main">
          <a:pPr algn="l" rtl="0">
            <a:defRPr sz="1000"/>
          </a:pPr>
          <a:endParaRPr lang="en-US" sz="1200" b="1" i="0" strike="noStrike" dirty="0">
            <a:solidFill>
              <a:srgbClr val="000000"/>
            </a:solidFill>
            <a:latin typeface="Arial"/>
            <a:cs typeface="Arial"/>
          </a:endParaRPr>
        </a:p>
        <a:p xmlns:a="http://schemas.openxmlformats.org/drawingml/2006/main">
          <a:pPr algn="l" rtl="0">
            <a:defRPr sz="1000"/>
          </a:pPr>
          <a:r>
            <a:rPr lang="en-US" sz="1200" b="1" i="0" strike="noStrike" dirty="0">
              <a:solidFill>
                <a:srgbClr val="000000"/>
              </a:solidFill>
              <a:latin typeface="Arial"/>
              <a:cs typeface="Arial"/>
            </a:rPr>
            <a:t>Cancer</a:t>
          </a:r>
        </a:p>
        <a:p xmlns:a="http://schemas.openxmlformats.org/drawingml/2006/main">
          <a:pPr algn="l" rtl="0">
            <a:defRPr sz="1000"/>
          </a:pPr>
          <a:r>
            <a:rPr lang="en-US" sz="1200" b="1" i="0" strike="noStrike" dirty="0">
              <a:solidFill>
                <a:srgbClr val="000000"/>
              </a:solidFill>
              <a:latin typeface="Arial"/>
              <a:cs typeface="Arial"/>
            </a:rPr>
            <a:t> </a:t>
          </a:r>
          <a:endParaRPr lang="en-US" sz="1200" b="1" i="0" strike="noStrike" dirty="0" smtClean="0">
            <a:solidFill>
              <a:srgbClr val="000000"/>
            </a:solidFill>
            <a:latin typeface="Arial"/>
            <a:cs typeface="Arial"/>
          </a:endParaRPr>
        </a:p>
        <a:p xmlns:a="http://schemas.openxmlformats.org/drawingml/2006/main">
          <a:pPr algn="l" rtl="0">
            <a:defRPr sz="1000"/>
          </a:pPr>
          <a:endParaRPr lang="en-US" sz="1200" b="1" i="0" strike="noStrike" dirty="0">
            <a:solidFill>
              <a:srgbClr val="000000"/>
            </a:solidFill>
            <a:latin typeface="Arial"/>
            <a:cs typeface="Arial"/>
          </a:endParaRPr>
        </a:p>
        <a:p xmlns:a="http://schemas.openxmlformats.org/drawingml/2006/main">
          <a:pPr algn="l" rtl="0">
            <a:defRPr sz="1000"/>
          </a:pPr>
          <a:r>
            <a:rPr lang="en-US" sz="1200" b="1" i="0" strike="noStrike" dirty="0">
              <a:solidFill>
                <a:srgbClr val="000000"/>
              </a:solidFill>
              <a:latin typeface="Arial"/>
              <a:cs typeface="Arial"/>
            </a:rPr>
            <a:t>Heart</a:t>
          </a:r>
        </a:p>
        <a:p xmlns:a="http://schemas.openxmlformats.org/drawingml/2006/main">
          <a:pPr algn="l" rtl="0">
            <a:defRPr sz="1000"/>
          </a:pPr>
          <a:r>
            <a:rPr lang="en-US" sz="1200" b="1" i="0" strike="noStrike" dirty="0">
              <a:solidFill>
                <a:srgbClr val="000000"/>
              </a:solidFill>
              <a:latin typeface="Arial"/>
              <a:cs typeface="Arial"/>
            </a:rPr>
            <a:t> </a:t>
          </a:r>
          <a:endParaRPr lang="en-US" sz="1200" b="1" i="0" strike="noStrike" dirty="0" smtClean="0">
            <a:solidFill>
              <a:srgbClr val="000000"/>
            </a:solidFill>
            <a:latin typeface="Arial"/>
            <a:cs typeface="Arial"/>
          </a:endParaRPr>
        </a:p>
        <a:p xmlns:a="http://schemas.openxmlformats.org/drawingml/2006/main">
          <a:pPr algn="l" rtl="0">
            <a:defRPr sz="1000"/>
          </a:pPr>
          <a:endParaRPr lang="en-US" sz="800" b="1" i="0" strike="noStrike" dirty="0">
            <a:solidFill>
              <a:srgbClr val="000000"/>
            </a:solidFill>
            <a:latin typeface="Arial"/>
            <a:cs typeface="Arial"/>
          </a:endParaRPr>
        </a:p>
        <a:p xmlns:a="http://schemas.openxmlformats.org/drawingml/2006/main">
          <a:pPr algn="l" rtl="0">
            <a:defRPr sz="1000"/>
          </a:pPr>
          <a:r>
            <a:rPr lang="en-US" sz="1200" b="1" i="0" strike="noStrike" dirty="0">
              <a:solidFill>
                <a:srgbClr val="000000"/>
              </a:solidFill>
              <a:latin typeface="Arial"/>
              <a:cs typeface="Arial"/>
            </a:rPr>
            <a:t>HIV</a:t>
          </a:r>
        </a:p>
        <a:p xmlns:a="http://schemas.openxmlformats.org/drawingml/2006/main">
          <a:pPr algn="l" rtl="0">
            <a:defRPr sz="1000"/>
          </a:pPr>
          <a:r>
            <a:rPr lang="en-US" sz="1200" b="1" i="0" strike="noStrike" dirty="0">
              <a:solidFill>
                <a:srgbClr val="000000"/>
              </a:solidFill>
              <a:latin typeface="Arial"/>
              <a:cs typeface="Arial"/>
            </a:rPr>
            <a:t> </a:t>
          </a:r>
          <a:endParaRPr lang="en-US" sz="1200" b="1" i="0" strike="noStrike" dirty="0" smtClean="0">
            <a:solidFill>
              <a:srgbClr val="000000"/>
            </a:solidFill>
            <a:latin typeface="Arial"/>
            <a:cs typeface="Arial"/>
          </a:endParaRPr>
        </a:p>
        <a:p xmlns:a="http://schemas.openxmlformats.org/drawingml/2006/main">
          <a:pPr algn="l" rtl="0">
            <a:defRPr sz="1000"/>
          </a:pPr>
          <a:endParaRPr lang="en-US" sz="800" b="1" i="0" strike="noStrike" dirty="0" smtClean="0">
            <a:solidFill>
              <a:srgbClr val="000000"/>
            </a:solidFill>
            <a:latin typeface="Arial"/>
            <a:cs typeface="Arial"/>
          </a:endParaRPr>
        </a:p>
        <a:p xmlns:a="http://schemas.openxmlformats.org/drawingml/2006/main">
          <a:pPr algn="l" rtl="0">
            <a:defRPr sz="1000"/>
          </a:pPr>
          <a:r>
            <a:rPr lang="en-US" sz="1200" b="1" i="0" strike="noStrike" dirty="0" err="1" smtClean="0">
              <a:solidFill>
                <a:srgbClr val="000000"/>
              </a:solidFill>
              <a:latin typeface="Arial"/>
              <a:cs typeface="Arial"/>
            </a:rPr>
            <a:t>Perinatal</a:t>
          </a:r>
          <a:endParaRPr lang="en-US" sz="1025" b="1" i="0" strike="noStrike" dirty="0">
            <a:solidFill>
              <a:srgbClr val="000000"/>
            </a:solidFill>
            <a:latin typeface="Arial"/>
            <a:cs typeface="Arial"/>
          </a:endParaRPr>
        </a:p>
        <a:p xmlns:a="http://schemas.openxmlformats.org/drawingml/2006/main">
          <a:pPr algn="l" rtl="0">
            <a:defRPr sz="1000"/>
          </a:pPr>
          <a:endParaRPr lang="en-US" sz="1025" b="1" i="0" strike="noStrike" dirty="0">
            <a:solidFill>
              <a:srgbClr val="000000"/>
            </a:solidFill>
            <a:latin typeface="Arial"/>
            <a:cs typeface="Arial"/>
          </a:endParaRPr>
        </a:p>
      </cdr:txBody>
    </cdr:sp>
  </cdr:relSizeAnchor>
  <cdr:relSizeAnchor xmlns:cdr="http://schemas.openxmlformats.org/drawingml/2006/chartDrawing">
    <cdr:from>
      <cdr:x>0.65625</cdr:x>
      <cdr:y>0.20225</cdr:y>
    </cdr:from>
    <cdr:to>
      <cdr:x>0.88825</cdr:x>
      <cdr:y>0.277</cdr:y>
    </cdr:to>
    <cdr:sp macro="" textlink="">
      <cdr:nvSpPr>
        <cdr:cNvPr id="39940" name="Text Box 4"/>
        <cdr:cNvSpPr txBox="1">
          <a:spLocks xmlns:a="http://schemas.openxmlformats.org/drawingml/2006/main" noChangeArrowheads="1"/>
        </cdr:cNvSpPr>
      </cdr:nvSpPr>
      <cdr:spPr bwMode="auto">
        <a:xfrm xmlns:a="http://schemas.openxmlformats.org/drawingml/2006/main">
          <a:off x="3487936" y="758738"/>
          <a:ext cx="1233068" cy="27674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US" sz="1300" b="1" i="0" strike="noStrike">
              <a:solidFill>
                <a:srgbClr val="000000"/>
              </a:solidFill>
              <a:latin typeface="Arial"/>
              <a:cs typeface="Arial"/>
            </a:rPr>
            <a:t>Violence</a:t>
          </a:r>
        </a:p>
      </cdr:txBody>
    </cdr:sp>
  </cdr:relSizeAnchor>
  <cdr:relSizeAnchor xmlns:cdr="http://schemas.openxmlformats.org/drawingml/2006/chartDrawing">
    <cdr:from>
      <cdr:x>0.18325</cdr:x>
      <cdr:y>0.19875</cdr:y>
    </cdr:from>
    <cdr:to>
      <cdr:x>0.48775</cdr:x>
      <cdr:y>0.27525</cdr:y>
    </cdr:to>
    <cdr:sp macro="" textlink="">
      <cdr:nvSpPr>
        <cdr:cNvPr id="39941" name="Text Box 5"/>
        <cdr:cNvSpPr txBox="1">
          <a:spLocks xmlns:a="http://schemas.openxmlformats.org/drawingml/2006/main" noChangeArrowheads="1"/>
        </cdr:cNvSpPr>
      </cdr:nvSpPr>
      <cdr:spPr bwMode="auto">
        <a:xfrm xmlns:a="http://schemas.openxmlformats.org/drawingml/2006/main">
          <a:off x="973965" y="746665"/>
          <a:ext cx="1618402" cy="28232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US" sz="1300" b="1" i="0" strike="noStrike">
              <a:solidFill>
                <a:srgbClr val="000000"/>
              </a:solidFill>
              <a:latin typeface="Arial"/>
              <a:cs typeface="Arial"/>
            </a:rPr>
            <a:t>     Accidents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1187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1013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87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87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1187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3CB292F2-2660-4469-97EA-00BEA5795F17}" type="slidenum">
              <a:rPr lang="en-US"/>
              <a:pPr>
                <a:defRPr/>
              </a:pPr>
              <a:t>‹#›</a:t>
            </a:fld>
            <a:endParaRPr lang="en-US"/>
          </a:p>
        </p:txBody>
      </p:sp>
    </p:spTree>
    <p:extLst>
      <p:ext uri="{BB962C8B-B14F-4D97-AF65-F5344CB8AC3E}">
        <p14:creationId xmlns="" xmlns:p14="http://schemas.microsoft.com/office/powerpoint/2010/main" val="11325290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2083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41EB9E8-2A55-4445-9B5F-B2FB11FC41F5}" type="slidenum">
              <a:rPr lang="en-US" sz="1200"/>
              <a:pPr eaLnBrk="1" hangingPunct="1"/>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2186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B0B2401-8DA3-4878-8195-4ED25E1E0384}" type="slidenum">
              <a:rPr lang="en-US" sz="1200"/>
              <a:pPr eaLnBrk="1" hangingPunct="1"/>
              <a:t>12</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endParaRPr lang="en-US" smtClean="0"/>
          </a:p>
        </p:txBody>
      </p:sp>
      <p:sp>
        <p:nvSpPr>
          <p:cNvPr id="124932" name="Slide Number Placeholder 3"/>
          <p:cNvSpPr>
            <a:spLocks noGrp="1"/>
          </p:cNvSpPr>
          <p:nvPr>
            <p:ph type="sldNum" sz="quarter" idx="5"/>
          </p:nvPr>
        </p:nvSpPr>
        <p:spPr>
          <a:noFill/>
        </p:spPr>
        <p:txBody>
          <a:bodyPr/>
          <a:lstStyle/>
          <a:p>
            <a:fld id="{60B9A55F-0C13-45E7-86E5-92C0C81428EE}" type="slidenum">
              <a:rPr lang="en-US"/>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2288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2DEC916-09B2-498B-B678-C1FF45E545F6}" type="slidenum">
              <a:rPr lang="en-US" sz="1200"/>
              <a:pPr eaLnBrk="1" hangingPunct="1"/>
              <a:t>14</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endParaRPr lang="en-US" smtClean="0"/>
          </a:p>
        </p:txBody>
      </p:sp>
      <p:sp>
        <p:nvSpPr>
          <p:cNvPr id="123908" name="Slide Number Placeholder 3"/>
          <p:cNvSpPr>
            <a:spLocks noGrp="1"/>
          </p:cNvSpPr>
          <p:nvPr>
            <p:ph type="sldNum" sz="quarter" idx="5"/>
          </p:nvPr>
        </p:nvSpPr>
        <p:spPr>
          <a:noFill/>
        </p:spPr>
        <p:txBody>
          <a:bodyPr/>
          <a:lstStyle/>
          <a:p>
            <a:fld id="{4345AF2E-2BA7-4839-8D50-90A0330BEE84}" type="slidenum">
              <a:rPr lang="en-US"/>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3517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9DAB9BC-F815-4384-81BF-E0B63EEC0CF8}" type="slidenum">
              <a:rPr lang="en-US" sz="1200"/>
              <a:pPr eaLnBrk="1" hangingPunct="1"/>
              <a:t>16</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3619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7CEE323-CD77-488E-8347-B22ECE7A8130}" type="slidenum">
              <a:rPr lang="en-US" sz="1200"/>
              <a:pPr eaLnBrk="1" hangingPunct="1"/>
              <a:t>17</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3722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0C1E822-4F8F-4B39-96F4-6138622BF982}" type="slidenum">
              <a:rPr lang="en-US" sz="1200"/>
              <a:pPr eaLnBrk="1" hangingPunct="1"/>
              <a:t>18</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3824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985AD61-5834-42D3-AEE1-70F084106741}" type="slidenum">
              <a:rPr lang="en-US" sz="1200"/>
              <a:pPr eaLnBrk="1" hangingPunct="1"/>
              <a:t>19</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3926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FECC59B-2DED-460E-87AC-BAD547E7962E}" type="slidenum">
              <a:rPr lang="en-US" sz="1200"/>
              <a:pPr eaLnBrk="1" hangingPunct="1"/>
              <a:t>20</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4029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2C71A37-BA36-41C0-99EA-C3D5247330B4}" type="slidenum">
              <a:rPr lang="en-US" sz="1200"/>
              <a:pPr eaLnBrk="1" hangingPunct="1"/>
              <a:t>22</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4234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8504349-337F-4C0F-92CE-4C9AC1F8FE03}" type="slidenum">
              <a:rPr lang="en-US" sz="1200"/>
              <a:pPr eaLnBrk="1" hangingPunct="1"/>
              <a:t>23</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4336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087F3AB-B514-4DFA-B1D7-9F4F0BF2F6C0}" type="slidenum">
              <a:rPr lang="en-US" sz="1200"/>
              <a:pPr eaLnBrk="1" hangingPunct="1"/>
              <a:t>24</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4336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087F3AB-B514-4DFA-B1D7-9F4F0BF2F6C0}" type="slidenum">
              <a:rPr lang="en-US" sz="1200"/>
              <a:pPr eaLnBrk="1" hangingPunct="1"/>
              <a:t>25</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4438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34DB524-10B0-46A9-902A-58BE36FFF79D}" type="slidenum">
              <a:rPr lang="en-US" sz="1200"/>
              <a:pPr eaLnBrk="1" hangingPunct="1"/>
              <a:t>27</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4643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9DF192B-CF1C-4C6C-A6BF-2D925E4A7719}" type="slidenum">
              <a:rPr lang="en-US" sz="1200"/>
              <a:pPr eaLnBrk="1" hangingPunct="1"/>
              <a:t>29</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4746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8FB231-BE50-4C58-A5DD-28E7AAB5984F}" type="slidenum">
              <a:rPr lang="en-US" sz="1200"/>
              <a:pPr eaLnBrk="1" hangingPunct="1"/>
              <a:t>30</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4848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8FC6E4E-32F9-403A-B140-434A75B3940E}" type="slidenum">
              <a:rPr lang="en-US" sz="1200"/>
              <a:pPr eaLnBrk="1" hangingPunct="1"/>
              <a:t>31</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5258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F0DEECA-C0E6-4288-9759-2B74AABAF4A2}" type="slidenum">
              <a:rPr lang="en-US" sz="1200"/>
              <a:pPr eaLnBrk="1" hangingPunct="1"/>
              <a:t>32</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a:ln/>
        </p:spPr>
      </p:sp>
      <p:sp>
        <p:nvSpPr>
          <p:cNvPr id="33894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p:spPr>
        <p:txBody>
          <a:bodyPr/>
          <a:lstStyle/>
          <a:p>
            <a:endParaRPr lang="en-US" smtClean="0"/>
          </a:p>
        </p:txBody>
      </p:sp>
      <p:sp>
        <p:nvSpPr>
          <p:cNvPr id="367620" name="Slide Number Placeholder 3"/>
          <p:cNvSpPr>
            <a:spLocks noGrp="1"/>
          </p:cNvSpPr>
          <p:nvPr>
            <p:ph type="sldNum" sz="quarter" idx="5"/>
          </p:nvPr>
        </p:nvSpPr>
        <p:spPr>
          <a:noFill/>
        </p:spPr>
        <p:txBody>
          <a:bodyPr/>
          <a:lstStyle/>
          <a:p>
            <a:fld id="{D208ABE2-C82D-4885-AB51-4D94D314D969}" type="slidenum">
              <a:rPr lang="en-US" smtClean="0"/>
              <a:pPr/>
              <a:t>35</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Rot="1" noChangeAspect="1" noChangeArrowheads="1" noTextEdit="1"/>
          </p:cNvSpPr>
          <p:nvPr>
            <p:ph type="sldImg"/>
          </p:nvPr>
        </p:nvSpPr>
        <p:spPr>
          <a:ln/>
        </p:spPr>
      </p:sp>
      <p:sp>
        <p:nvSpPr>
          <p:cNvPr id="36966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p:spPr>
        <p:txBody>
          <a:bodyPr/>
          <a:lstStyle/>
          <a:p>
            <a:endParaRPr lang="en-US" smtClean="0"/>
          </a:p>
        </p:txBody>
      </p:sp>
      <p:sp>
        <p:nvSpPr>
          <p:cNvPr id="370692" name="Slide Number Placeholder 3"/>
          <p:cNvSpPr>
            <a:spLocks noGrp="1"/>
          </p:cNvSpPr>
          <p:nvPr>
            <p:ph type="sldNum" sz="quarter" idx="5"/>
          </p:nvPr>
        </p:nvSpPr>
        <p:spPr>
          <a:noFill/>
        </p:spPr>
        <p:txBody>
          <a:bodyPr/>
          <a:lstStyle/>
          <a:p>
            <a:fld id="{D0F44B52-E15E-42AF-AA0F-4343419AACD9}" type="slidenum">
              <a:rPr lang="en-US" smtClean="0"/>
              <a:pPr/>
              <a:t>38</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5360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737D70C-4F39-4B72-9E3C-4704CA334406}" type="slidenum">
              <a:rPr lang="en-US" sz="1200"/>
              <a:pPr eaLnBrk="1" hangingPunct="1"/>
              <a:t>39</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5462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68259D-4E34-4DDD-886A-091E833537E7}" type="slidenum">
              <a:rPr lang="en-US" sz="1200"/>
              <a:pPr eaLnBrk="1" hangingPunct="1"/>
              <a:t>53</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6546223-407D-444B-926E-603F1391FE85}" type="slidenum">
              <a:rPr lang="en-US" sz="1200" smtClean="0"/>
              <a:pPr eaLnBrk="1" hangingPunct="1"/>
              <a:t>62</a:t>
            </a:fld>
            <a:endParaRPr lang="en-US" sz="1200"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smtClean="0"/>
              <a:t>Figure 1. </a:t>
            </a:r>
            <a:r>
              <a:rPr lang="en-US" smtClean="0"/>
              <a:t>Two-year body cell mass (BCM) modification (  BCM: 2-y value - baseline value). Subjects were divided into six groups based on the number of additional activities of daily living (ADLs) lost at follow-up (0–5 ADLs lost). Test for linear trend was ascertained from the linear regression model with the number of ADLs lost entered as an ordinal variable.</a:t>
            </a:r>
          </a:p>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138EC45-41E6-4615-8378-ABF44AA713BD}" type="slidenum">
              <a:rPr lang="en-US" sz="1200" smtClean="0"/>
              <a:pPr eaLnBrk="1" hangingPunct="1"/>
              <a:t>70</a:t>
            </a:fld>
            <a:endParaRPr lang="en-US" sz="1200"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FD4B018-F018-45AC-9125-5DDD32E5742B}" type="slidenum">
              <a:rPr lang="en-US" sz="1200" smtClean="0"/>
              <a:pPr eaLnBrk="1" hangingPunct="1"/>
              <a:t>73</a:t>
            </a:fld>
            <a:endParaRPr lang="en-US" sz="1200"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9114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DBFCE8F-2D73-4A5B-B222-00C0CB0E437A}" type="slidenum">
              <a:rPr lang="en-US" sz="1200" smtClean="0"/>
              <a:pPr eaLnBrk="1" hangingPunct="1"/>
              <a:t>74</a:t>
            </a:fld>
            <a:endParaRPr lang="en-US" sz="120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A8FDEA4-FDAD-48B1-A425-FEAE27012C68}" type="slidenum">
              <a:rPr lang="en-US" sz="1200" smtClean="0"/>
              <a:pPr eaLnBrk="1" hangingPunct="1"/>
              <a:t>75</a:t>
            </a:fld>
            <a:endParaRPr lang="en-US" sz="1200"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0280F14-539C-4BA5-AFF9-41E636C5FC30}" type="slidenum">
              <a:rPr lang="en-US" sz="1200" smtClean="0"/>
              <a:pPr eaLnBrk="1" hangingPunct="1"/>
              <a:t>77</a:t>
            </a:fld>
            <a:endParaRPr lang="en-US" sz="1200"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63DB5EE-DFD6-496D-AFB4-136735298B95}" type="slidenum">
              <a:rPr lang="en-US" sz="1200" smtClean="0"/>
              <a:pPr eaLnBrk="1" hangingPunct="1"/>
              <a:t>78</a:t>
            </a:fld>
            <a:endParaRPr lang="en-US" sz="1200"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7A9A63A-B581-4157-ABFD-61789F163480}" type="slidenum">
              <a:rPr lang="en-US" sz="1200" smtClean="0"/>
              <a:pPr eaLnBrk="1" hangingPunct="1"/>
              <a:t>79</a:t>
            </a:fld>
            <a:endParaRPr lang="en-US" sz="1200"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7AE406-07AD-4476-92DC-F5D1881E25CC}" type="slidenum">
              <a:rPr lang="en-US" sz="1200" smtClean="0"/>
              <a:pPr eaLnBrk="1" hangingPunct="1"/>
              <a:t>90</a:t>
            </a:fld>
            <a:endParaRPr lang="en-US" sz="1200"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0413752-12BF-4768-B06B-16C8CFAD1327}" type="slidenum">
              <a:rPr lang="en-US" sz="1200" smtClean="0"/>
              <a:pPr eaLnBrk="1" hangingPunct="1"/>
              <a:t>91</a:t>
            </a:fld>
            <a:endParaRPr lang="en-US" sz="1200"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5667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D08627D-1481-405E-B271-0E98FB48AD44}" type="slidenum">
              <a:rPr lang="en-US" sz="1200"/>
              <a:pPr eaLnBrk="1" hangingPunct="1"/>
              <a:t>92</a:t>
            </a:fld>
            <a:endParaRPr lang="en-US"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5770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5B5279F-0156-4A0B-A3C9-FEE22916D5D1}" type="slidenum">
              <a:rPr lang="en-US" sz="1200"/>
              <a:pPr eaLnBrk="1" hangingPunct="1"/>
              <a:t>93</a:t>
            </a:fld>
            <a:endParaRPr lang="en-US"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5872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7FF00B5-1C16-448B-A6ED-AC461C49C3A0}" type="slidenum">
              <a:rPr lang="en-US" sz="1200"/>
              <a:pPr eaLnBrk="1" hangingPunct="1"/>
              <a:t>94</a:t>
            </a:fld>
            <a:endParaRPr lang="en-US"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5974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FABC3A1-1A49-450B-81F9-CD41DF1B0FBD}" type="slidenum">
              <a:rPr lang="en-US" sz="1200"/>
              <a:pPr eaLnBrk="1" hangingPunct="1"/>
              <a:t>95</a:t>
            </a:fld>
            <a:endParaRPr lang="en-US"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5974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FABC3A1-1A49-450B-81F9-CD41DF1B0FBD}" type="slidenum">
              <a:rPr lang="en-US" sz="1200"/>
              <a:pPr eaLnBrk="1" hangingPunct="1"/>
              <a:t>96</a:t>
            </a:fld>
            <a:endParaRPr lang="en-US"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5974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FABC3A1-1A49-450B-81F9-CD41DF1B0FBD}" type="slidenum">
              <a:rPr lang="en-US" sz="1200"/>
              <a:pPr eaLnBrk="1" hangingPunct="1"/>
              <a:t>98</a:t>
            </a:fld>
            <a:endParaRPr lang="en-US"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6077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8162641-DDB4-4970-9F62-F7590E799891}" type="slidenum">
              <a:rPr lang="en-US" sz="1200"/>
              <a:pPr eaLnBrk="1" hangingPunct="1"/>
              <a:t>99</a:t>
            </a:fld>
            <a:endParaRPr lang="en-US" sz="12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5974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FABC3A1-1A49-450B-81F9-CD41DF1B0FBD}" type="slidenum">
              <a:rPr lang="en-US" sz="1200"/>
              <a:pPr eaLnBrk="1" hangingPunct="1"/>
              <a:t>100</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eaLnBrk="1">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Reduction in the risks for hypertension, hypercholesterolemia, and diabetes mellitus </a:t>
            </a:r>
            <a:r>
              <a:rPr lang="en-GB" dirty="0" err="1">
                <a:latin typeface="Arial" charset="0"/>
                <a:ea typeface="msgothic" charset="0"/>
                <a:cs typeface="msgothic" charset="0"/>
              </a:rPr>
              <a:t>vs</a:t>
            </a:r>
            <a:r>
              <a:rPr lang="en-GB" dirty="0">
                <a:latin typeface="Arial" charset="0"/>
                <a:ea typeface="msgothic" charset="0"/>
                <a:cs typeface="msgothic" charset="0"/>
              </a:rPr>
              <a:t> baseline metabolic </a:t>
            </a:r>
            <a:r>
              <a:rPr lang="en-GB" dirty="0" err="1">
                <a:latin typeface="Arial" charset="0"/>
                <a:ea typeface="msgothic" charset="0"/>
                <a:cs typeface="msgothic" charset="0"/>
              </a:rPr>
              <a:t>equivant</a:t>
            </a:r>
            <a:r>
              <a:rPr lang="en-GB" dirty="0">
                <a:latin typeface="Arial" charset="0"/>
                <a:ea typeface="msgothic" charset="0"/>
                <a:cs typeface="msgothic" charset="0"/>
              </a:rPr>
              <a:t> hours per day (</a:t>
            </a:r>
            <a:r>
              <a:rPr lang="en-GB" dirty="0" err="1">
                <a:latin typeface="Arial" charset="0"/>
                <a:ea typeface="msgothic" charset="0"/>
                <a:cs typeface="msgothic" charset="0"/>
              </a:rPr>
              <a:t>METh/d</a:t>
            </a:r>
            <a:r>
              <a:rPr lang="en-GB" dirty="0">
                <a:latin typeface="Arial" charset="0"/>
                <a:ea typeface="msgothic" charset="0"/>
                <a:cs typeface="msgothic" charset="0"/>
              </a:rPr>
              <a:t>) energy expended by walking or running. Energy expenditure (</a:t>
            </a:r>
            <a:r>
              <a:rPr lang="en-GB" i="1" dirty="0">
                <a:latin typeface="Arial" charset="0"/>
                <a:ea typeface="msgothic" charset="0"/>
                <a:cs typeface="msgothic" charset="0"/>
              </a:rPr>
              <a:t>x</a:t>
            </a:r>
            <a:r>
              <a:rPr lang="en-GB" dirty="0">
                <a:latin typeface="Arial" charset="0"/>
                <a:ea typeface="msgothic" charset="0"/>
                <a:cs typeface="msgothic" charset="0"/>
              </a:rPr>
              <a:t> axis) is categorized in terms of the upper limit of the minimum recommended physical activity levels (750 </a:t>
            </a:r>
            <a:r>
              <a:rPr lang="en-GB" dirty="0" err="1">
                <a:latin typeface="Arial" charset="0"/>
                <a:ea typeface="msgothic" charset="0"/>
                <a:cs typeface="msgothic" charset="0"/>
              </a:rPr>
              <a:t>METmin</a:t>
            </a:r>
            <a:r>
              <a:rPr lang="en-GB" dirty="0">
                <a:latin typeface="Arial" charset="0"/>
                <a:ea typeface="msgothic" charset="0"/>
                <a:cs typeface="msgothic" charset="0"/>
              </a:rPr>
              <a:t>/wk=1.8 </a:t>
            </a:r>
            <a:r>
              <a:rPr lang="en-GB" dirty="0" err="1">
                <a:latin typeface="Arial" charset="0"/>
                <a:ea typeface="msgothic" charset="0"/>
                <a:cs typeface="msgothic" charset="0"/>
              </a:rPr>
              <a:t>METh/d</a:t>
            </a:r>
            <a:r>
              <a:rPr lang="en-GB" dirty="0">
                <a:latin typeface="Arial" charset="0"/>
                <a:ea typeface="msgothic" charset="0"/>
                <a:cs typeface="msgothic" charset="0"/>
              </a:rPr>
              <a:t>),</a:t>
            </a:r>
            <a:r>
              <a:rPr lang="en-GB" baseline="33000" dirty="0">
                <a:latin typeface="Arial" charset="0"/>
                <a:ea typeface="msgothic" charset="0"/>
                <a:cs typeface="msgothic" charset="0"/>
              </a:rPr>
              <a:t>2</a:t>
            </a:r>
            <a:r>
              <a:rPr lang="en-GB" dirty="0">
                <a:latin typeface="Arial" charset="0"/>
                <a:ea typeface="msgothic" charset="0"/>
                <a:cs typeface="msgothic" charset="0"/>
              </a:rPr>
              <a:t> for example, 1- to 2-fold higher activity covers from 1.8 to 3.6 </a:t>
            </a:r>
            <a:r>
              <a:rPr lang="en-GB" dirty="0" err="1">
                <a:latin typeface="Arial" charset="0"/>
                <a:ea typeface="msgothic" charset="0"/>
                <a:cs typeface="msgothic" charset="0"/>
              </a:rPr>
              <a:t>METh/d</a:t>
            </a:r>
            <a:r>
              <a:rPr lang="en-GB" dirty="0">
                <a:latin typeface="Arial" charset="0"/>
                <a:ea typeface="msgothic" charset="0"/>
                <a:cs typeface="msgothic" charset="0"/>
              </a:rPr>
              <a:t>, etc. The average energy expended by runners and walkers within each interval were 314 and 371 </a:t>
            </a:r>
            <a:r>
              <a:rPr lang="en-GB" dirty="0" err="1">
                <a:latin typeface="Arial" charset="0"/>
                <a:ea typeface="msgothic" charset="0"/>
                <a:cs typeface="msgothic" charset="0"/>
              </a:rPr>
              <a:t>METmin</a:t>
            </a:r>
            <a:r>
              <a:rPr lang="en-GB" dirty="0">
                <a:latin typeface="Arial" charset="0"/>
                <a:ea typeface="msgothic" charset="0"/>
                <a:cs typeface="msgothic" charset="0"/>
              </a:rPr>
              <a:t>/wk for &lt;1-fold of the recommended levels (&lt;1.8 </a:t>
            </a:r>
            <a:r>
              <a:rPr lang="en-GB" dirty="0" err="1">
                <a:latin typeface="Arial" charset="0"/>
                <a:ea typeface="msgothic" charset="0"/>
                <a:cs typeface="msgothic" charset="0"/>
              </a:rPr>
              <a:t>METh/d</a:t>
            </a:r>
            <a:r>
              <a:rPr lang="en-GB" dirty="0">
                <a:latin typeface="Arial" charset="0"/>
                <a:ea typeface="msgothic" charset="0"/>
                <a:cs typeface="msgothic" charset="0"/>
              </a:rPr>
              <a:t>), respectively; 1208 and 1108 </a:t>
            </a:r>
            <a:r>
              <a:rPr lang="en-GB" dirty="0" err="1">
                <a:latin typeface="Arial" charset="0"/>
                <a:ea typeface="msgothic" charset="0"/>
                <a:cs typeface="msgothic" charset="0"/>
              </a:rPr>
              <a:t>METmin</a:t>
            </a:r>
            <a:r>
              <a:rPr lang="en-GB" dirty="0">
                <a:latin typeface="Arial" charset="0"/>
                <a:ea typeface="msgothic" charset="0"/>
                <a:cs typeface="msgothic" charset="0"/>
              </a:rPr>
              <a:t>/wk for 1- to 2-fold (1.8–3.6 </a:t>
            </a:r>
            <a:r>
              <a:rPr lang="en-GB" dirty="0" err="1">
                <a:latin typeface="Arial" charset="0"/>
                <a:ea typeface="msgothic" charset="0"/>
                <a:cs typeface="msgothic" charset="0"/>
              </a:rPr>
              <a:t>METh/d</a:t>
            </a:r>
            <a:r>
              <a:rPr lang="en-GB" dirty="0">
                <a:latin typeface="Arial" charset="0"/>
                <a:ea typeface="msgothic" charset="0"/>
                <a:cs typeface="msgothic" charset="0"/>
              </a:rPr>
              <a:t>), respectively; 1927 and 1845 </a:t>
            </a:r>
            <a:r>
              <a:rPr lang="en-GB" dirty="0" err="1">
                <a:latin typeface="Arial" charset="0"/>
                <a:ea typeface="msgothic" charset="0"/>
                <a:cs typeface="msgothic" charset="0"/>
              </a:rPr>
              <a:t>METmin</a:t>
            </a:r>
            <a:r>
              <a:rPr lang="en-GB" dirty="0">
                <a:latin typeface="Arial" charset="0"/>
                <a:ea typeface="msgothic" charset="0"/>
                <a:cs typeface="msgothic" charset="0"/>
              </a:rPr>
              <a:t>/wk for 2- to 3-fold (3.6–5.4 </a:t>
            </a:r>
            <a:r>
              <a:rPr lang="en-GB" dirty="0" err="1">
                <a:latin typeface="Arial" charset="0"/>
                <a:ea typeface="msgothic" charset="0"/>
                <a:cs typeface="msgothic" charset="0"/>
              </a:rPr>
              <a:t>METh/d</a:t>
            </a:r>
            <a:r>
              <a:rPr lang="en-GB" dirty="0">
                <a:latin typeface="Arial" charset="0"/>
                <a:ea typeface="msgothic" charset="0"/>
                <a:cs typeface="msgothic" charset="0"/>
              </a:rPr>
              <a:t>), respectively; 2684 and 2587 </a:t>
            </a:r>
            <a:r>
              <a:rPr lang="en-GB" dirty="0" err="1">
                <a:latin typeface="Arial" charset="0"/>
                <a:ea typeface="msgothic" charset="0"/>
                <a:cs typeface="msgothic" charset="0"/>
              </a:rPr>
              <a:t>METmin</a:t>
            </a:r>
            <a:r>
              <a:rPr lang="en-GB" dirty="0">
                <a:latin typeface="Arial" charset="0"/>
                <a:ea typeface="msgothic" charset="0"/>
                <a:cs typeface="msgothic" charset="0"/>
              </a:rPr>
              <a:t>/wk for 3- to 4-fold (5.4–7.2 </a:t>
            </a:r>
            <a:r>
              <a:rPr lang="en-GB" dirty="0" err="1">
                <a:latin typeface="Arial" charset="0"/>
                <a:ea typeface="msgothic" charset="0"/>
                <a:cs typeface="msgothic" charset="0"/>
              </a:rPr>
              <a:t>METh/d</a:t>
            </a:r>
            <a:r>
              <a:rPr lang="en-GB" dirty="0">
                <a:latin typeface="Arial" charset="0"/>
                <a:ea typeface="msgothic" charset="0"/>
                <a:cs typeface="msgothic" charset="0"/>
              </a:rPr>
              <a:t>), respectively; and 4197 and 3436 </a:t>
            </a:r>
            <a:r>
              <a:rPr lang="en-GB" dirty="0" err="1">
                <a:latin typeface="Arial" charset="0"/>
                <a:ea typeface="msgothic" charset="0"/>
                <a:cs typeface="msgothic" charset="0"/>
              </a:rPr>
              <a:t>METmin</a:t>
            </a:r>
            <a:r>
              <a:rPr lang="en-GB" dirty="0">
                <a:latin typeface="Arial" charset="0"/>
                <a:ea typeface="msgothic" charset="0"/>
                <a:cs typeface="msgothic" charset="0"/>
              </a:rPr>
              <a:t>/wk for ≥4-fold (≥7.2 </a:t>
            </a:r>
            <a:r>
              <a:rPr lang="en-GB" dirty="0" err="1">
                <a:latin typeface="Arial" charset="0"/>
                <a:ea typeface="msgothic" charset="0"/>
                <a:cs typeface="msgothic" charset="0"/>
              </a:rPr>
              <a:t>METh/d</a:t>
            </a:r>
            <a:r>
              <a:rPr lang="en-GB" dirty="0">
                <a:latin typeface="Arial" charset="0"/>
                <a:ea typeface="msgothic" charset="0"/>
                <a:cs typeface="msgothic" charset="0"/>
              </a:rPr>
              <a:t>). Analyses performed separately in runners and walkers, adjusted for age, sex, race, smoking, prior coronary heart disease, and intakes of red meat, fruit, and alcohol. Incident diabetes mellitus in walkers excluded for 3- to 4-fold and ≥4-fold attributable to the small number of cases. Error bars represent 95% confidence intervals. Significant levels relative to the least active runners and walkers coded: *</a:t>
            </a:r>
            <a:r>
              <a:rPr lang="en-GB" i="1" dirty="0">
                <a:latin typeface="Arial" charset="0"/>
                <a:ea typeface="msgothic" charset="0"/>
                <a:cs typeface="msgothic" charset="0"/>
              </a:rPr>
              <a:t>P</a:t>
            </a:r>
            <a:r>
              <a:rPr lang="en-GB" dirty="0">
                <a:latin typeface="Arial" charset="0"/>
                <a:ea typeface="msgothic" charset="0"/>
                <a:cs typeface="msgothic" charset="0"/>
              </a:rPr>
              <a:t>&lt;0.05; †</a:t>
            </a:r>
            <a:r>
              <a:rPr lang="en-GB" i="1" dirty="0">
                <a:latin typeface="Arial" charset="0"/>
                <a:ea typeface="msgothic" charset="0"/>
                <a:cs typeface="msgothic" charset="0"/>
              </a:rPr>
              <a:t>P</a:t>
            </a:r>
            <a:r>
              <a:rPr lang="en-GB" dirty="0">
                <a:latin typeface="Arial" charset="0"/>
                <a:ea typeface="msgothic" charset="0"/>
                <a:cs typeface="msgothic" charset="0"/>
              </a:rPr>
              <a:t>&lt;0.01; ‡</a:t>
            </a:r>
            <a:r>
              <a:rPr lang="en-GB" i="1" dirty="0">
                <a:latin typeface="Arial" charset="0"/>
                <a:ea typeface="msgothic" charset="0"/>
                <a:cs typeface="msgothic" charset="0"/>
              </a:rPr>
              <a:t>P</a:t>
            </a:r>
            <a:r>
              <a:rPr lang="en-GB" dirty="0">
                <a:latin typeface="Arial" charset="0"/>
                <a:ea typeface="msgothic" charset="0"/>
                <a:cs typeface="msgothic" charset="0"/>
              </a:rPr>
              <a:t>&lt;0.001; and §</a:t>
            </a:r>
            <a:r>
              <a:rPr lang="en-GB" i="1" dirty="0">
                <a:latin typeface="Arial" charset="0"/>
                <a:ea typeface="msgothic" charset="0"/>
                <a:cs typeface="msgothic" charset="0"/>
              </a:rPr>
              <a:t>P</a:t>
            </a:r>
            <a:r>
              <a:rPr lang="en-GB" dirty="0">
                <a:latin typeface="Arial" charset="0"/>
                <a:ea typeface="msgothic" charset="0"/>
                <a:cs typeface="msgothic" charset="0"/>
              </a:rPr>
              <a:t>&lt;0.0001.</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6282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5A4D460-5645-457B-B4F6-F048EC9AF260}" type="slidenum">
              <a:rPr lang="en-US" sz="1200"/>
              <a:pPr eaLnBrk="1" hangingPunct="1"/>
              <a:t>105</a:t>
            </a:fld>
            <a:endParaRPr lang="en-US"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6179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BDA04F-A5B3-46A1-8E72-C8237A961AC5}" type="slidenum">
              <a:rPr lang="en-US" sz="1200"/>
              <a:pPr eaLnBrk="1" hangingPunct="1"/>
              <a:t>106</a:t>
            </a:fld>
            <a:endParaRPr lang="en-US" sz="12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smtClean="0"/>
          </a:p>
        </p:txBody>
      </p:sp>
      <p:sp>
        <p:nvSpPr>
          <p:cNvPr id="17715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D7D417D-1161-4743-9D7D-1D563FC1878B}" type="slidenum">
              <a:rPr lang="en-US" sz="1200"/>
              <a:pPr eaLnBrk="1" hangingPunct="1"/>
              <a:t>107</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a:noFill/>
              <a:round/>
              <a:headEnd type="none" w="sm" len="sm"/>
              <a:tailEnd type="none" w="sm" len="sm"/>
            </a:ln>
            <a:effectLst/>
          </p:spPr>
          <p:txBody>
            <a:bodyPr/>
            <a:lstStyle/>
            <a:p>
              <a:pPr>
                <a:defRPr/>
              </a:pPr>
              <a:endParaRPr lang="en-US"/>
            </a:p>
          </p:txBody>
        </p:sp>
        <p:sp>
          <p:nvSpPr>
            <p:cNvPr id="6" name="Freeform 4"/>
            <p:cNvSpPr>
              <a:spLocks/>
            </p:cNvSpPr>
            <p:nvPr/>
          </p:nvSpPr>
          <p:spPr bwMode="auto">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a:noFill/>
              <a:round/>
              <a:headEnd type="none" w="sm" len="sm"/>
              <a:tailEnd type="none" w="sm" len="sm"/>
            </a:ln>
            <a:effectLst/>
          </p:spPr>
          <p:txBody>
            <a:bodyPr/>
            <a:lstStyle/>
            <a:p>
              <a:pPr>
                <a:defRPr/>
              </a:pPr>
              <a:endParaRPr lang="en-US"/>
            </a:p>
          </p:txBody>
        </p:sp>
        <p:sp>
          <p:nvSpPr>
            <p:cNvPr id="7" name="Freeform 5"/>
            <p:cNvSpPr>
              <a:spLocks/>
            </p:cNvSpPr>
            <p:nvPr/>
          </p:nvSpPr>
          <p:spPr bwMode="auto">
            <a:xfrm>
              <a:off x="2187" y="0"/>
              <a:ext cx="2859"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a:noFill/>
              <a:round/>
              <a:headEnd type="none" w="sm" len="sm"/>
              <a:tailEnd type="none" w="sm" len="sm"/>
            </a:ln>
            <a:effectLst/>
          </p:spPr>
          <p:txBody>
            <a:bodyPr/>
            <a:lstStyle/>
            <a:p>
              <a:pPr>
                <a:defRPr/>
              </a:pPr>
              <a:endParaRPr lang="en-US"/>
            </a:p>
          </p:txBody>
        </p:sp>
        <p:sp>
          <p:nvSpPr>
            <p:cNvPr id="8" name="Freeform 6"/>
            <p:cNvSpPr>
              <a:spLocks/>
            </p:cNvSpPr>
            <p:nvPr/>
          </p:nvSpPr>
          <p:spPr bwMode="auto">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a:noFill/>
              <a:round/>
              <a:headEnd type="none" w="sm" len="sm"/>
              <a:tailEnd type="none" w="sm" len="sm"/>
            </a:ln>
            <a:effectLst/>
          </p:spPr>
          <p:txBody>
            <a:bodyPr/>
            <a:lstStyle/>
            <a:p>
              <a:pPr>
                <a:defRPr/>
              </a:pPr>
              <a:endParaRPr lang="en-US"/>
            </a:p>
          </p:txBody>
        </p:sp>
      </p:grpSp>
      <p:pic>
        <p:nvPicPr>
          <p:cNvPr id="9" name="Picture 12" descr="body_solo_yellow"/>
          <p:cNvPicPr>
            <a:picLocks noChangeAspect="1" noChangeArrowheads="1"/>
          </p:cNvPicPr>
          <p:nvPr userDrawn="1"/>
        </p:nvPicPr>
        <p:blipFill>
          <a:blip r:embed="rId2" cstate="print"/>
          <a:srcRect/>
          <a:stretch>
            <a:fillRect/>
          </a:stretch>
        </p:blipFill>
        <p:spPr bwMode="auto">
          <a:xfrm>
            <a:off x="0" y="6096000"/>
            <a:ext cx="581025" cy="762000"/>
          </a:xfrm>
          <a:prstGeom prst="rect">
            <a:avLst/>
          </a:prstGeom>
          <a:gradFill rotWithShape="1">
            <a:gsLst>
              <a:gs pos="0">
                <a:srgbClr val="A603AB">
                  <a:alpha val="6000"/>
                </a:srgbClr>
              </a:gs>
              <a:gs pos="21001">
                <a:srgbClr val="0819FB">
                  <a:alpha val="23221"/>
                </a:srgbClr>
              </a:gs>
              <a:gs pos="35001">
                <a:srgbClr val="1A8D48">
                  <a:alpha val="34701"/>
                </a:srgbClr>
              </a:gs>
              <a:gs pos="52000">
                <a:srgbClr val="FFFF00">
                  <a:alpha val="48640"/>
                </a:srgbClr>
              </a:gs>
              <a:gs pos="73000">
                <a:srgbClr val="EE3F17">
                  <a:alpha val="65860"/>
                </a:srgbClr>
              </a:gs>
              <a:gs pos="88000">
                <a:srgbClr val="E81766">
                  <a:alpha val="78160"/>
                </a:srgbClr>
              </a:gs>
              <a:gs pos="100000">
                <a:srgbClr val="A603AB">
                  <a:alpha val="88000"/>
                </a:srgbClr>
              </a:gs>
            </a:gsLst>
            <a:lin ang="5400000" scaled="1"/>
          </a:gradFill>
        </p:spPr>
      </p:pic>
      <p:sp>
        <p:nvSpPr>
          <p:cNvPr id="307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308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2" charset="2"/>
              <a:buNone/>
              <a:defRPr/>
            </a:lvl1pPr>
          </a:lstStyle>
          <a:p>
            <a:r>
              <a:rPr lang="en-US"/>
              <a:t>Click to edit Master subtitle style</a:t>
            </a:r>
          </a:p>
        </p:txBody>
      </p:sp>
      <p:sp>
        <p:nvSpPr>
          <p:cNvPr id="10" name="Rectangle 9"/>
          <p:cNvSpPr>
            <a:spLocks noGrp="1" noChangeArrowheads="1"/>
          </p:cNvSpPr>
          <p:nvPr>
            <p:ph type="dt" sz="quarter" idx="10"/>
          </p:nvPr>
        </p:nvSpPr>
        <p:spPr/>
        <p:txBody>
          <a:bodyPr/>
          <a:lstStyle>
            <a:lvl1pPr>
              <a:defRPr smtClean="0">
                <a:solidFill>
                  <a:srgbClr val="FFFFFF"/>
                </a:solidFill>
              </a:defRPr>
            </a:lvl1pPr>
          </a:lstStyle>
          <a:p>
            <a:pPr>
              <a:defRPr/>
            </a:pPr>
            <a:endParaRPr lang="en-US"/>
          </a:p>
        </p:txBody>
      </p:sp>
      <p:sp>
        <p:nvSpPr>
          <p:cNvPr id="11" name="Rectangle 10"/>
          <p:cNvSpPr>
            <a:spLocks noGrp="1" noChangeArrowheads="1"/>
          </p:cNvSpPr>
          <p:nvPr>
            <p:ph type="ftr" sz="quarter" idx="11"/>
          </p:nvPr>
        </p:nvSpPr>
        <p:spPr/>
        <p:txBody>
          <a:bodyPr/>
          <a:lstStyle>
            <a:lvl1pPr>
              <a:defRPr smtClean="0">
                <a:solidFill>
                  <a:srgbClr val="FFFFFF"/>
                </a:solidFill>
              </a:defRPr>
            </a:lvl1pPr>
          </a:lstStyle>
          <a:p>
            <a:pPr>
              <a:defRPr/>
            </a:pPr>
            <a:endParaRPr lang="en-US"/>
          </a:p>
        </p:txBody>
      </p:sp>
      <p:sp>
        <p:nvSpPr>
          <p:cNvPr id="12" name="Slide Number Placeholder 11"/>
          <p:cNvSpPr>
            <a:spLocks noGrp="1" noChangeArrowheads="1"/>
          </p:cNvSpPr>
          <p:nvPr>
            <p:ph type="sldNum" sz="quarter" idx="12"/>
          </p:nvPr>
        </p:nvSpPr>
        <p:spPr bwMode="auto">
          <a:xfrm>
            <a:off x="6553200" y="6248400"/>
            <a:ext cx="1905000" cy="457200"/>
          </a:xfrm>
          <a:prstGeom prst="rect">
            <a:avLst/>
          </a:prstGeom>
          <a:ln w="12700" cap="sq">
            <a:miter lim="800000"/>
            <a:headEnd type="none" w="sm" len="sm"/>
            <a:tailEnd type="none" w="sm" len="sm"/>
          </a:ln>
        </p:spPr>
        <p:txBody>
          <a:bodyPr vert="horz" wrap="square" lIns="91440" tIns="45720" rIns="91440" bIns="45720" numCol="1" anchor="t" anchorCtr="0" compatLnSpc="1">
            <a:prstTxWarp prst="textNoShape">
              <a:avLst/>
            </a:prstTxWarp>
          </a:bodyPr>
          <a:lstStyle>
            <a:lvl1pPr algn="r">
              <a:spcBef>
                <a:spcPct val="50000"/>
              </a:spcBef>
              <a:defRPr sz="1400" smtClean="0">
                <a:solidFill>
                  <a:srgbClr val="FFFFFF"/>
                </a:solidFill>
              </a:defRPr>
            </a:lvl1pPr>
          </a:lstStyle>
          <a:p>
            <a:pPr>
              <a:defRPr/>
            </a:pPr>
            <a:fld id="{61A2698A-8D58-4E35-B63D-74FD17BC1544}" type="slidenum">
              <a:rPr lang="en-US"/>
              <a:pPr>
                <a:defRPr/>
              </a:pPr>
              <a:t>‹#›</a:t>
            </a:fld>
            <a:endParaRPr lang="en-US"/>
          </a:p>
        </p:txBody>
      </p:sp>
    </p:spTree>
    <p:extLst>
      <p:ext uri="{BB962C8B-B14F-4D97-AF65-F5344CB8AC3E}">
        <p14:creationId xmlns="" xmlns:p14="http://schemas.microsoft.com/office/powerpoint/2010/main" val="2606927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 xmlns:p14="http://schemas.microsoft.com/office/powerpoint/2010/main" val="1172459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 xmlns:p14="http://schemas.microsoft.com/office/powerpoint/2010/main" val="3767225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228600"/>
            <a:ext cx="7772400"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 xmlns:p14="http://schemas.microsoft.com/office/powerpoint/2010/main" val="4197121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228600"/>
            <a:ext cx="7772400" cy="1219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641475"/>
            <a:ext cx="3810000" cy="2151063"/>
          </a:xfrm>
        </p:spPr>
        <p:txBody>
          <a:bodyPr/>
          <a:lstStyle>
            <a:lvl1pPr>
              <a:defRPr baseline="0">
                <a:latin typeface="Arial" pitchFamily="34" charset="0"/>
              </a:defRPr>
            </a:lvl1pPr>
            <a:lvl2pPr>
              <a:defRPr baseline="0">
                <a:latin typeface="Arial" pitchFamily="34" charset="0"/>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648200" y="1641475"/>
            <a:ext cx="3810000" cy="2151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944938"/>
            <a:ext cx="3810000" cy="21510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8200" y="3944938"/>
            <a:ext cx="3810000" cy="2151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 xmlns:p14="http://schemas.microsoft.com/office/powerpoint/2010/main" val="2615128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41475"/>
            <a:ext cx="3810000" cy="4454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41475"/>
            <a:ext cx="3810000" cy="2151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4938"/>
            <a:ext cx="3810000" cy="2151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a:ln/>
        </p:spPr>
        <p:txBody>
          <a:bodyPr/>
          <a:lstStyle>
            <a:lvl1pPr>
              <a:defRPr/>
            </a:lvl1pPr>
          </a:lstStyle>
          <a:p>
            <a:pPr>
              <a:defRPr/>
            </a:pPr>
            <a:endParaRPr lang="en-US"/>
          </a:p>
        </p:txBody>
      </p:sp>
      <p:sp>
        <p:nvSpPr>
          <p:cNvPr id="7" name="Rectangle 10"/>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 xmlns:p14="http://schemas.microsoft.com/office/powerpoint/2010/main" val="2471349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641475"/>
            <a:ext cx="7772400" cy="4454525"/>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 xmlns:p14="http://schemas.microsoft.com/office/powerpoint/2010/main" val="110198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 xmlns:p14="http://schemas.microsoft.com/office/powerpoint/2010/main" val="397193110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 xmlns:p14="http://schemas.microsoft.com/office/powerpoint/2010/main" val="3396822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 xmlns:p14="http://schemas.microsoft.com/office/powerpoint/2010/main" val="87861424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aseline="0">
                <a:latin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baseline="0">
                <a:latin typeface="Arial" pitchFamily="34" charset="0"/>
              </a:defRPr>
            </a:lvl1pPr>
          </a:lstStyle>
          <a:p>
            <a:pPr>
              <a:defRPr/>
            </a:pPr>
            <a:endParaRPr lang="en-US" dirty="0"/>
          </a:p>
        </p:txBody>
      </p:sp>
    </p:spTree>
    <p:extLst>
      <p:ext uri="{BB962C8B-B14F-4D97-AF65-F5344CB8AC3E}">
        <p14:creationId xmlns="" xmlns:p14="http://schemas.microsoft.com/office/powerpoint/2010/main" val="3316440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 xmlns:p14="http://schemas.microsoft.com/office/powerpoint/2010/main" val="73194095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 xmlns:p14="http://schemas.microsoft.com/office/powerpoint/2010/main" val="312087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 xmlns:p14="http://schemas.microsoft.com/office/powerpoint/2010/main" val="3296732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 xmlns:p14="http://schemas.microsoft.com/office/powerpoint/2010/main" val="571775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8478838" cy="6173788"/>
            <a:chOff x="0" y="0"/>
            <a:chExt cx="5341" cy="3889"/>
          </a:xfrm>
        </p:grpSpPr>
        <p:sp>
          <p:nvSpPr>
            <p:cNvPr id="2051" name="Freeform 3"/>
            <p:cNvSpPr>
              <a:spLocks/>
            </p:cNvSpPr>
            <p:nvPr/>
          </p:nvSpPr>
          <p:spPr bwMode="auto">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a:noFill/>
              <a:round/>
              <a:headEnd type="none" w="sm" len="sm"/>
              <a:tailEnd type="none" w="sm" len="sm"/>
            </a:ln>
            <a:effectLst/>
          </p:spPr>
          <p:txBody>
            <a:bodyPr/>
            <a:lstStyle/>
            <a:p>
              <a:pPr>
                <a:defRPr/>
              </a:pPr>
              <a:endParaRPr lang="en-US"/>
            </a:p>
          </p:txBody>
        </p:sp>
        <p:sp>
          <p:nvSpPr>
            <p:cNvPr id="2052" name="Freeform 4"/>
            <p:cNvSpPr>
              <a:spLocks/>
            </p:cNvSpPr>
            <p:nvPr/>
          </p:nvSpPr>
          <p:spPr bwMode="auto">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a:noFill/>
              <a:round/>
              <a:headEnd type="none" w="sm" len="sm"/>
              <a:tailEnd type="none" w="sm" len="sm"/>
            </a:ln>
            <a:effectLst/>
          </p:spPr>
          <p:txBody>
            <a:bodyPr/>
            <a:lstStyle/>
            <a:p>
              <a:pPr>
                <a:defRPr/>
              </a:pPr>
              <a:endParaRPr lang="en-US"/>
            </a:p>
          </p:txBody>
        </p:sp>
        <p:sp>
          <p:nvSpPr>
            <p:cNvPr id="2053" name="Freeform 5"/>
            <p:cNvSpPr>
              <a:spLocks/>
            </p:cNvSpPr>
            <p:nvPr/>
          </p:nvSpPr>
          <p:spPr bwMode="auto">
            <a:xfrm>
              <a:off x="2187" y="0"/>
              <a:ext cx="2859"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a:noFill/>
              <a:round/>
              <a:headEnd type="none" w="sm" len="sm"/>
              <a:tailEnd type="none" w="sm" len="sm"/>
            </a:ln>
            <a:effectLst/>
          </p:spPr>
          <p:txBody>
            <a:bodyPr/>
            <a:lstStyle/>
            <a:p>
              <a:pPr>
                <a:defRPr/>
              </a:pPr>
              <a:endParaRPr lang="en-US"/>
            </a:p>
          </p:txBody>
        </p:sp>
        <p:sp>
          <p:nvSpPr>
            <p:cNvPr id="2054" name="Freeform 6"/>
            <p:cNvSpPr>
              <a:spLocks/>
            </p:cNvSpPr>
            <p:nvPr/>
          </p:nvSpPr>
          <p:spPr bwMode="auto">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a:noFill/>
              <a:round/>
              <a:headEnd type="none" w="sm" len="sm"/>
              <a:tailEnd type="none" w="sm" len="sm"/>
            </a:ln>
            <a:effectLst/>
          </p:spPr>
          <p:txBody>
            <a:bodyPr/>
            <a:lstStyle/>
            <a:p>
              <a:pPr>
                <a:defRPr/>
              </a:pPr>
              <a:endParaRPr lang="en-US"/>
            </a:p>
          </p:txBody>
        </p:sp>
      </p:grpSp>
      <p:sp>
        <p:nvSpPr>
          <p:cNvPr id="7171" name="Rectangle 7"/>
          <p:cNvSpPr>
            <a:spLocks noGrp="1" noChangeArrowheads="1"/>
          </p:cNvSpPr>
          <p:nvPr>
            <p:ph type="title"/>
          </p:nvPr>
        </p:nvSpPr>
        <p:spPr bwMode="auto">
          <a:xfrm>
            <a:off x="685800" y="2286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7" name="Rectangle 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smtClean="0"/>
            </a:lvl1pPr>
          </a:lstStyle>
          <a:p>
            <a:pPr>
              <a:defRPr/>
            </a:pPr>
            <a:endParaRPr lang="en-US"/>
          </a:p>
        </p:txBody>
      </p:sp>
      <p:sp>
        <p:nvSpPr>
          <p:cNvPr id="2058" name="Rectangle 1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smtClean="0"/>
            </a:lvl1pPr>
          </a:lstStyle>
          <a:p>
            <a:pPr>
              <a:defRPr/>
            </a:pPr>
            <a:endParaRPr lang="en-US"/>
          </a:p>
        </p:txBody>
      </p:sp>
      <p:sp>
        <p:nvSpPr>
          <p:cNvPr id="7174" name="Rectangle 12"/>
          <p:cNvSpPr>
            <a:spLocks noGrp="1" noChangeArrowheads="1"/>
          </p:cNvSpPr>
          <p:nvPr>
            <p:ph type="body" idx="1"/>
          </p:nvPr>
        </p:nvSpPr>
        <p:spPr bwMode="auto">
          <a:xfrm>
            <a:off x="685800" y="1641475"/>
            <a:ext cx="7772400" cy="445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64" name="Picture 16" descr="body_solo_yellow"/>
          <p:cNvPicPr>
            <a:picLocks noChangeAspect="1" noChangeArrowheads="1"/>
          </p:cNvPicPr>
          <p:nvPr userDrawn="1"/>
        </p:nvPicPr>
        <p:blipFill>
          <a:blip r:embed="rId17" cstate="print"/>
          <a:srcRect/>
          <a:stretch>
            <a:fillRect/>
          </a:stretch>
        </p:blipFill>
        <p:spPr bwMode="auto">
          <a:xfrm>
            <a:off x="0" y="6096000"/>
            <a:ext cx="581025" cy="762000"/>
          </a:xfrm>
          <a:prstGeom prst="rect">
            <a:avLst/>
          </a:prstGeom>
          <a:gradFill rotWithShape="1">
            <a:gsLst>
              <a:gs pos="0">
                <a:srgbClr val="A603AB">
                  <a:alpha val="6000"/>
                </a:srgbClr>
              </a:gs>
              <a:gs pos="21001">
                <a:srgbClr val="0819FB">
                  <a:alpha val="23221"/>
                </a:srgbClr>
              </a:gs>
              <a:gs pos="35001">
                <a:srgbClr val="1A8D48">
                  <a:alpha val="34701"/>
                </a:srgbClr>
              </a:gs>
              <a:gs pos="52000">
                <a:srgbClr val="FFFF00">
                  <a:alpha val="48640"/>
                </a:srgbClr>
              </a:gs>
              <a:gs pos="73000">
                <a:srgbClr val="EE3F17">
                  <a:alpha val="65860"/>
                </a:srgbClr>
              </a:gs>
              <a:gs pos="88000">
                <a:srgbClr val="E81766">
                  <a:alpha val="78160"/>
                </a:srgbClr>
              </a:gs>
              <a:gs pos="100000">
                <a:srgbClr val="A603AB">
                  <a:alpha val="88000"/>
                </a:srgbClr>
              </a:gs>
            </a:gsLst>
            <a:lin ang="5400000" scaled="1"/>
          </a:gradFill>
        </p:spPr>
      </p:pic>
    </p:spTree>
  </p:cSld>
  <p:clrMap bg1="dk2" tx1="lt1" bg2="dk1" tx2="lt2" accent1="accent1" accent2="accent2" accent3="accent3" accent4="accent4" accent5="accent5" accent6="accent6" hlink="hlink" folHlink="folHlink"/>
  <p:sldLayoutIdLst>
    <p:sldLayoutId id="2147483680"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b="1">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b="1">
          <a:solidFill>
            <a:schemeClr val="tx1"/>
          </a:solidFill>
          <a:latin typeface="+mn-lt"/>
        </a:defRPr>
      </a:lvl3pPr>
      <a:lvl4pPr marL="1600200" indent="-228600" algn="l" rtl="0" eaLnBrk="0" fontAlgn="base" hangingPunct="0">
        <a:spcBef>
          <a:spcPct val="20000"/>
        </a:spcBef>
        <a:spcAft>
          <a:spcPct val="0"/>
        </a:spcAft>
        <a:buClr>
          <a:schemeClr val="tx2"/>
        </a:buClr>
        <a:buSzPct val="75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b="1">
          <a:solidFill>
            <a:schemeClr val="tx1"/>
          </a:solidFill>
          <a:latin typeface="+mn-lt"/>
        </a:defRPr>
      </a:lvl5pPr>
      <a:lvl6pPr marL="2514600" indent="-228600" algn="l" rtl="0" fontAlgn="base">
        <a:spcBef>
          <a:spcPct val="20000"/>
        </a:spcBef>
        <a:spcAft>
          <a:spcPct val="0"/>
        </a:spcAft>
        <a:buClr>
          <a:schemeClr val="tx1"/>
        </a:buClr>
        <a:buChar char="–"/>
        <a:defRPr sz="2000" b="1">
          <a:solidFill>
            <a:schemeClr val="tx1"/>
          </a:solidFill>
          <a:latin typeface="+mn-lt"/>
        </a:defRPr>
      </a:lvl6pPr>
      <a:lvl7pPr marL="2971800" indent="-228600" algn="l" rtl="0" fontAlgn="base">
        <a:spcBef>
          <a:spcPct val="20000"/>
        </a:spcBef>
        <a:spcAft>
          <a:spcPct val="0"/>
        </a:spcAft>
        <a:buClr>
          <a:schemeClr val="tx1"/>
        </a:buClr>
        <a:buChar char="–"/>
        <a:defRPr sz="2000" b="1">
          <a:solidFill>
            <a:schemeClr val="tx1"/>
          </a:solidFill>
          <a:latin typeface="+mn-lt"/>
        </a:defRPr>
      </a:lvl7pPr>
      <a:lvl8pPr marL="3429000" indent="-228600" algn="l" rtl="0" fontAlgn="base">
        <a:spcBef>
          <a:spcPct val="20000"/>
        </a:spcBef>
        <a:spcAft>
          <a:spcPct val="0"/>
        </a:spcAft>
        <a:buClr>
          <a:schemeClr val="tx1"/>
        </a:buClr>
        <a:buChar char="–"/>
        <a:defRPr sz="2000" b="1">
          <a:solidFill>
            <a:schemeClr val="tx1"/>
          </a:solidFill>
          <a:latin typeface="+mn-lt"/>
        </a:defRPr>
      </a:lvl8pPr>
      <a:lvl9pPr marL="3886200" indent="-228600" algn="l" rtl="0" fontAlgn="base">
        <a:spcBef>
          <a:spcPct val="20000"/>
        </a:spcBef>
        <a:spcAft>
          <a:spcPct val="0"/>
        </a:spcAft>
        <a:buClr>
          <a:schemeClr val="tx1"/>
        </a:buClr>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insideoutsidespa.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hyperlink" Target="http://www.sleepfoundation.org/article/sleep-topics/diet-exercise-and-sleep/" TargetMode="External"/><Relationship Id="rId2" Type="http://schemas.openxmlformats.org/officeDocument/2006/relationships/notesSlide" Target="../notesSlides/notesSlide59.xml"/><Relationship Id="rId1" Type="http://schemas.openxmlformats.org/officeDocument/2006/relationships/slideLayout" Target="../slideLayouts/slideLayout6.xml"/><Relationship Id="rId5" Type="http://schemas.openxmlformats.org/officeDocument/2006/relationships/image" Target="../media/image199.jpeg"/><Relationship Id="rId4" Type="http://schemas.openxmlformats.org/officeDocument/2006/relationships/image" Target="../media/image198.jpeg"/></Relationships>
</file>

<file path=ppt/slides/_rels/slide101.xml.rels><?xml version="1.0" encoding="UTF-8" standalone="yes"?>
<Relationships xmlns="http://schemas.openxmlformats.org/package/2006/relationships"><Relationship Id="rId3" Type="http://schemas.openxmlformats.org/officeDocument/2006/relationships/hyperlink" Target="http://www.biomedcentral.com/1471-2458/12/62" TargetMode="External"/><Relationship Id="rId2" Type="http://schemas.openxmlformats.org/officeDocument/2006/relationships/hyperlink" Target="http://www.cmaj.ca/content/early/2013/05/13/cmaj.121735.full.pdf" TargetMode="Externa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hyperlink" Target="http://www.biomedcentral.com/1471-2458/12/62" TargetMode="External"/><Relationship Id="rId2" Type="http://schemas.openxmlformats.org/officeDocument/2006/relationships/hyperlink" Target="http://www.cmaj.ca/content/early/2013/05/13/cmaj.121735.full.pdf" TargetMode="External"/><Relationship Id="rId1" Type="http://schemas.openxmlformats.org/officeDocument/2006/relationships/slideLayout" Target="../slideLayouts/slideLayout7.xml"/><Relationship Id="rId4" Type="http://schemas.openxmlformats.org/officeDocument/2006/relationships/image" Target="../media/image200.png"/></Relationships>
</file>

<file path=ppt/slides/_rels/slide10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hyperlink" Target="http://www.cmaj.ca/content/early/2013/05/13/cmaj.121735.full.pdf" TargetMode="External"/><Relationship Id="rId1" Type="http://schemas.openxmlformats.org/officeDocument/2006/relationships/slideLayout" Target="../slideLayouts/slideLayout7.xml"/><Relationship Id="rId4" Type="http://schemas.openxmlformats.org/officeDocument/2006/relationships/image" Target="../media/image202.png"/></Relationships>
</file>

<file path=ppt/slides/_rels/slide104.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04.png"/></Relationships>
</file>

<file path=ppt/slides/_rels/slide106.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slideLayout" Target="../slideLayouts/slideLayout2.xml"/><Relationship Id="rId7" Type="http://schemas.microsoft.com/office/2007/relationships/media" Target="../media/media6.wav"/><Relationship Id="rId2" Type="http://schemas.openxmlformats.org/officeDocument/2006/relationships/audio" Target="../media/media6.wav"/><Relationship Id="rId1" Type="http://schemas.openxmlformats.org/officeDocument/2006/relationships/tags" Target="../tags/tag7.xml"/><Relationship Id="rId6" Type="http://schemas.openxmlformats.org/officeDocument/2006/relationships/image" Target="../media/image205.gif"/><Relationship Id="rId5" Type="http://schemas.openxmlformats.org/officeDocument/2006/relationships/audio" Target="../media/audio4.wav"/><Relationship Id="rId4" Type="http://schemas.openxmlformats.org/officeDocument/2006/relationships/notesSlide" Target="../notesSlides/notesSlide62.xml"/></Relationships>
</file>

<file path=ppt/slides/_rels/slide10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2.png"/></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3" Type="http://schemas.openxmlformats.org/officeDocument/2006/relationships/image" Target="../media/image209.gif"/><Relationship Id="rId2" Type="http://schemas.openxmlformats.org/officeDocument/2006/relationships/hyperlink" Target="http://www.world-masters-athletics.org/index.php" TargetMode="External"/><Relationship Id="rId1" Type="http://schemas.openxmlformats.org/officeDocument/2006/relationships/slideLayout" Target="../slideLayouts/slideLayout7.xml"/><Relationship Id="rId4" Type="http://schemas.openxmlformats.org/officeDocument/2006/relationships/hyperlink" Target="http://www.world-masters-athletics.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1.gif"/></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3.gi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hyperlink" Target="file:///C:\Omega_Zone_Movies\Optical.exe" TargetMode="External"/><Relationship Id="rId5" Type="http://schemas.openxmlformats.org/officeDocument/2006/relationships/image" Target="../media/image26.pn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9.gif"/><Relationship Id="rId4" Type="http://schemas.openxmlformats.org/officeDocument/2006/relationships/hyperlink" Target="http://webappa.cdc.gov/sasweb/ncipc/ypll10.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gif"/><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3.gif"/><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7.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6.jpeg"/><Relationship Id="rId5" Type="http://schemas.openxmlformats.org/officeDocument/2006/relationships/hyperlink" Target="http://www.google.com/url?sa=i&amp;rct=j&amp;q=cool+hand+luke&amp;source=images&amp;cd=&amp;cad=rja&amp;docid=GSwXo0tJf5g7XM&amp;tbnid=BSK57Huw304ZMM:&amp;ved=0CAUQjRw&amp;url=http://www.bluraywire.com/2008/05/20/cool-hand-luke-blu-ray-cover-art/&amp;ei=rWGXUc6bHoqa8gTy14GIAQ&amp;bvm=bv.46751780,d.dmQ&amp;psig=AFQjCNEfsnTBkxY5yP7Tlcpctg88Uk-YRw&amp;ust=1368961807571216" TargetMode="External"/><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image" Target="../media/image38.gif"/><Relationship Id="rId7" Type="http://schemas.openxmlformats.org/officeDocument/2006/relationships/image" Target="../media/image41.gi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0.gif"/><Relationship Id="rId5" Type="http://schemas.openxmlformats.org/officeDocument/2006/relationships/image" Target="../media/image39.jpeg"/><Relationship Id="rId4" Type="http://schemas.openxmlformats.org/officeDocument/2006/relationships/hyperlink" Target="http://www.google.com/url?sa=i&amp;rct=j&amp;q=affordable+care+act&amp;source=images&amp;cd=&amp;cad=rja&amp;docid=sFlBBxNDI_zA4M&amp;tbnid=UidethD6tuSrjM:&amp;ved=0CAUQjRw&amp;url=http://www.cbuteam.com/node/241&amp;ei=aWCXUfCsE4GG9QS08ICADA&amp;bvm=bv.46751780,d.eWU&amp;psig=AFQjCNH07JiIwojoE-UXx4Fq91eOZG4_EA&amp;ust=1368961387611359"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cnnpressroom.blogs.cnn.com/2013/03/01/cnn-launches-escape-fire-on-cable-television-in-march/" TargetMode="External"/><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51.gif"/></Relationships>
</file>

<file path=ppt/slides/_rels/slide3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51.gif"/><Relationship Id="rId5" Type="http://schemas.openxmlformats.org/officeDocument/2006/relationships/image" Target="../media/image53.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http://www.time.com/time/magazine/0,9263,7601050606,00.html" TargetMode="External"/><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7.gif"/></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6.gif"/></Relationships>
</file>

<file path=ppt/slides/_rels/slide38.xml.rels><?xml version="1.0" encoding="UTF-8" standalone="yes"?>
<Relationships xmlns="http://schemas.openxmlformats.org/package/2006/relationships"><Relationship Id="rId3" Type="http://schemas.openxmlformats.org/officeDocument/2006/relationships/hyperlink" Target="http://www.time.com/time/health/article/0,8599,1914857,00.html"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www.time.com/time/magazine/article/0,9171,1914974,00.html" TargetMode="External"/><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61.gi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gif"/></Relationships>
</file>

<file path=ppt/slides/_rels/slide4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1.jpeg"/><Relationship Id="rId2" Type="http://schemas.openxmlformats.org/officeDocument/2006/relationships/hyperlink" Target="http://www.cdc.gov/obesity/data/adult.html" TargetMode="Externa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51.gif"/></Relationships>
</file>

<file path=ppt/slides/_rels/slide4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hyperlink" Target="http://theweightofthenation.hbo.com/films" TargetMode="External"/><Relationship Id="rId7" Type="http://schemas.openxmlformats.org/officeDocument/2006/relationships/image" Target="../media/image74.png"/><Relationship Id="rId2" Type="http://schemas.openxmlformats.org/officeDocument/2006/relationships/slideLayout" Target="../slideLayouts/slideLayout6.xml"/><Relationship Id="rId1" Type="http://schemas.openxmlformats.org/officeDocument/2006/relationships/video" Target="../media/media1.wmv"/><Relationship Id="rId6" Type="http://schemas.openxmlformats.org/officeDocument/2006/relationships/image" Target="../media/image73.png"/><Relationship Id="rId11" Type="http://schemas.openxmlformats.org/officeDocument/2006/relationships/image" Target="../media/image77.png"/><Relationship Id="rId5" Type="http://schemas.openxmlformats.org/officeDocument/2006/relationships/hyperlink" Target="http://theweightofthenation.hbo.com/" TargetMode="External"/><Relationship Id="rId10" Type="http://schemas.microsoft.com/office/2007/relationships/media" Target="../media/media1.wmv"/><Relationship Id="rId4" Type="http://schemas.openxmlformats.org/officeDocument/2006/relationships/image" Target="../media/image72.png"/><Relationship Id="rId9" Type="http://schemas.openxmlformats.org/officeDocument/2006/relationships/image" Target="../media/image76.png"/></Relationships>
</file>

<file path=ppt/slides/_rels/slide4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81.jpeg"/><Relationship Id="rId5" Type="http://schemas.openxmlformats.org/officeDocument/2006/relationships/hyperlink" Target="http://www.google.com/url?sa=i&amp;rct=j&amp;q=mother+giving+child+cod+liver+oil&amp;source=images&amp;cd=&amp;cad=rja&amp;docid=tnW4XH9ovBjMWM&amp;tbnid=aiK-TFD0fzj6oM:&amp;ved=0CAUQjRw&amp;url=http://blog.americanhistory.si.edu/osaycanyousee/2009/10/cod-liver-oil-and-pink-peignoirs.html&amp;ei=o86aUaGhCZTQ8wSV5oHgCw&amp;bvm=bv.46751780,d.eWU&amp;psig=AFQjCNGDT0fYfL1FLiei5tj85w58hSpsKg&amp;ust=1369186336536774" TargetMode="External"/><Relationship Id="rId4" Type="http://schemas.openxmlformats.org/officeDocument/2006/relationships/image" Target="../media/image80.jpeg"/></Relationships>
</file>

<file path=ppt/slides/_rels/slide49.xml.rels><?xml version="1.0" encoding="UTF-8" standalone="yes"?>
<Relationships xmlns="http://schemas.openxmlformats.org/package/2006/relationships"><Relationship Id="rId8" Type="http://schemas.openxmlformats.org/officeDocument/2006/relationships/hyperlink" Target="http://www.optimalhealthpartner.com/a_newsletter/zm/zm_71.jpg" TargetMode="External"/><Relationship Id="rId13"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4.jpeg"/><Relationship Id="rId12" Type="http://schemas.openxmlformats.org/officeDocument/2006/relationships/image" Target="../media/image86.jpeg"/><Relationship Id="rId2" Type="http://schemas.openxmlformats.org/officeDocument/2006/relationships/hyperlink" Target="http://www.optimalhealthpartner.com/a_newsletter/zm/zm_02.jpg" TargetMode="External"/><Relationship Id="rId1" Type="http://schemas.openxmlformats.org/officeDocument/2006/relationships/slideLayout" Target="../slideLayouts/slideLayout7.xml"/><Relationship Id="rId6" Type="http://schemas.openxmlformats.org/officeDocument/2006/relationships/hyperlink" Target="http://www.optimalhealthpartner.com/a_newsletter/zm/zm_17.jpg" TargetMode="External"/><Relationship Id="rId11" Type="http://schemas.openxmlformats.org/officeDocument/2006/relationships/hyperlink" Target="http://www.optimalhealthpartner.com/a_newsletter/zm/zm_23.jpg" TargetMode="External"/><Relationship Id="rId5" Type="http://schemas.openxmlformats.org/officeDocument/2006/relationships/image" Target="../media/image83.jpeg"/><Relationship Id="rId10" Type="http://schemas.openxmlformats.org/officeDocument/2006/relationships/hyperlink" Target="http://www.insideoutsidespa.com/zone-meals-doctors-lounge-inside-outside.php" TargetMode="External"/><Relationship Id="rId4" Type="http://schemas.openxmlformats.org/officeDocument/2006/relationships/hyperlink" Target="http://www.optimalhealthpartner.com/a_newsletter/zm/zm_18.jpg" TargetMode="External"/><Relationship Id="rId9" Type="http://schemas.openxmlformats.org/officeDocument/2006/relationships/image" Target="../media/image85.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gif"/></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hyperlink" Target="http://www.economist.com/blogs/graphicdetail/2013/05/daily-chart-11"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90.wmf"/><Relationship Id="rId7" Type="http://schemas.microsoft.com/office/2007/relationships/hdphoto" Target="../media/hdphoto1.wdp"/><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92.png"/><Relationship Id="rId5" Type="http://schemas.openxmlformats.org/officeDocument/2006/relationships/hyperlink" Target="http://www.insideoutsidespa.com/newsletter/dxa-body-composition-staff-large.jpg" TargetMode="External"/><Relationship Id="rId4" Type="http://schemas.openxmlformats.org/officeDocument/2006/relationships/image" Target="../media/image91.jpeg"/><Relationship Id="rId9" Type="http://schemas.openxmlformats.org/officeDocument/2006/relationships/image" Target="../media/image94.png"/></Relationships>
</file>

<file path=ppt/slides/_rels/slide5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96.gif"/><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5.png"/><Relationship Id="rId3" Type="http://schemas.openxmlformats.org/officeDocument/2006/relationships/image" Target="../media/image98.jpeg"/><Relationship Id="rId7" Type="http://schemas.openxmlformats.org/officeDocument/2006/relationships/hyperlink" Target="http://www.acefitness.org/index.cfm" TargetMode="External"/><Relationship Id="rId12" Type="http://schemas.openxmlformats.org/officeDocument/2006/relationships/hyperlink" Target="http://www.iom.edu/iom/iomhome.nsf/bdd3d82443a14ae8852567fc006baa71?OpenNavigator" TargetMode="External"/><Relationship Id="rId2" Type="http://schemas.openxmlformats.org/officeDocument/2006/relationships/image" Target="../media/image97.jpeg"/><Relationship Id="rId16" Type="http://schemas.openxmlformats.org/officeDocument/2006/relationships/image" Target="../media/image108.png"/><Relationship Id="rId1" Type="http://schemas.openxmlformats.org/officeDocument/2006/relationships/slideLayout" Target="../slideLayouts/slideLayout13.xml"/><Relationship Id="rId6" Type="http://schemas.openxmlformats.org/officeDocument/2006/relationships/image" Target="../media/image101.png"/><Relationship Id="rId11" Type="http://schemas.openxmlformats.org/officeDocument/2006/relationships/image" Target="../media/image104.png"/><Relationship Id="rId5" Type="http://schemas.openxmlformats.org/officeDocument/2006/relationships/image" Target="../media/image100.png"/><Relationship Id="rId15" Type="http://schemas.openxmlformats.org/officeDocument/2006/relationships/image" Target="../media/image107.png"/><Relationship Id="rId10" Type="http://schemas.openxmlformats.org/officeDocument/2006/relationships/image" Target="../media/image103.jpeg"/><Relationship Id="rId4" Type="http://schemas.openxmlformats.org/officeDocument/2006/relationships/image" Target="../media/image99.jpeg"/><Relationship Id="rId9" Type="http://schemas.openxmlformats.org/officeDocument/2006/relationships/hyperlink" Target="http://fitness.gov/index.html" TargetMode="External"/><Relationship Id="rId14" Type="http://schemas.openxmlformats.org/officeDocument/2006/relationships/image" Target="../media/image106.png"/></Relationships>
</file>

<file path=ppt/slides/_rels/slide5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circ.ahajournals.org/content/116/9/1081.long" TargetMode="Externa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www.ncbi.nlm.nih.gov/pubmed/23559628?dopt=Abstract"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image" Target="../media/image116.gif"/><Relationship Id="rId13" Type="http://schemas.openxmlformats.org/officeDocument/2006/relationships/image" Target="../media/image121.jpeg"/><Relationship Id="rId18" Type="http://schemas.openxmlformats.org/officeDocument/2006/relationships/image" Target="../media/image126.jpeg"/><Relationship Id="rId3" Type="http://schemas.openxmlformats.org/officeDocument/2006/relationships/image" Target="../media/image40.gif"/><Relationship Id="rId21" Type="http://schemas.openxmlformats.org/officeDocument/2006/relationships/image" Target="../media/image129.jpeg"/><Relationship Id="rId7" Type="http://schemas.openxmlformats.org/officeDocument/2006/relationships/image" Target="../media/image115.png"/><Relationship Id="rId12" Type="http://schemas.openxmlformats.org/officeDocument/2006/relationships/image" Target="../media/image120.png"/><Relationship Id="rId17" Type="http://schemas.openxmlformats.org/officeDocument/2006/relationships/image" Target="../media/image125.jpeg"/><Relationship Id="rId25" Type="http://schemas.openxmlformats.org/officeDocument/2006/relationships/image" Target="../media/image133.jpeg"/><Relationship Id="rId2" Type="http://schemas.openxmlformats.org/officeDocument/2006/relationships/image" Target="../media/image111.png"/><Relationship Id="rId16" Type="http://schemas.openxmlformats.org/officeDocument/2006/relationships/image" Target="../media/image124.jpeg"/><Relationship Id="rId20" Type="http://schemas.openxmlformats.org/officeDocument/2006/relationships/image" Target="../media/image128.jpeg"/><Relationship Id="rId1" Type="http://schemas.openxmlformats.org/officeDocument/2006/relationships/slideLayout" Target="../slideLayouts/slideLayout13.xml"/><Relationship Id="rId6" Type="http://schemas.openxmlformats.org/officeDocument/2006/relationships/image" Target="../media/image114.png"/><Relationship Id="rId11" Type="http://schemas.openxmlformats.org/officeDocument/2006/relationships/image" Target="../media/image119.jpeg"/><Relationship Id="rId24" Type="http://schemas.openxmlformats.org/officeDocument/2006/relationships/image" Target="../media/image132.png"/><Relationship Id="rId5" Type="http://schemas.openxmlformats.org/officeDocument/2006/relationships/image" Target="../media/image113.png"/><Relationship Id="rId15" Type="http://schemas.openxmlformats.org/officeDocument/2006/relationships/image" Target="../media/image123.jpeg"/><Relationship Id="rId23" Type="http://schemas.openxmlformats.org/officeDocument/2006/relationships/image" Target="../media/image131.png"/><Relationship Id="rId10" Type="http://schemas.openxmlformats.org/officeDocument/2006/relationships/image" Target="../media/image118.jpeg"/><Relationship Id="rId19" Type="http://schemas.openxmlformats.org/officeDocument/2006/relationships/image" Target="../media/image127.jpeg"/><Relationship Id="rId4" Type="http://schemas.openxmlformats.org/officeDocument/2006/relationships/image" Target="../media/image112.jpeg"/><Relationship Id="rId9" Type="http://schemas.openxmlformats.org/officeDocument/2006/relationships/image" Target="../media/image117.png"/><Relationship Id="rId14" Type="http://schemas.openxmlformats.org/officeDocument/2006/relationships/image" Target="../media/image122.jpeg"/><Relationship Id="rId22" Type="http://schemas.openxmlformats.org/officeDocument/2006/relationships/image" Target="../media/image130.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gif"/></Relationships>
</file>

<file path=ppt/slides/_rels/slide60.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6.gif"/><Relationship Id="rId2" Type="http://schemas.openxmlformats.org/officeDocument/2006/relationships/image" Target="../media/image11.gif"/><Relationship Id="rId1" Type="http://schemas.openxmlformats.org/officeDocument/2006/relationships/slideLayout" Target="../slideLayouts/slideLayout13.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3.gif"/></Relationships>
</file>

<file path=ppt/slides/_rels/slide6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hyperlink" Target="http://www.ncbi.nlm.nih.gov/entrez/query.fcgi?cmd=Retrieve&amp;db=PubMed&amp;list_uids=12822704&amp;dopt=Abstract" TargetMode="Externa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8" Type="http://schemas.openxmlformats.org/officeDocument/2006/relationships/hyperlink" Target="https://www.healthstudies.umn.edu/nunstudy/" TargetMode="External"/><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hyperlink" Target="http://www.nunstudy.org/" TargetMode="External"/><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69.xml.rels><?xml version="1.0" encoding="UTF-8" standalone="yes"?>
<Relationships xmlns="http://schemas.openxmlformats.org/package/2006/relationships"><Relationship Id="rId3" Type="http://schemas.openxmlformats.org/officeDocument/2006/relationships/image" Target="../media/image145.gif"/><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146.pn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gif"/></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audio" Target="../media/audio2.wav"/><Relationship Id="rId7" Type="http://schemas.openxmlformats.org/officeDocument/2006/relationships/audio" Target="../media/audio3.wav"/><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7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0.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video" Target="../media/media2.wmv"/><Relationship Id="rId5" Type="http://schemas.openxmlformats.org/officeDocument/2006/relationships/image" Target="../media/image154.png"/><Relationship Id="rId4" Type="http://schemas.microsoft.com/office/2007/relationships/media" Target="../media/media2.wmv"/></Relationships>
</file>

<file path=ppt/slides/_rels/slide77.xml.rels><?xml version="1.0" encoding="UTF-8" standalone="yes"?>
<Relationships xmlns="http://schemas.openxmlformats.org/package/2006/relationships"><Relationship Id="rId3" Type="http://schemas.openxmlformats.org/officeDocument/2006/relationships/image" Target="../media/image155.gif"/><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0.gif"/></Relationships>
</file>

<file path=ppt/slides/_rels/slide78.xml.rels><?xml version="1.0" encoding="UTF-8" standalone="yes"?>
<Relationships xmlns="http://schemas.openxmlformats.org/package/2006/relationships"><Relationship Id="rId3" Type="http://schemas.openxmlformats.org/officeDocument/2006/relationships/image" Target="../media/image156.gif"/><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158.png"/><Relationship Id="rId4" Type="http://schemas.openxmlformats.org/officeDocument/2006/relationships/image" Target="../media/image157.png"/></Relationships>
</file>

<file path=ppt/slides/_rels/slide79.xml.rels><?xml version="1.0" encoding="UTF-8" standalone="yes"?>
<Relationships xmlns="http://schemas.openxmlformats.org/package/2006/relationships"><Relationship Id="rId3" Type="http://schemas.openxmlformats.org/officeDocument/2006/relationships/image" Target="../media/image159.gif"/><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0.gif"/><Relationship Id="rId4" Type="http://schemas.openxmlformats.org/officeDocument/2006/relationships/image" Target="../media/image9.gi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video" Target="file:///C:\Omega_Zone_Movies\SS_Legpress.mpg" TargetMode="External"/><Relationship Id="rId7" Type="http://schemas.openxmlformats.org/officeDocument/2006/relationships/image" Target="../media/image160.png"/><Relationship Id="rId2" Type="http://schemas.openxmlformats.org/officeDocument/2006/relationships/video" Target="file:///C:\Omega_Zone_Movies\SS_Chestpress.mpeg" TargetMode="External"/><Relationship Id="rId1" Type="http://schemas.openxmlformats.org/officeDocument/2006/relationships/video" Target="file:///C:\Omega_Zone_Movies\SS_CompoundRow.avi" TargetMode="External"/><Relationship Id="rId6" Type="http://schemas.openxmlformats.org/officeDocument/2006/relationships/slideLayout" Target="../slideLayouts/slideLayout6.xml"/><Relationship Id="rId11" Type="http://schemas.openxmlformats.org/officeDocument/2006/relationships/image" Target="../media/image164.png"/><Relationship Id="rId5" Type="http://schemas.openxmlformats.org/officeDocument/2006/relationships/video" Target="file:///C:\Omega_Zone_Movies\SS_Pulldown.mpg" TargetMode="External"/><Relationship Id="rId10" Type="http://schemas.openxmlformats.org/officeDocument/2006/relationships/image" Target="../media/image163.png"/><Relationship Id="rId4" Type="http://schemas.openxmlformats.org/officeDocument/2006/relationships/video" Target="file:///C:\Omega_Zone_Movies\SS_Overhead.mpeg" TargetMode="External"/><Relationship Id="rId9" Type="http://schemas.openxmlformats.org/officeDocument/2006/relationships/image" Target="../media/image162.png"/></Relationships>
</file>

<file path=ppt/slides/_rels/slide8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hyperlink" Target="http://www.youtube.com/watch?v=FFLvtTpZpWc" TargetMode="External"/><Relationship Id="rId2" Type="http://schemas.openxmlformats.org/officeDocument/2006/relationships/image" Target="../media/image168.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slideLayout" Target="../slideLayouts/slideLayout6.xml"/><Relationship Id="rId1" Type="http://schemas.openxmlformats.org/officeDocument/2006/relationships/video" Target="../media/media3.wmv"/><Relationship Id="rId6" Type="http://schemas.openxmlformats.org/officeDocument/2006/relationships/image" Target="../media/image169.png"/><Relationship Id="rId5" Type="http://schemas.microsoft.com/office/2007/relationships/media" Target="../media/media3.wmv"/><Relationship Id="rId4" Type="http://schemas.openxmlformats.org/officeDocument/2006/relationships/hyperlink" Target="http://www.youtube.com/watch?v=FFLvtTpZpWc"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70.gif"/><Relationship Id="rId7" Type="http://schemas.openxmlformats.org/officeDocument/2006/relationships/image" Target="../media/image168.jpeg"/><Relationship Id="rId2" Type="http://schemas.openxmlformats.org/officeDocument/2006/relationships/hyperlink" Target="http://www.idass.com/acatalog/874-2008.gif" TargetMode="External"/><Relationship Id="rId1" Type="http://schemas.openxmlformats.org/officeDocument/2006/relationships/slideLayout" Target="../slideLayouts/slideLayout6.xml"/><Relationship Id="rId6" Type="http://schemas.openxmlformats.org/officeDocument/2006/relationships/image" Target="../media/image172.jpeg"/><Relationship Id="rId5" Type="http://schemas.openxmlformats.org/officeDocument/2006/relationships/hyperlink" Target="http://www.google.com/url?sa=i&amp;rct=j&amp;q=spinning+class&amp;source=images&amp;cd=&amp;cad=rja&amp;docid=crj0mr6qoW6Y5M&amp;tbnid=gDDWNMPqVdvBNM:&amp;ved=0CAUQjRw&amp;url=http://graemethomasonline.com/he-s-a-i-d-she-s-a-i-d-why-spinning-wondoesnt-make-you-slim/&amp;ei=f8WYUfHaBYnu8QS19IH4DQ&amp;bvm=bv.46751780,d.eWU&amp;psig=AFQjCNEEAhbtm5b3wsvHBaF4gs5YHcd1cw&amp;ust=1369052878819276" TargetMode="External"/><Relationship Id="rId4" Type="http://schemas.openxmlformats.org/officeDocument/2006/relationships/image" Target="../media/image171.png"/></Relationships>
</file>

<file path=ppt/slides/_rels/slide8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hyperlink" Target="http://well.blogs.nytimes.com/2013/05/09/the-scientific-7-minute-workout/" TargetMode="External"/><Relationship Id="rId1" Type="http://schemas.openxmlformats.org/officeDocument/2006/relationships/slideLayout" Target="../slideLayouts/slideLayout7.xml"/><Relationship Id="rId5" Type="http://schemas.openxmlformats.org/officeDocument/2006/relationships/image" Target="../media/image175.png"/><Relationship Id="rId4" Type="http://schemas.openxmlformats.org/officeDocument/2006/relationships/image" Target="../media/image174.png"/></Relationships>
</file>

<file path=ppt/slides/_rels/slide88.xml.rels><?xml version="1.0" encoding="UTF-8" standalone="yes"?>
<Relationships xmlns="http://schemas.openxmlformats.org/package/2006/relationships"><Relationship Id="rId8" Type="http://schemas.openxmlformats.org/officeDocument/2006/relationships/hyperlink" Target="http://well.blogs.nytimes.com/2011/11/16/the-right-reasons-to-stretch-before-exercise/" TargetMode="External"/><Relationship Id="rId3" Type="http://schemas.openxmlformats.org/officeDocument/2006/relationships/image" Target="../media/image174.png"/><Relationship Id="rId7" Type="http://schemas.openxmlformats.org/officeDocument/2006/relationships/image" Target="../media/image179.png"/><Relationship Id="rId2" Type="http://schemas.openxmlformats.org/officeDocument/2006/relationships/hyperlink" Target="http://well.blogs.nytimes.com/2013/04/03/reasons-not-to-stretch/" TargetMode="External"/><Relationship Id="rId1" Type="http://schemas.openxmlformats.org/officeDocument/2006/relationships/slideLayout" Target="../slideLayouts/slideLayout7.xml"/><Relationship Id="rId6" Type="http://schemas.openxmlformats.org/officeDocument/2006/relationships/image" Target="../media/image178.jpeg"/><Relationship Id="rId5" Type="http://schemas.openxmlformats.org/officeDocument/2006/relationships/image" Target="../media/image177.jpeg"/><Relationship Id="rId4" Type="http://schemas.openxmlformats.org/officeDocument/2006/relationships/image" Target="../media/image176.png"/></Relationships>
</file>

<file path=ppt/slides/_rels/slide8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hyperlink" Target="http://well.blogs.nytimes.com/2013/04/24/do-we-have-to-cool-down-after-exercise/" TargetMode="External"/><Relationship Id="rId1" Type="http://schemas.openxmlformats.org/officeDocument/2006/relationships/slideLayout" Target="../slideLayouts/slideLayout7.xml"/><Relationship Id="rId4" Type="http://schemas.openxmlformats.org/officeDocument/2006/relationships/image" Target="../media/image180.jpeg"/></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6.gif"/><Relationship Id="rId2" Type="http://schemas.openxmlformats.org/officeDocument/2006/relationships/image" Target="../media/image11.gif"/><Relationship Id="rId1" Type="http://schemas.openxmlformats.org/officeDocument/2006/relationships/slideLayout" Target="../slideLayouts/slideLayout13.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3.gif"/></Relationships>
</file>

<file path=ppt/slides/_rels/slide9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82.png"/><Relationship Id="rId7" Type="http://schemas.openxmlformats.org/officeDocument/2006/relationships/image" Target="../media/image186.gif"/><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94.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8" Type="http://schemas.openxmlformats.org/officeDocument/2006/relationships/image" Target="../media/image190.jpeg"/><Relationship Id="rId3" Type="http://schemas.openxmlformats.org/officeDocument/2006/relationships/notesSlide" Target="../notesSlides/notesSlide56.xml"/><Relationship Id="rId7" Type="http://schemas.openxmlformats.org/officeDocument/2006/relationships/image" Target="../media/image189.jpeg"/><Relationship Id="rId2" Type="http://schemas.openxmlformats.org/officeDocument/2006/relationships/slideLayout" Target="../slideLayouts/slideLayout6.xml"/><Relationship Id="rId1" Type="http://schemas.openxmlformats.org/officeDocument/2006/relationships/video" Target="../media/media4.wmv"/><Relationship Id="rId6" Type="http://schemas.openxmlformats.org/officeDocument/2006/relationships/hyperlink" Target="http://www.youtube.com/watch?v=hrCVu25wQ5s" TargetMode="External"/><Relationship Id="rId11" Type="http://schemas.openxmlformats.org/officeDocument/2006/relationships/image" Target="../media/image192.jpeg"/><Relationship Id="rId5" Type="http://schemas.openxmlformats.org/officeDocument/2006/relationships/image" Target="../media/image188.png"/><Relationship Id="rId10" Type="http://schemas.openxmlformats.org/officeDocument/2006/relationships/image" Target="../media/image191.png"/><Relationship Id="rId4" Type="http://schemas.openxmlformats.org/officeDocument/2006/relationships/hyperlink" Target="http://www.youtube.com/watch?v=eYG0ZuTv5rs" TargetMode="External"/><Relationship Id="rId9" Type="http://schemas.microsoft.com/office/2007/relationships/media" Target="../media/media4.wmv"/></Relationships>
</file>

<file path=ppt/slides/_rels/slide97.xml.rels><?xml version="1.0" encoding="UTF-8" standalone="yes"?>
<Relationships xmlns="http://schemas.openxmlformats.org/package/2006/relationships"><Relationship Id="rId3" Type="http://schemas.openxmlformats.org/officeDocument/2006/relationships/hyperlink" Target="http://www.heartmath.com/" TargetMode="External"/><Relationship Id="rId2" Type="http://schemas.openxmlformats.org/officeDocument/2006/relationships/image" Target="../media/image193.png"/><Relationship Id="rId1" Type="http://schemas.openxmlformats.org/officeDocument/2006/relationships/slideLayout" Target="../slideLayouts/slideLayout6.xml"/><Relationship Id="rId4" Type="http://schemas.openxmlformats.org/officeDocument/2006/relationships/image" Target="../media/image194.png"/></Relationships>
</file>

<file path=ppt/slides/_rels/slide9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image" Target="../media/image196.png"/><Relationship Id="rId5" Type="http://schemas.openxmlformats.org/officeDocument/2006/relationships/image" Target="../media/image194.png"/><Relationship Id="rId4" Type="http://schemas.openxmlformats.org/officeDocument/2006/relationships/hyperlink" Target="http://www.heartmath.com/" TargetMode="Externa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openxmlformats.org/officeDocument/2006/relationships/tags" Target="../tags/tag5.xml"/><Relationship Id="rId6" Type="http://schemas.openxmlformats.org/officeDocument/2006/relationships/image" Target="../media/image197.png"/><Relationship Id="rId5" Type="http://schemas.microsoft.com/office/2007/relationships/media" Target="../media/media5.wmv"/><Relationship Id="rId4" Type="http://schemas.openxmlformats.org/officeDocument/2006/relationships/notesSlide" Target="../notesSlides/notesSlide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sz="quarter"/>
          </p:nvPr>
        </p:nvSpPr>
        <p:spPr>
          <a:xfrm>
            <a:off x="609600" y="2743200"/>
            <a:ext cx="7772400" cy="1066800"/>
          </a:xfrm>
        </p:spPr>
        <p:txBody>
          <a:bodyPr/>
          <a:lstStyle/>
          <a:p>
            <a:pPr eaLnBrk="1" hangingPunct="1"/>
            <a:r>
              <a:rPr lang="en-US" sz="4000" dirty="0" smtClean="0"/>
              <a:t>6 Components of Optimal Health &amp; Aging</a:t>
            </a:r>
            <a:r>
              <a:rPr lang="en-US" sz="2800" baseline="30000" dirty="0" smtClean="0"/>
              <a:t>©</a:t>
            </a:r>
            <a:br>
              <a:rPr lang="en-US" sz="2800" baseline="30000" dirty="0" smtClean="0"/>
            </a:br>
            <a:r>
              <a:rPr lang="en-US" sz="2800" baseline="30000" dirty="0" smtClean="0"/>
              <a:t/>
            </a:r>
            <a:br>
              <a:rPr lang="en-US" sz="2800" baseline="30000" dirty="0" smtClean="0"/>
            </a:br>
            <a:r>
              <a:rPr lang="en-US" baseline="30000" dirty="0" smtClean="0"/>
              <a:t>21 May 2013</a:t>
            </a:r>
            <a:endParaRPr lang="en-US" sz="2800" baseline="30000" dirty="0" smtClean="0"/>
          </a:p>
        </p:txBody>
      </p:sp>
      <p:sp>
        <p:nvSpPr>
          <p:cNvPr id="27651" name="Rectangle 3"/>
          <p:cNvSpPr>
            <a:spLocks noGrp="1" noChangeArrowheads="1"/>
          </p:cNvSpPr>
          <p:nvPr>
            <p:ph type="subTitle" sz="quarter" idx="1"/>
          </p:nvPr>
        </p:nvSpPr>
        <p:spPr>
          <a:xfrm>
            <a:off x="1371600" y="4191000"/>
            <a:ext cx="6400800" cy="1371600"/>
          </a:xfrm>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70000"/>
              </a:lnSpc>
            </a:pPr>
            <a:r>
              <a:rPr lang="en-US" sz="2800" b="0" dirty="0" smtClean="0"/>
              <a:t>Charles B. Christian, Jr. M.D.</a:t>
            </a:r>
          </a:p>
          <a:p>
            <a:pPr eaLnBrk="1" hangingPunct="1">
              <a:lnSpc>
                <a:spcPct val="70000"/>
              </a:lnSpc>
            </a:pPr>
            <a:r>
              <a:rPr lang="en-US" sz="2800" b="0" dirty="0" smtClean="0"/>
              <a:t>Medical Director</a:t>
            </a:r>
          </a:p>
          <a:p>
            <a:pPr eaLnBrk="1" hangingPunct="1">
              <a:lnSpc>
                <a:spcPct val="70000"/>
              </a:lnSpc>
            </a:pPr>
            <a:r>
              <a:rPr lang="en-US" sz="2800" b="0" dirty="0" smtClean="0"/>
              <a:t>Inside Outside</a:t>
            </a:r>
          </a:p>
          <a:p>
            <a:pPr eaLnBrk="1" hangingPunct="1">
              <a:lnSpc>
                <a:spcPct val="70000"/>
              </a:lnSpc>
            </a:pPr>
            <a:r>
              <a:rPr lang="en-US" sz="2800" b="0" dirty="0" smtClean="0"/>
              <a:t>Wellness Center &amp; Medical Spa</a:t>
            </a:r>
          </a:p>
          <a:p>
            <a:pPr eaLnBrk="1" hangingPunct="1">
              <a:lnSpc>
                <a:spcPct val="70000"/>
              </a:lnSpc>
            </a:pPr>
            <a:r>
              <a:rPr lang="en-US" sz="2800" b="0" dirty="0" smtClean="0"/>
              <a:t>San Antonio, Texas</a:t>
            </a:r>
          </a:p>
        </p:txBody>
      </p:sp>
      <p:sp>
        <p:nvSpPr>
          <p:cNvPr id="27652" name="Text Box 4"/>
          <p:cNvSpPr txBox="1">
            <a:spLocks noChangeArrowheads="1"/>
          </p:cNvSpPr>
          <p:nvPr/>
        </p:nvSpPr>
        <p:spPr bwMode="auto">
          <a:xfrm>
            <a:off x="2057400" y="6172200"/>
            <a:ext cx="5105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dirty="0">
                <a:latin typeface="Arial" charset="0"/>
                <a:hlinkClick r:id="rId3"/>
              </a:rPr>
              <a:t>http://www.insideoutsidespa.com</a:t>
            </a:r>
            <a:r>
              <a:rPr lang="en-US" b="1" dirty="0">
                <a:latin typeface="Arial" charset="0"/>
              </a:rPr>
              <a:t> </a:t>
            </a:r>
          </a:p>
        </p:txBody>
      </p:sp>
      <p:pic>
        <p:nvPicPr>
          <p:cNvPr id="203781" name="Picture 5" descr="final_logo_Yellow"/>
          <p:cNvPicPr>
            <a:picLocks noChangeAspect="1" noChangeArrowheads="1"/>
          </p:cNvPicPr>
          <p:nvPr/>
        </p:nvPicPr>
        <p:blipFill>
          <a:blip r:embed="rId4" cstate="print"/>
          <a:srcRect/>
          <a:stretch>
            <a:fillRect/>
          </a:stretch>
        </p:blipFill>
        <p:spPr bwMode="auto">
          <a:xfrm>
            <a:off x="838200" y="152400"/>
            <a:ext cx="7543800" cy="2230101"/>
          </a:xfrm>
          <a:prstGeom prst="rect">
            <a:avLst/>
          </a:prstGeom>
          <a:gradFill rotWithShape="1">
            <a:gsLst>
              <a:gs pos="0">
                <a:srgbClr val="A603AB">
                  <a:alpha val="86000"/>
                </a:srgbClr>
              </a:gs>
              <a:gs pos="12000">
                <a:srgbClr val="E81766">
                  <a:alpha val="76280"/>
                </a:srgbClr>
              </a:gs>
              <a:gs pos="27000">
                <a:srgbClr val="EE3F17">
                  <a:alpha val="64130"/>
                </a:srgbClr>
              </a:gs>
              <a:gs pos="48000">
                <a:srgbClr val="FFFF00">
                  <a:alpha val="47120"/>
                </a:srgbClr>
              </a:gs>
              <a:gs pos="64999">
                <a:srgbClr val="1A8D48">
                  <a:alpha val="33351"/>
                </a:srgbClr>
              </a:gs>
              <a:gs pos="78999">
                <a:srgbClr val="0819FB">
                  <a:alpha val="22011"/>
                </a:srgbClr>
              </a:gs>
              <a:gs pos="100000">
                <a:srgbClr val="A603AB">
                  <a:alpha val="5000"/>
                </a:srgbClr>
              </a:gs>
            </a:gsLst>
            <a:lin ang="5400000" scaled="1"/>
          </a:grad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ChangeArrowheads="1"/>
          </p:cNvSpPr>
          <p:nvPr/>
        </p:nvSpPr>
        <p:spPr bwMode="auto">
          <a:xfrm>
            <a:off x="704850" y="1828800"/>
            <a:ext cx="8382000" cy="762000"/>
          </a:xfrm>
          <a:prstGeom prst="rect">
            <a:avLst/>
          </a:prstGeom>
          <a:noFill/>
          <a:ln w="9525">
            <a:noFill/>
            <a:miter lim="800000"/>
            <a:headEnd/>
            <a:tailEnd/>
          </a:ln>
        </p:spPr>
        <p:txBody>
          <a:bodyPr anchor="b" anchorCtr="1"/>
          <a:lstStyle/>
          <a:p>
            <a:pPr>
              <a:spcBef>
                <a:spcPct val="0"/>
              </a:spcBef>
              <a:buClrTx/>
            </a:pPr>
            <a:r>
              <a:rPr lang="en-US" sz="4800" i="1" dirty="0">
                <a:solidFill>
                  <a:srgbClr val="FFFF00"/>
                </a:solidFill>
                <a:latin typeface="Arial" charset="0"/>
              </a:rPr>
              <a:t>The Doctor as “Teacher”</a:t>
            </a:r>
            <a:endParaRPr lang="en-US" sz="4800" dirty="0">
              <a:solidFill>
                <a:schemeClr val="tx2"/>
              </a:solidFill>
              <a:latin typeface="Arial" charset="0"/>
            </a:endParaRPr>
          </a:p>
        </p:txBody>
      </p:sp>
      <p:sp>
        <p:nvSpPr>
          <p:cNvPr id="56324" name="Text Box 6"/>
          <p:cNvSpPr txBox="1">
            <a:spLocks noChangeArrowheads="1"/>
          </p:cNvSpPr>
          <p:nvPr/>
        </p:nvSpPr>
        <p:spPr bwMode="auto">
          <a:xfrm>
            <a:off x="1295400" y="4800600"/>
            <a:ext cx="6248400" cy="1066800"/>
          </a:xfrm>
          <a:prstGeom prst="rect">
            <a:avLst/>
          </a:prstGeom>
          <a:noFill/>
          <a:ln w="9525" algn="ctr">
            <a:noFill/>
            <a:miter lim="800000"/>
            <a:headEnd/>
            <a:tailEnd/>
          </a:ln>
        </p:spPr>
        <p:txBody>
          <a:bodyPr>
            <a:spAutoFit/>
          </a:bodyPr>
          <a:lstStyle/>
          <a:p>
            <a:pPr algn="ctr">
              <a:spcBef>
                <a:spcPct val="50000"/>
              </a:spcBef>
            </a:pPr>
            <a:r>
              <a:rPr lang="en-US" sz="3200" dirty="0">
                <a:solidFill>
                  <a:schemeClr val="tx1"/>
                </a:solidFill>
                <a:latin typeface="+mn-lt"/>
              </a:rPr>
              <a:t>When the Student is Ready, the Teacher will Appear! </a:t>
            </a:r>
          </a:p>
        </p:txBody>
      </p:sp>
      <p:sp>
        <p:nvSpPr>
          <p:cNvPr id="56325" name="Text Box 8"/>
          <p:cNvSpPr txBox="1">
            <a:spLocks noChangeArrowheads="1"/>
          </p:cNvSpPr>
          <p:nvPr/>
        </p:nvSpPr>
        <p:spPr bwMode="auto">
          <a:xfrm>
            <a:off x="1371600" y="3429000"/>
            <a:ext cx="7772400" cy="519113"/>
          </a:xfrm>
          <a:prstGeom prst="rect">
            <a:avLst/>
          </a:prstGeom>
          <a:noFill/>
          <a:ln w="9525" algn="ctr">
            <a:noFill/>
            <a:miter lim="800000"/>
            <a:headEnd/>
            <a:tailEnd/>
          </a:ln>
        </p:spPr>
        <p:txBody>
          <a:bodyPr>
            <a:spAutoFit/>
          </a:bodyPr>
          <a:lstStyle/>
          <a:p>
            <a:pPr>
              <a:spcBef>
                <a:spcPct val="50000"/>
              </a:spcBef>
            </a:pPr>
            <a:endParaRPr lang="en-US" sz="2800"/>
          </a:p>
        </p:txBody>
      </p:sp>
      <p:sp>
        <p:nvSpPr>
          <p:cNvPr id="56326" name="Text Box 9"/>
          <p:cNvSpPr txBox="1">
            <a:spLocks noChangeArrowheads="1"/>
          </p:cNvSpPr>
          <p:nvPr/>
        </p:nvSpPr>
        <p:spPr bwMode="auto">
          <a:xfrm>
            <a:off x="990600" y="3200400"/>
            <a:ext cx="8534400" cy="579438"/>
          </a:xfrm>
          <a:prstGeom prst="rect">
            <a:avLst/>
          </a:prstGeom>
          <a:noFill/>
          <a:ln w="9525" algn="ctr">
            <a:noFill/>
            <a:miter lim="800000"/>
            <a:headEnd/>
            <a:tailEnd/>
          </a:ln>
        </p:spPr>
        <p:txBody>
          <a:bodyPr>
            <a:spAutoFit/>
          </a:bodyPr>
          <a:lstStyle/>
          <a:p>
            <a:pPr algn="l">
              <a:spcBef>
                <a:spcPct val="50000"/>
              </a:spcBef>
            </a:pPr>
            <a:endParaRPr lang="en-US" sz="3200"/>
          </a:p>
        </p:txBody>
      </p:sp>
      <p:sp>
        <p:nvSpPr>
          <p:cNvPr id="56327" name="Text Box 10"/>
          <p:cNvSpPr txBox="1">
            <a:spLocks noChangeArrowheads="1"/>
          </p:cNvSpPr>
          <p:nvPr/>
        </p:nvSpPr>
        <p:spPr bwMode="auto">
          <a:xfrm>
            <a:off x="1752600" y="3429000"/>
            <a:ext cx="4419600" cy="519113"/>
          </a:xfrm>
          <a:prstGeom prst="rect">
            <a:avLst/>
          </a:prstGeom>
          <a:noFill/>
          <a:ln w="9525" algn="ctr">
            <a:noFill/>
            <a:miter lim="800000"/>
            <a:headEnd/>
            <a:tailEnd/>
          </a:ln>
        </p:spPr>
        <p:txBody>
          <a:bodyPr>
            <a:spAutoFit/>
          </a:bodyPr>
          <a:lstStyle/>
          <a:p>
            <a:pPr algn="l">
              <a:spcBef>
                <a:spcPct val="50000"/>
              </a:spcBef>
            </a:pPr>
            <a:endParaRPr lang="en-US" sz="2800"/>
          </a:p>
        </p:txBody>
      </p:sp>
      <p:sp>
        <p:nvSpPr>
          <p:cNvPr id="56328" name="Text Box 11"/>
          <p:cNvSpPr txBox="1">
            <a:spLocks noChangeArrowheads="1"/>
          </p:cNvSpPr>
          <p:nvPr/>
        </p:nvSpPr>
        <p:spPr bwMode="auto">
          <a:xfrm>
            <a:off x="381000" y="2926140"/>
            <a:ext cx="8305800" cy="1569660"/>
          </a:xfrm>
          <a:prstGeom prst="rect">
            <a:avLst/>
          </a:prstGeom>
          <a:noFill/>
          <a:ln w="9525" algn="ctr">
            <a:noFill/>
            <a:miter lim="800000"/>
            <a:headEnd/>
            <a:tailEnd/>
          </a:ln>
        </p:spPr>
        <p:txBody>
          <a:bodyPr>
            <a:spAutoFit/>
          </a:bodyPr>
          <a:lstStyle/>
          <a:p>
            <a:pPr>
              <a:spcBef>
                <a:spcPct val="50000"/>
              </a:spcBef>
            </a:pPr>
            <a:r>
              <a:rPr lang="en-US" sz="500" b="1" dirty="0" err="1">
                <a:solidFill>
                  <a:schemeClr val="tx1"/>
                </a:solidFill>
                <a:latin typeface="+mn-lt"/>
              </a:rPr>
              <a:t>f</a:t>
            </a:r>
            <a:r>
              <a:rPr lang="en-US" sz="3200" b="1" i="1" dirty="0" err="1">
                <a:solidFill>
                  <a:schemeClr val="tx1"/>
                </a:solidFill>
                <a:latin typeface="+mn-lt"/>
              </a:rPr>
              <a:t>Doctor</a:t>
            </a:r>
            <a:r>
              <a:rPr lang="en-US" sz="3200" b="1" dirty="0">
                <a:solidFill>
                  <a:schemeClr val="tx1"/>
                </a:solidFill>
                <a:latin typeface="+mn-lt"/>
              </a:rPr>
              <a:t> (gen.: </a:t>
            </a:r>
            <a:r>
              <a:rPr lang="en-US" sz="3200" b="1" i="1" dirty="0" err="1">
                <a:solidFill>
                  <a:schemeClr val="tx1"/>
                </a:solidFill>
                <a:latin typeface="+mn-lt"/>
              </a:rPr>
              <a:t>doctoris</a:t>
            </a:r>
            <a:r>
              <a:rPr lang="en-US" sz="3200" b="1" dirty="0">
                <a:solidFill>
                  <a:schemeClr val="tx1"/>
                </a:solidFill>
                <a:latin typeface="+mn-lt"/>
              </a:rPr>
              <a:t>) means </a:t>
            </a:r>
            <a:r>
              <a:rPr lang="en-US" sz="3200" b="1" i="1" dirty="0">
                <a:solidFill>
                  <a:schemeClr val="tx1"/>
                </a:solidFill>
                <a:latin typeface="+mn-lt"/>
              </a:rPr>
              <a:t>teacher</a:t>
            </a:r>
            <a:r>
              <a:rPr lang="en-US" sz="3200" b="1" dirty="0">
                <a:solidFill>
                  <a:schemeClr val="tx1"/>
                </a:solidFill>
                <a:latin typeface="+mn-lt"/>
              </a:rPr>
              <a:t> in Latin and is an agent noun derived from the verb </a:t>
            </a:r>
            <a:r>
              <a:rPr lang="en-US" sz="3200" b="1" i="1" dirty="0" err="1">
                <a:solidFill>
                  <a:schemeClr val="tx1"/>
                </a:solidFill>
                <a:latin typeface="+mn-lt"/>
              </a:rPr>
              <a:t>docere</a:t>
            </a:r>
            <a:r>
              <a:rPr lang="en-US" sz="3200" b="1" dirty="0">
                <a:solidFill>
                  <a:schemeClr val="tx1"/>
                </a:solidFill>
                <a:latin typeface="+mn-lt"/>
              </a:rPr>
              <a:t> (</a:t>
            </a:r>
            <a:r>
              <a:rPr lang="en-US" sz="3200" b="1" dirty="0" smtClean="0">
                <a:solidFill>
                  <a:schemeClr val="tx1"/>
                </a:solidFill>
                <a:latin typeface="+mn-lt"/>
              </a:rPr>
              <a:t>'teach, guide'). </a:t>
            </a:r>
            <a:endParaRPr lang="en-US" sz="3200" b="1" dirty="0">
              <a:solidFill>
                <a:schemeClr val="tx1"/>
              </a:solidFill>
              <a:latin typeface="+mn-lt"/>
            </a:endParaRPr>
          </a:p>
        </p:txBody>
      </p:sp>
      <p:pic>
        <p:nvPicPr>
          <p:cNvPr id="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16100" y="223837"/>
            <a:ext cx="5359400" cy="1579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2700" y="1143000"/>
            <a:ext cx="1765300" cy="176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63934588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85800" y="6096000"/>
            <a:ext cx="8550161" cy="369332"/>
          </a:xfrm>
          <a:prstGeom prst="rect">
            <a:avLst/>
          </a:prstGeom>
        </p:spPr>
        <p:txBody>
          <a:bodyPr wrap="none">
            <a:spAutoFit/>
          </a:bodyPr>
          <a:lstStyle/>
          <a:p>
            <a:r>
              <a:rPr lang="en-US" sz="1800" b="1" dirty="0" smtClean="0">
                <a:latin typeface="+mn-lt"/>
                <a:hlinkClick r:id="rId3"/>
              </a:rPr>
              <a:t>http://www.sleepfoundation.org/article/sleep-topics/diet-exercise-and-sleep/</a:t>
            </a:r>
            <a:r>
              <a:rPr lang="en-US" sz="1800" b="1" dirty="0" smtClean="0">
                <a:latin typeface="+mn-lt"/>
              </a:rPr>
              <a:t> </a:t>
            </a:r>
            <a:endParaRPr lang="en-US" sz="1800" b="1" dirty="0">
              <a:latin typeface="+mn-lt"/>
            </a:endParaRPr>
          </a:p>
        </p:txBody>
      </p:sp>
      <p:pic>
        <p:nvPicPr>
          <p:cNvPr id="334850" name="Picture 2" descr="http://www.optimalhealthpartner.com/A_Newsletter/HealthTriad.jpg"/>
          <p:cNvPicPr>
            <a:picLocks noChangeAspect="1" noChangeArrowheads="1"/>
          </p:cNvPicPr>
          <p:nvPr/>
        </p:nvPicPr>
        <p:blipFill>
          <a:blip r:embed="rId4" cstate="print"/>
          <a:srcRect/>
          <a:stretch>
            <a:fillRect/>
          </a:stretch>
        </p:blipFill>
        <p:spPr bwMode="auto">
          <a:xfrm>
            <a:off x="304800" y="381000"/>
            <a:ext cx="1600200" cy="1728683"/>
          </a:xfrm>
          <a:prstGeom prst="rect">
            <a:avLst/>
          </a:prstGeom>
          <a:noFill/>
        </p:spPr>
      </p:pic>
      <p:sp>
        <p:nvSpPr>
          <p:cNvPr id="9" name="Text Box 3"/>
          <p:cNvSpPr txBox="1">
            <a:spLocks noChangeArrowheads="1"/>
          </p:cNvSpPr>
          <p:nvPr/>
        </p:nvSpPr>
        <p:spPr bwMode="auto">
          <a:xfrm>
            <a:off x="2743200" y="381000"/>
            <a:ext cx="5410200" cy="1846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4800" b="1" dirty="0" smtClean="0">
                <a:solidFill>
                  <a:schemeClr val="tx2"/>
                </a:solidFill>
                <a:latin typeface="Arial" charset="0"/>
              </a:rPr>
              <a:t>The Health Triad</a:t>
            </a:r>
            <a:r>
              <a:rPr lang="en-US" sz="3600" b="1" dirty="0" smtClean="0">
                <a:solidFill>
                  <a:schemeClr val="tx2"/>
                </a:solidFill>
                <a:latin typeface="Arial" charset="0"/>
              </a:rPr>
              <a:t> </a:t>
            </a:r>
          </a:p>
          <a:p>
            <a:pPr algn="ctr" eaLnBrk="1" hangingPunct="1">
              <a:spcBef>
                <a:spcPct val="50000"/>
              </a:spcBef>
            </a:pPr>
            <a:r>
              <a:rPr lang="en-US" sz="4400" b="1" dirty="0" smtClean="0">
                <a:solidFill>
                  <a:schemeClr val="tx2"/>
                </a:solidFill>
                <a:latin typeface="Arial" charset="0"/>
              </a:rPr>
              <a:t>Diet-Exercise-Sleep</a:t>
            </a:r>
            <a:endParaRPr lang="en-US" sz="6000" b="1" dirty="0">
              <a:solidFill>
                <a:schemeClr val="tx2"/>
              </a:solidFill>
              <a:latin typeface="Arial" charset="0"/>
            </a:endParaRPr>
          </a:p>
        </p:txBody>
      </p:sp>
      <p:sp>
        <p:nvSpPr>
          <p:cNvPr id="5" name="Rectangle 4"/>
          <p:cNvSpPr/>
          <p:nvPr/>
        </p:nvSpPr>
        <p:spPr>
          <a:xfrm>
            <a:off x="838200" y="2286000"/>
            <a:ext cx="7543800" cy="3231654"/>
          </a:xfrm>
          <a:prstGeom prst="rect">
            <a:avLst/>
          </a:prstGeom>
          <a:solidFill>
            <a:schemeClr val="tx2"/>
          </a:solidFill>
        </p:spPr>
        <p:txBody>
          <a:bodyPr wrap="square">
            <a:spAutoFit/>
          </a:bodyPr>
          <a:lstStyle/>
          <a:p>
            <a:pPr>
              <a:lnSpc>
                <a:spcPct val="150000"/>
              </a:lnSpc>
            </a:pPr>
            <a:r>
              <a:rPr lang="en-US" b="1" i="1" dirty="0" smtClean="0">
                <a:solidFill>
                  <a:schemeClr val="bg1">
                    <a:lumMod val="50000"/>
                  </a:schemeClr>
                </a:solidFill>
                <a:latin typeface="+mn-lt"/>
              </a:rPr>
              <a:t>"Sleep, that knits up the </a:t>
            </a:r>
            <a:r>
              <a:rPr lang="en-US" b="1" i="1" dirty="0" err="1" smtClean="0">
                <a:solidFill>
                  <a:schemeClr val="bg1">
                    <a:lumMod val="50000"/>
                  </a:schemeClr>
                </a:solidFill>
                <a:latin typeface="+mn-lt"/>
              </a:rPr>
              <a:t>ravell'd</a:t>
            </a:r>
            <a:r>
              <a:rPr lang="en-US" b="1" i="1" dirty="0" smtClean="0">
                <a:solidFill>
                  <a:schemeClr val="bg1">
                    <a:lumMod val="50000"/>
                  </a:schemeClr>
                </a:solidFill>
                <a:latin typeface="+mn-lt"/>
              </a:rPr>
              <a:t> </a:t>
            </a:r>
            <a:r>
              <a:rPr lang="en-US" b="1" i="1" dirty="0" err="1" smtClean="0">
                <a:solidFill>
                  <a:schemeClr val="bg1">
                    <a:lumMod val="50000"/>
                  </a:schemeClr>
                </a:solidFill>
                <a:latin typeface="+mn-lt"/>
              </a:rPr>
              <a:t>sleave</a:t>
            </a:r>
            <a:r>
              <a:rPr lang="en-US" b="1" i="1" dirty="0" smtClean="0">
                <a:solidFill>
                  <a:schemeClr val="bg1">
                    <a:lumMod val="50000"/>
                  </a:schemeClr>
                </a:solidFill>
                <a:latin typeface="+mn-lt"/>
              </a:rPr>
              <a:t> of care. </a:t>
            </a:r>
          </a:p>
          <a:p>
            <a:pPr>
              <a:lnSpc>
                <a:spcPct val="150000"/>
              </a:lnSpc>
            </a:pPr>
            <a:r>
              <a:rPr lang="en-US" b="1" i="1" dirty="0" smtClean="0">
                <a:solidFill>
                  <a:schemeClr val="bg1">
                    <a:lumMod val="50000"/>
                  </a:schemeClr>
                </a:solidFill>
                <a:latin typeface="+mn-lt"/>
              </a:rPr>
              <a:t>The death of each day's life, </a:t>
            </a:r>
          </a:p>
          <a:p>
            <a:pPr>
              <a:lnSpc>
                <a:spcPct val="150000"/>
              </a:lnSpc>
            </a:pPr>
            <a:r>
              <a:rPr lang="en-US" b="1" i="1" dirty="0" smtClean="0">
                <a:solidFill>
                  <a:schemeClr val="bg1">
                    <a:lumMod val="50000"/>
                  </a:schemeClr>
                </a:solidFill>
                <a:latin typeface="+mn-lt"/>
              </a:rPr>
              <a:t>sore </a:t>
            </a:r>
            <a:r>
              <a:rPr lang="en-US" b="1" i="1" dirty="0" err="1" smtClean="0">
                <a:solidFill>
                  <a:schemeClr val="bg1">
                    <a:lumMod val="50000"/>
                  </a:schemeClr>
                </a:solidFill>
                <a:latin typeface="+mn-lt"/>
              </a:rPr>
              <a:t>labour's</a:t>
            </a:r>
            <a:r>
              <a:rPr lang="en-US" b="1" i="1" dirty="0" smtClean="0">
                <a:solidFill>
                  <a:schemeClr val="bg1">
                    <a:lumMod val="50000"/>
                  </a:schemeClr>
                </a:solidFill>
                <a:latin typeface="+mn-lt"/>
              </a:rPr>
              <a:t> bath, balm of hurt minds,            great nature's second course, </a:t>
            </a:r>
          </a:p>
          <a:p>
            <a:pPr>
              <a:lnSpc>
                <a:spcPct val="150000"/>
              </a:lnSpc>
            </a:pPr>
            <a:r>
              <a:rPr lang="en-US" b="1" i="1" dirty="0" smtClean="0">
                <a:solidFill>
                  <a:schemeClr val="bg1">
                    <a:lumMod val="50000"/>
                  </a:schemeClr>
                </a:solidFill>
                <a:latin typeface="+mn-lt"/>
              </a:rPr>
              <a:t>chief </a:t>
            </a:r>
            <a:r>
              <a:rPr lang="en-US" b="1" i="1" dirty="0" err="1" smtClean="0">
                <a:solidFill>
                  <a:schemeClr val="bg1">
                    <a:lumMod val="50000"/>
                  </a:schemeClr>
                </a:solidFill>
                <a:latin typeface="+mn-lt"/>
              </a:rPr>
              <a:t>nourisher</a:t>
            </a:r>
            <a:r>
              <a:rPr lang="en-US" b="1" i="1" dirty="0" smtClean="0">
                <a:solidFill>
                  <a:schemeClr val="bg1">
                    <a:lumMod val="50000"/>
                  </a:schemeClr>
                </a:solidFill>
                <a:latin typeface="+mn-lt"/>
              </a:rPr>
              <a:t> in life's feast." </a:t>
            </a:r>
            <a:r>
              <a:rPr lang="en-US" b="1" dirty="0" smtClean="0">
                <a:solidFill>
                  <a:schemeClr val="bg1">
                    <a:lumMod val="50000"/>
                  </a:schemeClr>
                </a:solidFill>
                <a:latin typeface="+mn-lt"/>
              </a:rPr>
              <a:t> </a:t>
            </a:r>
          </a:p>
          <a:p>
            <a:pPr algn="r"/>
            <a:r>
              <a:rPr lang="en-US" b="1" dirty="0" smtClean="0">
                <a:solidFill>
                  <a:schemeClr val="bg1">
                    <a:lumMod val="50000"/>
                  </a:schemeClr>
                </a:solidFill>
                <a:latin typeface="+mn-lt"/>
              </a:rPr>
              <a:t>Shakespeare, </a:t>
            </a:r>
            <a:r>
              <a:rPr lang="en-US" b="1" dirty="0" err="1" smtClean="0">
                <a:solidFill>
                  <a:schemeClr val="bg1">
                    <a:lumMod val="50000"/>
                  </a:schemeClr>
                </a:solidFill>
                <a:latin typeface="+mn-lt"/>
              </a:rPr>
              <a:t>MacBeth</a:t>
            </a:r>
            <a:r>
              <a:rPr lang="en-US" b="1" dirty="0" smtClean="0">
                <a:solidFill>
                  <a:schemeClr val="bg1">
                    <a:lumMod val="50000"/>
                  </a:schemeClr>
                </a:solidFill>
                <a:latin typeface="+mn-lt"/>
              </a:rPr>
              <a:t>, Act II.</a:t>
            </a:r>
            <a:r>
              <a:rPr lang="en-US" b="1" dirty="0" smtClean="0">
                <a:latin typeface="+mn-lt"/>
              </a:rPr>
              <a:t> </a:t>
            </a:r>
            <a:endParaRPr lang="en-US" b="1" dirty="0">
              <a:latin typeface="+mn-lt"/>
            </a:endParaRPr>
          </a:p>
        </p:txBody>
      </p:sp>
      <p:pic>
        <p:nvPicPr>
          <p:cNvPr id="225282" name="Picture 2" descr="http://www.insideoutsidespa.com/newsletter/sleep.jpg"/>
          <p:cNvPicPr>
            <a:picLocks noChangeAspect="1" noChangeArrowheads="1"/>
          </p:cNvPicPr>
          <p:nvPr/>
        </p:nvPicPr>
        <p:blipFill>
          <a:blip r:embed="rId5" cstate="print"/>
          <a:srcRect/>
          <a:stretch>
            <a:fillRect/>
          </a:stretch>
        </p:blipFill>
        <p:spPr bwMode="auto">
          <a:xfrm>
            <a:off x="6629400" y="3200400"/>
            <a:ext cx="1601217" cy="1219200"/>
          </a:xfrm>
          <a:prstGeom prst="rect">
            <a:avLst/>
          </a:prstGeom>
          <a:noFill/>
        </p:spPr>
      </p:pic>
      <p:sp>
        <p:nvSpPr>
          <p:cNvPr id="2" name="TextBox 1"/>
          <p:cNvSpPr txBox="1"/>
          <p:nvPr/>
        </p:nvSpPr>
        <p:spPr bwMode="auto">
          <a:xfrm>
            <a:off x="304800" y="2895600"/>
            <a:ext cx="8305799" cy="1077218"/>
          </a:xfrm>
          <a:prstGeom prst="rect">
            <a:avLst/>
          </a:prstGeom>
          <a:solidFill>
            <a:schemeClr val="tx2"/>
          </a:solidFill>
          <a:ln>
            <a:noFill/>
          </a:ln>
          <a:extLst/>
        </p:spPr>
        <p:txBody>
          <a:bodyPr wrap="square" rtlCol="0">
            <a:spAutoFit/>
          </a:bodyPr>
          <a:lstStyle/>
          <a:p>
            <a:pPr algn="ctr" eaLnBrk="1" hangingPunct="1">
              <a:spcBef>
                <a:spcPct val="50000"/>
              </a:spcBef>
            </a:pPr>
            <a:r>
              <a:rPr lang="en-US" sz="3200" b="1" dirty="0" smtClean="0">
                <a:solidFill>
                  <a:schemeClr val="bg1">
                    <a:lumMod val="50000"/>
                  </a:schemeClr>
                </a:solidFill>
                <a:latin typeface="Arial" charset="0"/>
              </a:rPr>
              <a:t>If you want to feel better and think better, get a week of 8 hour nights of sleep!!</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
            <a:ext cx="8686800" cy="1508105"/>
          </a:xfrm>
          <a:prstGeom prst="rect">
            <a:avLst/>
          </a:prstGeom>
        </p:spPr>
        <p:txBody>
          <a:bodyPr wrap="square">
            <a:spAutoFit/>
          </a:bodyPr>
          <a:lstStyle/>
          <a:p>
            <a:r>
              <a:rPr lang="en-US" b="1" dirty="0" smtClean="0">
                <a:latin typeface="+mn-lt"/>
              </a:rPr>
              <a:t>Associations of job strain and lifestyle risk factors with risk of coronary artery disease: a meta-analysis of individual participant data.  7.3 Year </a:t>
            </a:r>
            <a:r>
              <a:rPr lang="en-US" b="1" dirty="0" err="1" smtClean="0">
                <a:latin typeface="+mn-lt"/>
              </a:rPr>
              <a:t>Followup</a:t>
            </a:r>
            <a:r>
              <a:rPr lang="en-US" b="1" dirty="0" smtClean="0">
                <a:latin typeface="+mn-lt"/>
              </a:rPr>
              <a:t> </a:t>
            </a:r>
            <a:endParaRPr lang="en-US" sz="1800" dirty="0" smtClean="0">
              <a:latin typeface="+mn-lt"/>
            </a:endParaRPr>
          </a:p>
          <a:p>
            <a:endParaRPr lang="en-US" sz="2000" dirty="0">
              <a:latin typeface="+mn-lt"/>
            </a:endParaRPr>
          </a:p>
        </p:txBody>
      </p:sp>
      <p:sp>
        <p:nvSpPr>
          <p:cNvPr id="3" name="Rectangle 2"/>
          <p:cNvSpPr/>
          <p:nvPr/>
        </p:nvSpPr>
        <p:spPr>
          <a:xfrm>
            <a:off x="609600" y="6096000"/>
            <a:ext cx="8534400" cy="400110"/>
          </a:xfrm>
          <a:prstGeom prst="rect">
            <a:avLst/>
          </a:prstGeom>
        </p:spPr>
        <p:txBody>
          <a:bodyPr wrap="square">
            <a:spAutoFit/>
          </a:bodyPr>
          <a:lstStyle/>
          <a:p>
            <a:pPr algn="ctr"/>
            <a:r>
              <a:rPr lang="en-US" sz="2000" b="1" dirty="0" smtClean="0">
                <a:latin typeface="+mn-lt"/>
                <a:hlinkClick r:id="rId2"/>
              </a:rPr>
              <a:t>http://www.cmaj.ca/content/early/2013/05/13/cmaj.121735.full.pdf</a:t>
            </a:r>
            <a:r>
              <a:rPr lang="en-US" sz="2000" b="1" dirty="0" smtClean="0">
                <a:latin typeface="+mn-lt"/>
              </a:rPr>
              <a:t> </a:t>
            </a:r>
            <a:endParaRPr lang="en-US" sz="2000" b="1" dirty="0">
              <a:latin typeface="+mn-lt"/>
            </a:endParaRPr>
          </a:p>
        </p:txBody>
      </p:sp>
      <p:sp>
        <p:nvSpPr>
          <p:cNvPr id="4" name="Rectangle 3"/>
          <p:cNvSpPr/>
          <p:nvPr/>
        </p:nvSpPr>
        <p:spPr>
          <a:xfrm>
            <a:off x="304800" y="1828800"/>
            <a:ext cx="8001000" cy="1384995"/>
          </a:xfrm>
          <a:prstGeom prst="rect">
            <a:avLst/>
          </a:prstGeom>
        </p:spPr>
        <p:txBody>
          <a:bodyPr wrap="square">
            <a:spAutoFit/>
          </a:bodyPr>
          <a:lstStyle/>
          <a:p>
            <a:pPr algn="ctr"/>
            <a:r>
              <a:rPr lang="en-US" sz="2800" b="1" dirty="0" smtClean="0">
                <a:solidFill>
                  <a:schemeClr val="tx2"/>
                </a:solidFill>
                <a:latin typeface="+mj-lt"/>
              </a:rPr>
              <a:t>Job Strain (Psychosocial Work Stress)    +Risk Factors + Healthy Lifestyle</a:t>
            </a:r>
          </a:p>
          <a:p>
            <a:pPr algn="ctr"/>
            <a:r>
              <a:rPr lang="en-US" sz="2800" b="1" dirty="0" smtClean="0">
                <a:solidFill>
                  <a:schemeClr val="tx2"/>
                </a:solidFill>
                <a:latin typeface="+mj-lt"/>
              </a:rPr>
              <a:t>Reduces Risk of Heart Disease by 50%!</a:t>
            </a:r>
          </a:p>
        </p:txBody>
      </p:sp>
      <p:sp>
        <p:nvSpPr>
          <p:cNvPr id="6" name="Rectangle 5"/>
          <p:cNvSpPr/>
          <p:nvPr/>
        </p:nvSpPr>
        <p:spPr>
          <a:xfrm>
            <a:off x="381000" y="1219200"/>
            <a:ext cx="8153400" cy="369332"/>
          </a:xfrm>
          <a:prstGeom prst="rect">
            <a:avLst/>
          </a:prstGeom>
        </p:spPr>
        <p:txBody>
          <a:bodyPr wrap="square">
            <a:spAutoFit/>
          </a:bodyPr>
          <a:lstStyle/>
          <a:p>
            <a:r>
              <a:rPr lang="en-US" sz="1800" dirty="0" err="1" smtClean="0">
                <a:latin typeface="+mn-lt"/>
              </a:rPr>
              <a:t>Kivimaki</a:t>
            </a:r>
            <a:r>
              <a:rPr lang="en-US" sz="1800" dirty="0" smtClean="0">
                <a:latin typeface="+mn-lt"/>
              </a:rPr>
              <a:t> M. et al Canadian Med Jour 2013 May 13 (</a:t>
            </a:r>
            <a:r>
              <a:rPr lang="en-US" sz="1800" dirty="0" err="1" smtClean="0">
                <a:latin typeface="+mn-lt"/>
              </a:rPr>
              <a:t>Epub</a:t>
            </a:r>
            <a:r>
              <a:rPr lang="en-US" sz="1800" dirty="0" smtClean="0">
                <a:latin typeface="+mn-lt"/>
              </a:rPr>
              <a:t> ahead of Print)</a:t>
            </a:r>
          </a:p>
        </p:txBody>
      </p:sp>
      <p:sp>
        <p:nvSpPr>
          <p:cNvPr id="10" name="Rectangle 9"/>
          <p:cNvSpPr/>
          <p:nvPr/>
        </p:nvSpPr>
        <p:spPr>
          <a:xfrm>
            <a:off x="609600" y="5562600"/>
            <a:ext cx="8534400" cy="400110"/>
          </a:xfrm>
          <a:prstGeom prst="rect">
            <a:avLst/>
          </a:prstGeom>
        </p:spPr>
        <p:txBody>
          <a:bodyPr wrap="square">
            <a:spAutoFit/>
          </a:bodyPr>
          <a:lstStyle/>
          <a:p>
            <a:pPr algn="ctr"/>
            <a:r>
              <a:rPr lang="en-US" sz="2000" b="1" dirty="0" smtClean="0">
                <a:latin typeface="+mn-lt"/>
                <a:hlinkClick r:id="rId3"/>
              </a:rPr>
              <a:t>Job Demand Control Scale Questionnaires</a:t>
            </a:r>
            <a:endParaRPr lang="en-US" sz="2000" b="1" dirty="0">
              <a:latin typeface="+mn-lt"/>
            </a:endParaRPr>
          </a:p>
        </p:txBody>
      </p:sp>
      <p:sp>
        <p:nvSpPr>
          <p:cNvPr id="8" name="Rectangle 7"/>
          <p:cNvSpPr/>
          <p:nvPr/>
        </p:nvSpPr>
        <p:spPr>
          <a:xfrm>
            <a:off x="381000" y="3200400"/>
            <a:ext cx="8001000" cy="2308324"/>
          </a:xfrm>
          <a:prstGeom prst="rect">
            <a:avLst/>
          </a:prstGeom>
        </p:spPr>
        <p:txBody>
          <a:bodyPr wrap="square">
            <a:spAutoFit/>
          </a:bodyPr>
          <a:lstStyle/>
          <a:p>
            <a:pPr algn="ctr"/>
            <a:r>
              <a:rPr lang="en-US" sz="3200" b="1" i="1" dirty="0" smtClean="0">
                <a:solidFill>
                  <a:srgbClr val="FF0000"/>
                </a:solidFill>
                <a:latin typeface="+mj-lt"/>
              </a:rPr>
              <a:t>Defined Risk Factors</a:t>
            </a:r>
          </a:p>
          <a:p>
            <a:pPr algn="ctr"/>
            <a:r>
              <a:rPr lang="en-US" sz="2800" b="1" dirty="0" smtClean="0">
                <a:solidFill>
                  <a:schemeClr val="tx2"/>
                </a:solidFill>
                <a:latin typeface="+mj-lt"/>
              </a:rPr>
              <a:t>No Smoking (yes or no)</a:t>
            </a:r>
          </a:p>
          <a:p>
            <a:pPr algn="ctr"/>
            <a:r>
              <a:rPr lang="en-US" sz="2800" b="1" dirty="0" smtClean="0">
                <a:solidFill>
                  <a:schemeClr val="tx2"/>
                </a:solidFill>
                <a:latin typeface="+mj-lt"/>
              </a:rPr>
              <a:t>Physical Inactivity (yes or no)</a:t>
            </a:r>
          </a:p>
          <a:p>
            <a:pPr algn="ctr"/>
            <a:r>
              <a:rPr lang="en-US" sz="2800" b="1" dirty="0" smtClean="0">
                <a:solidFill>
                  <a:schemeClr val="tx2"/>
                </a:solidFill>
                <a:latin typeface="+mj-lt"/>
              </a:rPr>
              <a:t>Heavy Drinking &gt;28 Drinks/Week</a:t>
            </a:r>
          </a:p>
          <a:p>
            <a:pPr algn="ctr"/>
            <a:r>
              <a:rPr lang="en-US" sz="2800" b="1" dirty="0" smtClean="0">
                <a:solidFill>
                  <a:schemeClr val="tx2"/>
                </a:solidFill>
                <a:latin typeface="+mj-lt"/>
              </a:rPr>
              <a:t>Obesity BMI &gt;30</a:t>
            </a:r>
            <a:endParaRPr lang="en-US" sz="2000" dirty="0" smtClean="0">
              <a:solidFill>
                <a:schemeClr val="tx2"/>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
            <a:ext cx="8686800" cy="1508105"/>
          </a:xfrm>
          <a:prstGeom prst="rect">
            <a:avLst/>
          </a:prstGeom>
        </p:spPr>
        <p:txBody>
          <a:bodyPr wrap="square">
            <a:spAutoFit/>
          </a:bodyPr>
          <a:lstStyle/>
          <a:p>
            <a:r>
              <a:rPr lang="en-US" b="1" dirty="0" smtClean="0">
                <a:latin typeface="+mn-lt"/>
              </a:rPr>
              <a:t>Associations of job strain and lifestyle risk factors with risk of coronary artery disease: a meta-analysis of individual participant data.  7.3 Year </a:t>
            </a:r>
            <a:r>
              <a:rPr lang="en-US" b="1" dirty="0" err="1" smtClean="0">
                <a:latin typeface="+mn-lt"/>
              </a:rPr>
              <a:t>Followup</a:t>
            </a:r>
            <a:r>
              <a:rPr lang="en-US" b="1" dirty="0" smtClean="0">
                <a:latin typeface="+mn-lt"/>
              </a:rPr>
              <a:t> </a:t>
            </a:r>
            <a:endParaRPr lang="en-US" sz="1800" dirty="0" smtClean="0">
              <a:latin typeface="+mn-lt"/>
            </a:endParaRPr>
          </a:p>
          <a:p>
            <a:endParaRPr lang="en-US" sz="2000" dirty="0">
              <a:latin typeface="+mn-lt"/>
            </a:endParaRPr>
          </a:p>
        </p:txBody>
      </p:sp>
      <p:sp>
        <p:nvSpPr>
          <p:cNvPr id="3" name="Rectangle 2"/>
          <p:cNvSpPr/>
          <p:nvPr/>
        </p:nvSpPr>
        <p:spPr>
          <a:xfrm>
            <a:off x="609600" y="6096000"/>
            <a:ext cx="8534400" cy="400110"/>
          </a:xfrm>
          <a:prstGeom prst="rect">
            <a:avLst/>
          </a:prstGeom>
        </p:spPr>
        <p:txBody>
          <a:bodyPr wrap="square">
            <a:spAutoFit/>
          </a:bodyPr>
          <a:lstStyle/>
          <a:p>
            <a:pPr algn="ctr"/>
            <a:r>
              <a:rPr lang="en-US" sz="2000" b="1" dirty="0" smtClean="0">
                <a:latin typeface="+mn-lt"/>
                <a:hlinkClick r:id="rId2"/>
              </a:rPr>
              <a:t>http://www.cmaj.ca/content/early/2013/05/13/cmaj.121735.full.pdf</a:t>
            </a:r>
            <a:r>
              <a:rPr lang="en-US" sz="2000" b="1" dirty="0" smtClean="0">
                <a:latin typeface="+mn-lt"/>
              </a:rPr>
              <a:t> </a:t>
            </a:r>
            <a:endParaRPr lang="en-US" sz="2000" b="1" dirty="0">
              <a:latin typeface="+mn-lt"/>
            </a:endParaRPr>
          </a:p>
        </p:txBody>
      </p:sp>
      <p:sp>
        <p:nvSpPr>
          <p:cNvPr id="4" name="Rectangle 3"/>
          <p:cNvSpPr/>
          <p:nvPr/>
        </p:nvSpPr>
        <p:spPr>
          <a:xfrm>
            <a:off x="304800" y="1828800"/>
            <a:ext cx="8001000" cy="1384995"/>
          </a:xfrm>
          <a:prstGeom prst="rect">
            <a:avLst/>
          </a:prstGeom>
        </p:spPr>
        <p:txBody>
          <a:bodyPr wrap="square">
            <a:spAutoFit/>
          </a:bodyPr>
          <a:lstStyle/>
          <a:p>
            <a:pPr algn="ctr"/>
            <a:r>
              <a:rPr lang="en-US" sz="2800" b="1" dirty="0" smtClean="0">
                <a:solidFill>
                  <a:schemeClr val="tx2"/>
                </a:solidFill>
                <a:latin typeface="+mj-lt"/>
              </a:rPr>
              <a:t>Job Strain (Psychosocial Work Stress)    +Risk Factors +Healthy Lifestyle</a:t>
            </a:r>
          </a:p>
          <a:p>
            <a:pPr algn="ctr"/>
            <a:r>
              <a:rPr lang="en-US" sz="2800" b="1" dirty="0" smtClean="0">
                <a:solidFill>
                  <a:schemeClr val="tx2"/>
                </a:solidFill>
                <a:latin typeface="+mj-lt"/>
              </a:rPr>
              <a:t>Reduces Risk of Heart Disease by 50%!</a:t>
            </a:r>
          </a:p>
        </p:txBody>
      </p:sp>
      <p:sp>
        <p:nvSpPr>
          <p:cNvPr id="6" name="Rectangle 5"/>
          <p:cNvSpPr/>
          <p:nvPr/>
        </p:nvSpPr>
        <p:spPr>
          <a:xfrm>
            <a:off x="381000" y="1219200"/>
            <a:ext cx="8153400" cy="369332"/>
          </a:xfrm>
          <a:prstGeom prst="rect">
            <a:avLst/>
          </a:prstGeom>
        </p:spPr>
        <p:txBody>
          <a:bodyPr wrap="square">
            <a:spAutoFit/>
          </a:bodyPr>
          <a:lstStyle/>
          <a:p>
            <a:r>
              <a:rPr lang="en-US" sz="1800" dirty="0" err="1" smtClean="0">
                <a:latin typeface="+mn-lt"/>
              </a:rPr>
              <a:t>Kivimaki</a:t>
            </a:r>
            <a:r>
              <a:rPr lang="en-US" sz="1800" dirty="0" smtClean="0">
                <a:latin typeface="+mn-lt"/>
              </a:rPr>
              <a:t> M. et al Canadian Med Jour 2013 May 13 (</a:t>
            </a:r>
            <a:r>
              <a:rPr lang="en-US" sz="1800" dirty="0" err="1" smtClean="0">
                <a:latin typeface="+mn-lt"/>
              </a:rPr>
              <a:t>Epub</a:t>
            </a:r>
            <a:r>
              <a:rPr lang="en-US" sz="1800" dirty="0" smtClean="0">
                <a:latin typeface="+mn-lt"/>
              </a:rPr>
              <a:t> ahead of Print)</a:t>
            </a:r>
          </a:p>
        </p:txBody>
      </p:sp>
      <p:sp>
        <p:nvSpPr>
          <p:cNvPr id="10" name="Rectangle 9"/>
          <p:cNvSpPr/>
          <p:nvPr/>
        </p:nvSpPr>
        <p:spPr>
          <a:xfrm>
            <a:off x="609600" y="5562600"/>
            <a:ext cx="8534400" cy="400110"/>
          </a:xfrm>
          <a:prstGeom prst="rect">
            <a:avLst/>
          </a:prstGeom>
        </p:spPr>
        <p:txBody>
          <a:bodyPr wrap="square">
            <a:spAutoFit/>
          </a:bodyPr>
          <a:lstStyle/>
          <a:p>
            <a:pPr algn="ctr"/>
            <a:r>
              <a:rPr lang="en-US" sz="2000" b="1" dirty="0" smtClean="0">
                <a:latin typeface="+mn-lt"/>
                <a:hlinkClick r:id="rId3"/>
              </a:rPr>
              <a:t>Job Demand Control Scale Questionnaires</a:t>
            </a:r>
            <a:endParaRPr lang="en-US" sz="2000" b="1" dirty="0">
              <a:latin typeface="+mn-lt"/>
            </a:endParaRPr>
          </a:p>
        </p:txBody>
      </p:sp>
      <p:sp>
        <p:nvSpPr>
          <p:cNvPr id="8" name="Rectangle 7"/>
          <p:cNvSpPr/>
          <p:nvPr/>
        </p:nvSpPr>
        <p:spPr>
          <a:xfrm>
            <a:off x="381000" y="3200400"/>
            <a:ext cx="8001000" cy="2308324"/>
          </a:xfrm>
          <a:prstGeom prst="rect">
            <a:avLst/>
          </a:prstGeom>
        </p:spPr>
        <p:txBody>
          <a:bodyPr wrap="square">
            <a:spAutoFit/>
          </a:bodyPr>
          <a:lstStyle/>
          <a:p>
            <a:pPr algn="ctr"/>
            <a:r>
              <a:rPr lang="en-US" sz="3200" b="1" i="1" dirty="0" smtClean="0">
                <a:solidFill>
                  <a:srgbClr val="FF0000"/>
                </a:solidFill>
                <a:latin typeface="+mj-lt"/>
              </a:rPr>
              <a:t>Defined Risk Factors</a:t>
            </a:r>
          </a:p>
          <a:p>
            <a:pPr algn="ctr"/>
            <a:r>
              <a:rPr lang="en-US" sz="2800" b="1" dirty="0" smtClean="0">
                <a:solidFill>
                  <a:schemeClr val="tx2"/>
                </a:solidFill>
                <a:latin typeface="+mj-lt"/>
              </a:rPr>
              <a:t>No Smoking (yes or no)</a:t>
            </a:r>
          </a:p>
          <a:p>
            <a:pPr algn="ctr"/>
            <a:r>
              <a:rPr lang="en-US" sz="2800" b="1" dirty="0" smtClean="0">
                <a:solidFill>
                  <a:schemeClr val="tx2"/>
                </a:solidFill>
                <a:latin typeface="+mj-lt"/>
              </a:rPr>
              <a:t>Physical Inactivity (yes or no)</a:t>
            </a:r>
          </a:p>
          <a:p>
            <a:pPr algn="ctr"/>
            <a:r>
              <a:rPr lang="en-US" sz="2800" b="1" dirty="0" smtClean="0">
                <a:solidFill>
                  <a:schemeClr val="tx2"/>
                </a:solidFill>
                <a:latin typeface="+mj-lt"/>
              </a:rPr>
              <a:t>Heavy Drinking &gt;28 Drinks/Week</a:t>
            </a:r>
          </a:p>
          <a:p>
            <a:pPr algn="ctr"/>
            <a:r>
              <a:rPr lang="en-US" sz="2800" b="1" dirty="0" smtClean="0">
                <a:solidFill>
                  <a:schemeClr val="tx2"/>
                </a:solidFill>
                <a:latin typeface="+mj-lt"/>
              </a:rPr>
              <a:t>Obesity BMI &gt;30</a:t>
            </a:r>
            <a:endParaRPr lang="en-US" sz="2000" dirty="0" smtClean="0">
              <a:solidFill>
                <a:schemeClr val="tx2"/>
              </a:solidFill>
              <a:latin typeface="+mj-lt"/>
            </a:endParaRPr>
          </a:p>
        </p:txBody>
      </p:sp>
      <p:pic>
        <p:nvPicPr>
          <p:cNvPr id="217090" name="Picture 2"/>
          <p:cNvPicPr>
            <a:picLocks noChangeAspect="1" noChangeArrowheads="1"/>
          </p:cNvPicPr>
          <p:nvPr/>
        </p:nvPicPr>
        <p:blipFill>
          <a:blip r:embed="rId4" cstate="print"/>
          <a:srcRect/>
          <a:stretch>
            <a:fillRect/>
          </a:stretch>
        </p:blipFill>
        <p:spPr bwMode="auto">
          <a:xfrm>
            <a:off x="2013195" y="190956"/>
            <a:ext cx="4792338" cy="6172200"/>
          </a:xfrm>
          <a:prstGeom prst="rect">
            <a:avLst/>
          </a:prstGeom>
          <a:noFill/>
          <a:ln w="9525">
            <a:noFill/>
            <a:miter lim="800000"/>
            <a:headEnd/>
            <a:tailEnd/>
          </a:ln>
        </p:spPr>
      </p:pic>
    </p:spTree>
    <p:extLst>
      <p:ext uri="{BB962C8B-B14F-4D97-AF65-F5344CB8AC3E}">
        <p14:creationId xmlns="" xmlns:p14="http://schemas.microsoft.com/office/powerpoint/2010/main" val="385365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70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
            <a:ext cx="8915400" cy="1508105"/>
          </a:xfrm>
          <a:prstGeom prst="rect">
            <a:avLst/>
          </a:prstGeom>
        </p:spPr>
        <p:txBody>
          <a:bodyPr wrap="square">
            <a:spAutoFit/>
          </a:bodyPr>
          <a:lstStyle/>
          <a:p>
            <a:r>
              <a:rPr lang="en-US" b="1" dirty="0" smtClean="0">
                <a:latin typeface="+mn-lt"/>
              </a:rPr>
              <a:t>Associations of job strain and lifestyle risk factors with risk of coronary artery disease: a meta-analysis of individual participant data.  7.3 Year </a:t>
            </a:r>
            <a:r>
              <a:rPr lang="en-US" b="1" dirty="0" err="1" smtClean="0">
                <a:latin typeface="+mn-lt"/>
              </a:rPr>
              <a:t>Followup</a:t>
            </a:r>
            <a:r>
              <a:rPr lang="en-US" b="1" dirty="0" smtClean="0">
                <a:latin typeface="+mn-lt"/>
              </a:rPr>
              <a:t>  </a:t>
            </a:r>
            <a:r>
              <a:rPr lang="en-US" b="1" dirty="0" err="1" smtClean="0">
                <a:latin typeface="+mn-lt"/>
              </a:rPr>
              <a:t>MetaAnalysis</a:t>
            </a:r>
            <a:r>
              <a:rPr lang="en-US" b="1" dirty="0" smtClean="0">
                <a:latin typeface="+mn-lt"/>
              </a:rPr>
              <a:t> </a:t>
            </a:r>
            <a:endParaRPr lang="en-US" sz="1800" dirty="0" smtClean="0">
              <a:latin typeface="+mn-lt"/>
            </a:endParaRPr>
          </a:p>
          <a:p>
            <a:endParaRPr lang="en-US" sz="2000" dirty="0">
              <a:latin typeface="+mn-lt"/>
            </a:endParaRPr>
          </a:p>
        </p:txBody>
      </p:sp>
      <p:sp>
        <p:nvSpPr>
          <p:cNvPr id="3" name="Rectangle 2"/>
          <p:cNvSpPr/>
          <p:nvPr/>
        </p:nvSpPr>
        <p:spPr>
          <a:xfrm>
            <a:off x="609600" y="6096000"/>
            <a:ext cx="8534400" cy="400110"/>
          </a:xfrm>
          <a:prstGeom prst="rect">
            <a:avLst/>
          </a:prstGeom>
        </p:spPr>
        <p:txBody>
          <a:bodyPr wrap="square">
            <a:spAutoFit/>
          </a:bodyPr>
          <a:lstStyle/>
          <a:p>
            <a:pPr algn="ctr"/>
            <a:r>
              <a:rPr lang="en-US" sz="2000" b="1" dirty="0" smtClean="0">
                <a:latin typeface="+mn-lt"/>
                <a:hlinkClick r:id="rId2"/>
              </a:rPr>
              <a:t>http://www.cmaj.ca/content/early/2013/05/13/cmaj.121735.full.pdf</a:t>
            </a:r>
            <a:r>
              <a:rPr lang="en-US" sz="2000" b="1" dirty="0" smtClean="0">
                <a:latin typeface="+mn-lt"/>
              </a:rPr>
              <a:t> </a:t>
            </a:r>
            <a:endParaRPr lang="en-US" sz="2000" b="1" dirty="0">
              <a:latin typeface="+mn-lt"/>
            </a:endParaRPr>
          </a:p>
        </p:txBody>
      </p:sp>
      <p:sp>
        <p:nvSpPr>
          <p:cNvPr id="4" name="Rectangle 3"/>
          <p:cNvSpPr/>
          <p:nvPr/>
        </p:nvSpPr>
        <p:spPr>
          <a:xfrm>
            <a:off x="457200" y="1600200"/>
            <a:ext cx="8534400" cy="1384995"/>
          </a:xfrm>
          <a:prstGeom prst="rect">
            <a:avLst/>
          </a:prstGeom>
        </p:spPr>
        <p:txBody>
          <a:bodyPr wrap="square">
            <a:spAutoFit/>
          </a:bodyPr>
          <a:lstStyle/>
          <a:p>
            <a:pPr algn="ctr"/>
            <a:r>
              <a:rPr lang="en-US" sz="2800" b="1" dirty="0" smtClean="0">
                <a:solidFill>
                  <a:schemeClr val="tx2"/>
                </a:solidFill>
                <a:latin typeface="+mj-lt"/>
              </a:rPr>
              <a:t>Healthy Lifestyle = No Risk Factors</a:t>
            </a:r>
          </a:p>
          <a:p>
            <a:pPr algn="ctr"/>
            <a:r>
              <a:rPr lang="en-US" sz="2800" b="1" dirty="0" smtClean="0">
                <a:solidFill>
                  <a:schemeClr val="tx2"/>
                </a:solidFill>
                <a:latin typeface="+mj-lt"/>
              </a:rPr>
              <a:t>Moderately Unhealthy Lifestyle = 1 Risk Factors</a:t>
            </a:r>
          </a:p>
          <a:p>
            <a:pPr algn="ctr"/>
            <a:r>
              <a:rPr lang="en-US" sz="2800" b="1" dirty="0" smtClean="0">
                <a:solidFill>
                  <a:schemeClr val="tx2"/>
                </a:solidFill>
                <a:latin typeface="+mj-lt"/>
              </a:rPr>
              <a:t>Unhealthy Lifestyle = 2-4 Risk Factors</a:t>
            </a:r>
            <a:endParaRPr lang="en-US" sz="2000" dirty="0" smtClean="0">
              <a:solidFill>
                <a:schemeClr val="tx2"/>
              </a:solidFill>
              <a:latin typeface="+mj-lt"/>
            </a:endParaRPr>
          </a:p>
        </p:txBody>
      </p:sp>
      <p:sp>
        <p:nvSpPr>
          <p:cNvPr id="6" name="Rectangle 5"/>
          <p:cNvSpPr/>
          <p:nvPr/>
        </p:nvSpPr>
        <p:spPr>
          <a:xfrm>
            <a:off x="381000" y="1219200"/>
            <a:ext cx="8153400" cy="369332"/>
          </a:xfrm>
          <a:prstGeom prst="rect">
            <a:avLst/>
          </a:prstGeom>
        </p:spPr>
        <p:txBody>
          <a:bodyPr wrap="square">
            <a:spAutoFit/>
          </a:bodyPr>
          <a:lstStyle/>
          <a:p>
            <a:r>
              <a:rPr lang="en-US" sz="1800" dirty="0" err="1" smtClean="0">
                <a:latin typeface="+mn-lt"/>
              </a:rPr>
              <a:t>Kivimaki</a:t>
            </a:r>
            <a:r>
              <a:rPr lang="en-US" sz="1800" dirty="0" smtClean="0">
                <a:latin typeface="+mn-lt"/>
              </a:rPr>
              <a:t> M. et al Canadian Med Jour 2013 May 13 (</a:t>
            </a:r>
            <a:r>
              <a:rPr lang="en-US" sz="1800" dirty="0" err="1" smtClean="0">
                <a:latin typeface="+mn-lt"/>
              </a:rPr>
              <a:t>Epub</a:t>
            </a:r>
            <a:r>
              <a:rPr lang="en-US" sz="1800" dirty="0" smtClean="0">
                <a:latin typeface="+mn-lt"/>
              </a:rPr>
              <a:t> ahead of Print)</a:t>
            </a:r>
          </a:p>
        </p:txBody>
      </p:sp>
      <p:pic>
        <p:nvPicPr>
          <p:cNvPr id="7" name="Picture 2"/>
          <p:cNvPicPr>
            <a:picLocks noChangeAspect="1" noChangeArrowheads="1"/>
          </p:cNvPicPr>
          <p:nvPr/>
        </p:nvPicPr>
        <p:blipFill>
          <a:blip r:embed="rId3" cstate="print"/>
          <a:srcRect b="77012"/>
          <a:stretch>
            <a:fillRect/>
          </a:stretch>
        </p:blipFill>
        <p:spPr bwMode="auto">
          <a:xfrm>
            <a:off x="1981200" y="3048000"/>
            <a:ext cx="4876800" cy="13716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t="70240"/>
          <a:stretch>
            <a:fillRect/>
          </a:stretch>
        </p:blipFill>
        <p:spPr bwMode="auto">
          <a:xfrm>
            <a:off x="1981200" y="4343400"/>
            <a:ext cx="4876800" cy="1775691"/>
          </a:xfrm>
          <a:prstGeom prst="rect">
            <a:avLst/>
          </a:prstGeom>
          <a:noFill/>
          <a:ln w="9525">
            <a:noFill/>
            <a:miter lim="800000"/>
            <a:headEnd/>
            <a:tailEnd/>
          </a:ln>
        </p:spPr>
      </p:pic>
      <p:pic>
        <p:nvPicPr>
          <p:cNvPr id="216067" name="Picture 3"/>
          <p:cNvPicPr>
            <a:picLocks noChangeAspect="1" noChangeArrowheads="1"/>
          </p:cNvPicPr>
          <p:nvPr/>
        </p:nvPicPr>
        <p:blipFill>
          <a:blip r:embed="rId4" cstate="print"/>
          <a:srcRect/>
          <a:stretch>
            <a:fillRect/>
          </a:stretch>
        </p:blipFill>
        <p:spPr bwMode="auto">
          <a:xfrm>
            <a:off x="2133600" y="228600"/>
            <a:ext cx="5067300" cy="6276975"/>
          </a:xfrm>
          <a:prstGeom prst="rect">
            <a:avLst/>
          </a:prstGeom>
          <a:noFill/>
          <a:ln w="9525">
            <a:solidFill>
              <a:schemeClr val="bg2"/>
            </a:solidFill>
            <a:miter lim="800000"/>
            <a:headEnd/>
            <a:tailEnd/>
          </a:ln>
        </p:spPr>
      </p:pic>
      <p:cxnSp>
        <p:nvCxnSpPr>
          <p:cNvPr id="9" name="Straight Arrow Connector 8"/>
          <p:cNvCxnSpPr/>
          <p:nvPr/>
        </p:nvCxnSpPr>
        <p:spPr bwMode="auto">
          <a:xfrm flipH="1">
            <a:off x="6705600" y="4343400"/>
            <a:ext cx="914400" cy="1447800"/>
          </a:xfrm>
          <a:prstGeom prst="straightConnector1">
            <a:avLst/>
          </a:prstGeom>
          <a:solidFill>
            <a:schemeClr val="accent1"/>
          </a:solidFill>
          <a:ln w="57150" cap="sq" cmpd="sng" algn="ctr">
            <a:solidFill>
              <a:srgbClr val="FF0000"/>
            </a:solidFill>
            <a:prstDash val="solid"/>
            <a:round/>
            <a:headEnd type="none" w="sm" len="sm"/>
            <a:tailEnd type="arrow"/>
          </a:ln>
          <a:effectLst/>
        </p:spPr>
      </p:cxnSp>
      <p:sp>
        <p:nvSpPr>
          <p:cNvPr id="13" name="TextBox 12"/>
          <p:cNvSpPr txBox="1"/>
          <p:nvPr/>
        </p:nvSpPr>
        <p:spPr bwMode="auto">
          <a:xfrm>
            <a:off x="7519916" y="3927901"/>
            <a:ext cx="1524000" cy="830997"/>
          </a:xfrm>
          <a:prstGeom prst="rect">
            <a:avLst/>
          </a:prstGeom>
          <a:solidFill>
            <a:schemeClr val="tx2"/>
          </a:solidFill>
          <a:ln>
            <a:noFill/>
          </a:ln>
          <a:extLst/>
        </p:spPr>
        <p:txBody>
          <a:bodyPr wrap="square" rtlCol="0">
            <a:spAutoFit/>
          </a:bodyPr>
          <a:lstStyle/>
          <a:p>
            <a:pPr algn="ctr" eaLnBrk="1" hangingPunct="1">
              <a:spcBef>
                <a:spcPct val="50000"/>
              </a:spcBef>
            </a:pPr>
            <a:r>
              <a:rPr lang="en-US" b="1" dirty="0" smtClean="0">
                <a:solidFill>
                  <a:schemeClr val="bg1">
                    <a:lumMod val="50000"/>
                  </a:schemeClr>
                </a:solidFill>
                <a:latin typeface="Arial" charset="0"/>
              </a:rPr>
              <a:t>Almost 3x Risk!</a:t>
            </a:r>
            <a:endParaRPr lang="en-US" b="1" dirty="0">
              <a:solidFill>
                <a:schemeClr val="bg1">
                  <a:lumMod val="50000"/>
                </a:schemeClr>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60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000" b="1" dirty="0">
                <a:solidFill>
                  <a:schemeClr val="tx2"/>
                </a:solidFill>
                <a:latin typeface="Arial" charset="0"/>
                <a:ea typeface="msgothic" charset="0"/>
                <a:cs typeface="msgothic" charset="0"/>
              </a:rPr>
              <a:t>Reduction in the risks for hypertension, hypercholesterolemia, and diabetes mellitus </a:t>
            </a:r>
            <a:r>
              <a:rPr lang="en-GB" sz="2000" b="1" dirty="0" err="1">
                <a:solidFill>
                  <a:schemeClr val="tx2"/>
                </a:solidFill>
                <a:latin typeface="Arial" charset="0"/>
                <a:ea typeface="msgothic" charset="0"/>
                <a:cs typeface="msgothic" charset="0"/>
              </a:rPr>
              <a:t>vs</a:t>
            </a:r>
            <a:r>
              <a:rPr lang="en-GB" sz="2000" b="1" dirty="0">
                <a:solidFill>
                  <a:schemeClr val="tx2"/>
                </a:solidFill>
                <a:latin typeface="Arial" charset="0"/>
                <a:ea typeface="msgothic" charset="0"/>
                <a:cs typeface="msgothic" charset="0"/>
              </a:rPr>
              <a:t> baseline metabolic </a:t>
            </a:r>
            <a:r>
              <a:rPr lang="en-GB" sz="2000" b="1" dirty="0" err="1" smtClean="0">
                <a:solidFill>
                  <a:schemeClr val="tx2"/>
                </a:solidFill>
                <a:latin typeface="Arial" charset="0"/>
                <a:ea typeface="msgothic" charset="0"/>
                <a:cs typeface="msgothic" charset="0"/>
              </a:rPr>
              <a:t>equivalant</a:t>
            </a:r>
            <a:r>
              <a:rPr lang="en-GB" sz="2000" b="1" dirty="0" smtClean="0">
                <a:solidFill>
                  <a:schemeClr val="tx2"/>
                </a:solidFill>
                <a:latin typeface="Arial" charset="0"/>
                <a:ea typeface="msgothic" charset="0"/>
                <a:cs typeface="msgothic" charset="0"/>
              </a:rPr>
              <a:t> </a:t>
            </a:r>
            <a:r>
              <a:rPr lang="en-GB" sz="2000" b="1" dirty="0">
                <a:solidFill>
                  <a:schemeClr val="tx2"/>
                </a:solidFill>
                <a:latin typeface="Arial" charset="0"/>
                <a:ea typeface="msgothic" charset="0"/>
                <a:cs typeface="msgothic" charset="0"/>
              </a:rPr>
              <a:t>hours per day (</a:t>
            </a:r>
            <a:r>
              <a:rPr lang="en-GB" sz="2000" b="1" dirty="0" err="1">
                <a:solidFill>
                  <a:schemeClr val="tx2"/>
                </a:solidFill>
                <a:latin typeface="Arial" charset="0"/>
                <a:ea typeface="msgothic" charset="0"/>
                <a:cs typeface="msgothic" charset="0"/>
              </a:rPr>
              <a:t>METh/d</a:t>
            </a:r>
            <a:r>
              <a:rPr lang="en-GB" sz="2000" b="1" dirty="0">
                <a:solidFill>
                  <a:schemeClr val="tx2"/>
                </a:solidFill>
                <a:latin typeface="Arial" charset="0"/>
                <a:ea typeface="msgothic" charset="0"/>
                <a:cs typeface="msgothic" charset="0"/>
              </a:rPr>
              <a:t>) energy expended by walking or running. </a:t>
            </a:r>
          </a:p>
        </p:txBody>
      </p:sp>
      <p:sp>
        <p:nvSpPr>
          <p:cNvPr id="3076" name="Text Box 4"/>
          <p:cNvSpPr txBox="1">
            <a:spLocks noChangeArrowheads="1"/>
          </p:cNvSpPr>
          <p:nvPr/>
        </p:nvSpPr>
        <p:spPr bwMode="auto">
          <a:xfrm>
            <a:off x="2743200" y="6096000"/>
            <a:ext cx="3918240" cy="309632"/>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Lst>
            </a:pPr>
            <a:r>
              <a:rPr lang="en-GB" sz="1400" b="1" dirty="0">
                <a:latin typeface="Arial" charset="0"/>
                <a:ea typeface="msgothic" charset="0"/>
                <a:cs typeface="msgothic" charset="0"/>
              </a:rPr>
              <a:t>Williams P T , and Thompson P D </a:t>
            </a:r>
            <a:r>
              <a:rPr lang="en-GB" sz="1400" b="1" dirty="0" err="1">
                <a:latin typeface="Arial" charset="0"/>
                <a:ea typeface="msgothic" charset="0"/>
                <a:cs typeface="msgothic" charset="0"/>
              </a:rPr>
              <a:t>Arterioscler</a:t>
            </a:r>
            <a:r>
              <a:rPr lang="en-GB" sz="1400" b="1" dirty="0">
                <a:latin typeface="Arial" charset="0"/>
                <a:ea typeface="msgothic" charset="0"/>
                <a:cs typeface="msgothic" charset="0"/>
              </a:rPr>
              <a:t> </a:t>
            </a:r>
            <a:r>
              <a:rPr lang="en-GB" sz="1400" b="1" dirty="0" err="1">
                <a:latin typeface="Arial" charset="0"/>
                <a:ea typeface="msgothic" charset="0"/>
                <a:cs typeface="msgothic" charset="0"/>
              </a:rPr>
              <a:t>Thromb</a:t>
            </a:r>
            <a:r>
              <a:rPr lang="en-GB" sz="1400" b="1" dirty="0">
                <a:latin typeface="Arial" charset="0"/>
                <a:ea typeface="msgothic" charset="0"/>
                <a:cs typeface="msgothic" charset="0"/>
              </a:rPr>
              <a:t> </a:t>
            </a:r>
            <a:r>
              <a:rPr lang="en-GB" sz="1400" b="1" dirty="0" err="1">
                <a:latin typeface="Arial" charset="0"/>
                <a:ea typeface="msgothic" charset="0"/>
                <a:cs typeface="msgothic" charset="0"/>
              </a:rPr>
              <a:t>Vasc</a:t>
            </a:r>
            <a:r>
              <a:rPr lang="en-GB" sz="1400" b="1" dirty="0">
                <a:latin typeface="Arial" charset="0"/>
                <a:ea typeface="msgothic" charset="0"/>
                <a:cs typeface="msgothic" charset="0"/>
              </a:rPr>
              <a:t> </a:t>
            </a:r>
            <a:r>
              <a:rPr lang="en-GB" sz="1400" b="1" dirty="0" err="1">
                <a:latin typeface="Arial" charset="0"/>
                <a:ea typeface="msgothic" charset="0"/>
                <a:cs typeface="msgothic" charset="0"/>
              </a:rPr>
              <a:t>Biol</a:t>
            </a:r>
            <a:r>
              <a:rPr lang="en-GB" sz="1400" b="1" dirty="0">
                <a:latin typeface="Arial" charset="0"/>
                <a:ea typeface="msgothic" charset="0"/>
                <a:cs typeface="msgothic" charset="0"/>
              </a:rPr>
              <a:t> 2013;33:1085-1091</a:t>
            </a:r>
          </a:p>
        </p:txBody>
      </p:sp>
      <p:sp>
        <p:nvSpPr>
          <p:cNvPr id="3077" name="Text Box 5"/>
          <p:cNvSpPr txBox="1">
            <a:spLocks noChangeArrowheads="1"/>
          </p:cNvSpPr>
          <p:nvPr/>
        </p:nvSpPr>
        <p:spPr bwMode="auto">
          <a:xfrm>
            <a:off x="424800" y="6613175"/>
            <a:ext cx="4930560" cy="3470764"/>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charset="0"/>
                <a:ea typeface="msgothic" charset="0"/>
                <a:cs typeface="msgothic" charset="0"/>
              </a:rPr>
              <a:t>Copyright © American Heart Association</a:t>
            </a:r>
          </a:p>
        </p:txBody>
      </p:sp>
      <p:sp>
        <p:nvSpPr>
          <p:cNvPr id="15" name="Rectangle 14"/>
          <p:cNvSpPr/>
          <p:nvPr/>
        </p:nvSpPr>
        <p:spPr>
          <a:xfrm>
            <a:off x="2895600" y="1447800"/>
            <a:ext cx="5943600" cy="4154984"/>
          </a:xfrm>
          <a:prstGeom prst="rect">
            <a:avLst/>
          </a:prstGeom>
        </p:spPr>
        <p:txBody>
          <a:bodyPr wrap="square">
            <a:spAutoFit/>
          </a:bodyPr>
          <a:lstStyle/>
          <a:p>
            <a:r>
              <a:rPr lang="en-US" sz="2000" dirty="0" smtClean="0">
                <a:latin typeface="+mn-lt"/>
              </a:rPr>
              <a:t>The risk reductions were not significantly different for running than walking for diabetes mellitus (P=0.94), hypertension (P=0.06), or CHD (P=0.26), and only marginally greater for walking than running for hypercholesterolemia (P=0.04).</a:t>
            </a:r>
          </a:p>
          <a:p>
            <a:endParaRPr lang="en-US" sz="2000" dirty="0" smtClean="0">
              <a:latin typeface="+mn-lt"/>
            </a:endParaRPr>
          </a:p>
          <a:p>
            <a:r>
              <a:rPr lang="en-US" sz="2000" b="1" dirty="0" smtClean="0">
                <a:solidFill>
                  <a:schemeClr val="tx2"/>
                </a:solidFill>
                <a:latin typeface="+mn-lt"/>
              </a:rPr>
              <a:t> </a:t>
            </a:r>
            <a:r>
              <a:rPr lang="en-US" b="1" dirty="0" smtClean="0">
                <a:solidFill>
                  <a:schemeClr val="tx2"/>
                </a:solidFill>
                <a:latin typeface="+mn-lt"/>
              </a:rPr>
              <a:t>CONCLUSIONS: Equivalent energy expenditures by moderate (walking) and vigorous (running) exercise produced similar risk reductions for hypertension, hypercholesterolemia, diabetes mellitus, and possibly CHD</a:t>
            </a:r>
            <a:r>
              <a:rPr lang="en-US" dirty="0" smtClean="0">
                <a:latin typeface="+mn-lt"/>
              </a:rPr>
              <a:t>.</a:t>
            </a:r>
            <a:endParaRPr lang="en-US" sz="2000" dirty="0">
              <a:latin typeface="+mn-lt"/>
            </a:endParaRPr>
          </a:p>
        </p:txBody>
      </p:sp>
      <p:pic>
        <p:nvPicPr>
          <p:cNvPr id="16" name="Picture 3"/>
          <p:cNvPicPr>
            <a:picLocks noChangeAspect="1" noChangeArrowheads="1"/>
          </p:cNvPicPr>
          <p:nvPr/>
        </p:nvPicPr>
        <p:blipFill>
          <a:blip r:embed="rId3" cstate="print"/>
          <a:srcRect/>
          <a:stretch>
            <a:fillRect/>
          </a:stretch>
        </p:blipFill>
        <p:spPr bwMode="auto">
          <a:xfrm>
            <a:off x="685800" y="1524000"/>
            <a:ext cx="1841563" cy="4708525"/>
          </a:xfrm>
          <a:prstGeom prst="rect">
            <a:avLst/>
          </a:prstGeom>
          <a:noFill/>
          <a:ln w="9525">
            <a:noFill/>
            <a:round/>
            <a:headEnd/>
            <a:tailEnd/>
          </a:ln>
          <a:effectLst/>
        </p:spPr>
      </p:pic>
      <p:pic>
        <p:nvPicPr>
          <p:cNvPr id="345089" name="Picture 1"/>
          <p:cNvPicPr>
            <a:picLocks noChangeAspect="1" noChangeArrowheads="1"/>
          </p:cNvPicPr>
          <p:nvPr/>
        </p:nvPicPr>
        <p:blipFill>
          <a:blip r:embed="rId4" cstate="print"/>
          <a:srcRect/>
          <a:stretch>
            <a:fillRect/>
          </a:stretch>
        </p:blipFill>
        <p:spPr bwMode="auto">
          <a:xfrm>
            <a:off x="6781800" y="5724525"/>
            <a:ext cx="2133600" cy="904875"/>
          </a:xfrm>
          <a:prstGeom prst="rect">
            <a:avLst/>
          </a:prstGeom>
          <a:noFill/>
          <a:ln w="9525">
            <a:noFill/>
            <a:miter lim="800000"/>
            <a:headEnd/>
            <a:tailEnd/>
          </a:ln>
        </p:spPr>
      </p:pic>
    </p:spTree>
    <p:extLst>
      <p:ext uri="{BB962C8B-B14F-4D97-AF65-F5344CB8AC3E}">
        <p14:creationId xmlns="" xmlns:p14="http://schemas.microsoft.com/office/powerpoint/2010/main" val="30281597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nhshp"/>
          <p:cNvPicPr>
            <a:picLocks noChangeAspect="1" noChangeArrowheads="1"/>
          </p:cNvPicPr>
          <p:nvPr/>
        </p:nvPicPr>
        <p:blipFill>
          <a:blip r:embed="rId4" cstate="print">
            <a:extLst>
              <a:ext uri="{28A0092B-C50C-407E-A947-70E740481C1C}">
                <a14:useLocalDpi xmlns="" xmlns:a14="http://schemas.microsoft.com/office/drawing/2010/main" val="0"/>
              </a:ext>
            </a:extLst>
          </a:blip>
          <a:srcRect t="13333" b="60000"/>
          <a:stretch>
            <a:fillRect/>
          </a:stretch>
        </p:blipFill>
        <p:spPr bwMode="auto">
          <a:xfrm>
            <a:off x="1752600" y="152400"/>
            <a:ext cx="5121275"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87" name="Text Box 3"/>
          <p:cNvSpPr txBox="1">
            <a:spLocks noChangeArrowheads="1"/>
          </p:cNvSpPr>
          <p:nvPr/>
        </p:nvSpPr>
        <p:spPr bwMode="auto">
          <a:xfrm>
            <a:off x="1143000" y="1306513"/>
            <a:ext cx="6172200" cy="539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80000"/>
              </a:lnSpc>
              <a:spcBef>
                <a:spcPct val="50000"/>
              </a:spcBef>
            </a:pPr>
            <a:r>
              <a:rPr lang="en-US" sz="1600" b="1" dirty="0">
                <a:latin typeface="Arial" charset="0"/>
              </a:rPr>
              <a:t>   </a:t>
            </a:r>
            <a:r>
              <a:rPr lang="en-US" b="1" dirty="0">
                <a:latin typeface="Arial" charset="0"/>
              </a:rPr>
              <a:t>  </a:t>
            </a:r>
            <a:r>
              <a:rPr lang="en-US" sz="2800" b="1" dirty="0">
                <a:latin typeface="Arial" charset="0"/>
              </a:rPr>
              <a:t>Strategy</a:t>
            </a:r>
            <a:r>
              <a:rPr lang="en-US" sz="1600" b="1" dirty="0">
                <a:latin typeface="Arial" charset="0"/>
              </a:rPr>
              <a:t>	  84,000 Nurses, 14 Year </a:t>
            </a:r>
            <a:r>
              <a:rPr lang="en-US" sz="1600" b="1" dirty="0" err="1">
                <a:latin typeface="Arial" charset="0"/>
              </a:rPr>
              <a:t>Followup</a:t>
            </a:r>
            <a:r>
              <a:rPr lang="en-US" sz="1600" b="1" dirty="0">
                <a:latin typeface="Arial" charset="0"/>
              </a:rPr>
              <a:t>	</a:t>
            </a:r>
          </a:p>
          <a:p>
            <a:pPr eaLnBrk="1" hangingPunct="1">
              <a:lnSpc>
                <a:spcPct val="80000"/>
              </a:lnSpc>
              <a:spcBef>
                <a:spcPct val="50000"/>
              </a:spcBef>
            </a:pPr>
            <a:r>
              <a:rPr lang="en-US" b="1" dirty="0">
                <a:solidFill>
                  <a:srgbClr val="66FF66"/>
                </a:solidFill>
                <a:latin typeface="Arial" charset="0"/>
              </a:rPr>
              <a:t>Three</a:t>
            </a:r>
            <a:r>
              <a:rPr lang="en-US" sz="1800" b="1" dirty="0">
                <a:solidFill>
                  <a:srgbClr val="66FF66"/>
                </a:solidFill>
                <a:latin typeface="Arial" charset="0"/>
              </a:rPr>
              <a:t> low-risk factors</a:t>
            </a:r>
            <a:r>
              <a:rPr lang="en-US" sz="1800" b="1" dirty="0">
                <a:latin typeface="Arial" charset="0"/>
              </a:rPr>
              <a:t>	</a:t>
            </a:r>
            <a:r>
              <a:rPr lang="en-US" sz="1800" b="1" dirty="0">
                <a:solidFill>
                  <a:srgbClr val="FF0000"/>
                </a:solidFill>
                <a:latin typeface="Arial" charset="0"/>
              </a:rPr>
              <a:t>12.7%</a:t>
            </a:r>
            <a:r>
              <a:rPr lang="en-US" sz="1600" b="1" dirty="0">
                <a:solidFill>
                  <a:srgbClr val="FF0000"/>
                </a:solidFill>
                <a:latin typeface="Arial" charset="0"/>
              </a:rPr>
              <a:t>	</a:t>
            </a:r>
            <a:r>
              <a:rPr lang="en-US" sz="1600" b="1" dirty="0">
                <a:latin typeface="Arial" charset="0"/>
              </a:rPr>
              <a:t>		</a:t>
            </a:r>
            <a:r>
              <a:rPr lang="en-US" sz="1200" b="1" dirty="0">
                <a:latin typeface="Arial" charset="0"/>
              </a:rPr>
              <a:t>     </a:t>
            </a:r>
          </a:p>
          <a:p>
            <a:pPr eaLnBrk="1" hangingPunct="1">
              <a:spcBef>
                <a:spcPct val="50000"/>
              </a:spcBef>
            </a:pPr>
            <a:r>
              <a:rPr lang="en-US" sz="1200" b="1" dirty="0">
                <a:latin typeface="Arial" charset="0"/>
              </a:rPr>
              <a:t>   Diet score in upper 2 quintiles</a:t>
            </a:r>
          </a:p>
          <a:p>
            <a:pPr eaLnBrk="1" hangingPunct="1">
              <a:spcBef>
                <a:spcPct val="50000"/>
              </a:spcBef>
            </a:pPr>
            <a:r>
              <a:rPr lang="en-US" sz="1200" b="1" dirty="0">
                <a:latin typeface="Arial" charset="0"/>
              </a:rPr>
              <a:t>   Nonsmoking</a:t>
            </a:r>
          </a:p>
          <a:p>
            <a:pPr eaLnBrk="1" hangingPunct="1">
              <a:spcBef>
                <a:spcPct val="50000"/>
              </a:spcBef>
            </a:pPr>
            <a:r>
              <a:rPr lang="en-US" sz="1200" b="1" dirty="0">
                <a:latin typeface="Arial" charset="0"/>
              </a:rPr>
              <a:t>   Moderate-to-vigorous exercise »30 min/day</a:t>
            </a:r>
          </a:p>
          <a:p>
            <a:pPr eaLnBrk="1" hangingPunct="1">
              <a:spcBef>
                <a:spcPct val="50000"/>
              </a:spcBef>
            </a:pPr>
            <a:r>
              <a:rPr lang="en-US" b="1" dirty="0">
                <a:solidFill>
                  <a:srgbClr val="66FF66"/>
                </a:solidFill>
                <a:latin typeface="Arial" charset="0"/>
              </a:rPr>
              <a:t>Four</a:t>
            </a:r>
            <a:r>
              <a:rPr lang="en-US" sz="1800" b="1" dirty="0">
                <a:solidFill>
                  <a:srgbClr val="66FF66"/>
                </a:solidFill>
                <a:latin typeface="Arial" charset="0"/>
              </a:rPr>
              <a:t> low-risk factors</a:t>
            </a:r>
            <a:r>
              <a:rPr lang="en-US" sz="1800" b="1" dirty="0">
                <a:latin typeface="Arial" charset="0"/>
              </a:rPr>
              <a:t>	</a:t>
            </a:r>
            <a:r>
              <a:rPr lang="en-US" sz="1800" b="1" dirty="0">
                <a:solidFill>
                  <a:srgbClr val="FF0000"/>
                </a:solidFill>
                <a:latin typeface="Arial" charset="0"/>
              </a:rPr>
              <a:t>7.2%</a:t>
            </a:r>
            <a:r>
              <a:rPr lang="en-US" sz="1600" b="1" dirty="0">
                <a:latin typeface="Arial" charset="0"/>
              </a:rPr>
              <a:t>			</a:t>
            </a:r>
          </a:p>
          <a:p>
            <a:pPr eaLnBrk="1" hangingPunct="1">
              <a:spcBef>
                <a:spcPct val="50000"/>
              </a:spcBef>
            </a:pPr>
            <a:r>
              <a:rPr lang="en-US" sz="1200" b="1" dirty="0">
                <a:latin typeface="Arial" charset="0"/>
              </a:rPr>
              <a:t>   Diet score in upper 2 quintiles</a:t>
            </a:r>
          </a:p>
          <a:p>
            <a:pPr eaLnBrk="1" hangingPunct="1">
              <a:spcBef>
                <a:spcPct val="50000"/>
              </a:spcBef>
            </a:pPr>
            <a:r>
              <a:rPr lang="en-US" sz="1200" b="1" dirty="0">
                <a:latin typeface="Arial" charset="0"/>
              </a:rPr>
              <a:t>   Nonsmoking</a:t>
            </a:r>
          </a:p>
          <a:p>
            <a:pPr eaLnBrk="1" hangingPunct="1">
              <a:spcBef>
                <a:spcPct val="50000"/>
              </a:spcBef>
            </a:pPr>
            <a:r>
              <a:rPr lang="en-US" sz="1200" b="1" dirty="0">
                <a:latin typeface="Arial" charset="0"/>
              </a:rPr>
              <a:t>   Moderate-to-vigorous exercise »30 min/day</a:t>
            </a:r>
          </a:p>
          <a:p>
            <a:pPr eaLnBrk="1" hangingPunct="1">
              <a:spcBef>
                <a:spcPct val="50000"/>
              </a:spcBef>
            </a:pPr>
            <a:r>
              <a:rPr lang="en-US" sz="1200" b="1" dirty="0">
                <a:latin typeface="Arial" charset="0"/>
              </a:rPr>
              <a:t>   Body-mass index &lt;25</a:t>
            </a:r>
          </a:p>
          <a:p>
            <a:pPr eaLnBrk="1" hangingPunct="1">
              <a:spcBef>
                <a:spcPct val="50000"/>
              </a:spcBef>
            </a:pPr>
            <a:r>
              <a:rPr lang="en-US" b="1" dirty="0">
                <a:solidFill>
                  <a:srgbClr val="66FF66"/>
                </a:solidFill>
                <a:latin typeface="Arial" charset="0"/>
              </a:rPr>
              <a:t>Five</a:t>
            </a:r>
            <a:r>
              <a:rPr lang="en-US" sz="1800" b="1" dirty="0">
                <a:solidFill>
                  <a:srgbClr val="66FF66"/>
                </a:solidFill>
                <a:latin typeface="Arial" charset="0"/>
              </a:rPr>
              <a:t> low-risk factors</a:t>
            </a:r>
            <a:r>
              <a:rPr lang="en-US" b="1" dirty="0">
                <a:latin typeface="Arial" charset="0"/>
              </a:rPr>
              <a:t>	</a:t>
            </a:r>
            <a:r>
              <a:rPr lang="en-US" sz="2800" b="1" dirty="0">
                <a:solidFill>
                  <a:srgbClr val="FF0000"/>
                </a:solidFill>
                <a:latin typeface="Arial" charset="0"/>
              </a:rPr>
              <a:t>3.1%</a:t>
            </a:r>
          </a:p>
          <a:p>
            <a:pPr eaLnBrk="1" hangingPunct="1">
              <a:spcBef>
                <a:spcPct val="50000"/>
              </a:spcBef>
            </a:pPr>
            <a:r>
              <a:rPr lang="en-US" sz="1200" b="1" dirty="0">
                <a:latin typeface="Arial" charset="0"/>
              </a:rPr>
              <a:t>   Diet score in upper 2 quintiles</a:t>
            </a:r>
          </a:p>
          <a:p>
            <a:pPr eaLnBrk="1" hangingPunct="1">
              <a:spcBef>
                <a:spcPct val="50000"/>
              </a:spcBef>
            </a:pPr>
            <a:r>
              <a:rPr lang="en-US" sz="1200" b="1" dirty="0">
                <a:latin typeface="Arial" charset="0"/>
              </a:rPr>
              <a:t>   Nonsmoking</a:t>
            </a:r>
          </a:p>
          <a:p>
            <a:pPr eaLnBrk="1" hangingPunct="1">
              <a:spcBef>
                <a:spcPct val="50000"/>
              </a:spcBef>
            </a:pPr>
            <a:r>
              <a:rPr lang="en-US" sz="1200" b="1" dirty="0">
                <a:latin typeface="Arial" charset="0"/>
              </a:rPr>
              <a:t>   Moderate-to-vigorous exercise »30 min/day</a:t>
            </a:r>
          </a:p>
          <a:p>
            <a:pPr eaLnBrk="1" hangingPunct="1">
              <a:spcBef>
                <a:spcPct val="50000"/>
              </a:spcBef>
            </a:pPr>
            <a:r>
              <a:rPr lang="en-US" sz="1200" b="1" dirty="0">
                <a:latin typeface="Arial" charset="0"/>
              </a:rPr>
              <a:t>   Body-mass index &lt;25</a:t>
            </a:r>
          </a:p>
          <a:p>
            <a:pPr eaLnBrk="1" hangingPunct="1">
              <a:spcBef>
                <a:spcPct val="50000"/>
              </a:spcBef>
            </a:pPr>
            <a:r>
              <a:rPr lang="en-US" sz="1200" b="1" dirty="0">
                <a:latin typeface="Arial" charset="0"/>
              </a:rPr>
              <a:t>   Alcohol »5 g/day</a:t>
            </a:r>
          </a:p>
        </p:txBody>
      </p:sp>
      <p:sp>
        <p:nvSpPr>
          <p:cNvPr id="67588" name="Text Box 4"/>
          <p:cNvSpPr txBox="1">
            <a:spLocks noChangeArrowheads="1"/>
          </p:cNvSpPr>
          <p:nvPr/>
        </p:nvSpPr>
        <p:spPr bwMode="auto">
          <a:xfrm>
            <a:off x="4038600" y="6491288"/>
            <a:ext cx="53340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800" b="1" dirty="0" err="1">
                <a:latin typeface="Arial" charset="0"/>
              </a:rPr>
              <a:t>Stampfer</a:t>
            </a:r>
            <a:r>
              <a:rPr lang="en-US" sz="1800" b="1" dirty="0">
                <a:latin typeface="Arial" charset="0"/>
              </a:rPr>
              <a:t> et al. N </a:t>
            </a:r>
            <a:r>
              <a:rPr lang="en-US" sz="1800" b="1" dirty="0" err="1">
                <a:latin typeface="Arial" charset="0"/>
              </a:rPr>
              <a:t>Engl</a:t>
            </a:r>
            <a:r>
              <a:rPr lang="en-US" sz="1800" b="1" dirty="0">
                <a:latin typeface="Arial" charset="0"/>
              </a:rPr>
              <a:t> J Med 2000;343(1):16-22</a:t>
            </a:r>
            <a:r>
              <a:rPr lang="en-US" sz="1800" dirty="0">
                <a:latin typeface="Arial" charset="0"/>
              </a:rPr>
              <a:t> </a:t>
            </a:r>
          </a:p>
        </p:txBody>
      </p:sp>
      <p:sp>
        <p:nvSpPr>
          <p:cNvPr id="67589" name="Text Box 5"/>
          <p:cNvSpPr txBox="1">
            <a:spLocks noChangeArrowheads="1"/>
          </p:cNvSpPr>
          <p:nvPr/>
        </p:nvSpPr>
        <p:spPr bwMode="auto">
          <a:xfrm>
            <a:off x="1219200" y="762000"/>
            <a:ext cx="69342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2000" b="1" dirty="0">
                <a:solidFill>
                  <a:schemeClr val="tx2"/>
                </a:solidFill>
                <a:latin typeface="Arial" charset="0"/>
              </a:rPr>
              <a:t>PRIMARY PREVENTION OF CORONARY HEART DISEASE IN WOMEN THROUGH DIET AND LIFESTYLE</a:t>
            </a:r>
            <a:endParaRPr lang="en-US" sz="4000" b="1" dirty="0">
              <a:solidFill>
                <a:schemeClr val="tx2"/>
              </a:solidFill>
              <a:latin typeface="Arial" charset="0"/>
            </a:endParaRPr>
          </a:p>
        </p:txBody>
      </p:sp>
      <p:grpSp>
        <p:nvGrpSpPr>
          <p:cNvPr id="2" name="Group 6"/>
          <p:cNvGrpSpPr>
            <a:grpSpLocks/>
          </p:cNvGrpSpPr>
          <p:nvPr/>
        </p:nvGrpSpPr>
        <p:grpSpPr bwMode="auto">
          <a:xfrm>
            <a:off x="3733800" y="1524000"/>
            <a:ext cx="3810000" cy="1524000"/>
            <a:chOff x="2208" y="864"/>
            <a:chExt cx="2400" cy="960"/>
          </a:xfrm>
        </p:grpSpPr>
        <p:sp>
          <p:nvSpPr>
            <p:cNvPr id="67600" name="Text Box 7"/>
            <p:cNvSpPr txBox="1">
              <a:spLocks noChangeArrowheads="1"/>
            </p:cNvSpPr>
            <p:nvPr/>
          </p:nvSpPr>
          <p:spPr bwMode="auto">
            <a:xfrm>
              <a:off x="2688" y="864"/>
              <a:ext cx="192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2800" b="1" dirty="0">
                  <a:solidFill>
                    <a:srgbClr val="66FF66"/>
                  </a:solidFill>
                  <a:latin typeface="Arial" charset="0"/>
                </a:rPr>
                <a:t>Risk Reduction</a:t>
              </a:r>
              <a:endParaRPr lang="en-US" sz="4000" dirty="0">
                <a:solidFill>
                  <a:srgbClr val="66FF66"/>
                </a:solidFill>
                <a:latin typeface="Arial" charset="0"/>
              </a:endParaRPr>
            </a:p>
          </p:txBody>
        </p:sp>
        <p:grpSp>
          <p:nvGrpSpPr>
            <p:cNvPr id="67601" name="Group 8"/>
            <p:cNvGrpSpPr>
              <a:grpSpLocks/>
            </p:cNvGrpSpPr>
            <p:nvPr/>
          </p:nvGrpSpPr>
          <p:grpSpPr bwMode="auto">
            <a:xfrm>
              <a:off x="2208" y="1440"/>
              <a:ext cx="1824" cy="384"/>
              <a:chOff x="2208" y="1440"/>
              <a:chExt cx="1824" cy="384"/>
            </a:xfrm>
          </p:grpSpPr>
          <p:sp>
            <p:nvSpPr>
              <p:cNvPr id="67602" name="Text Box 9"/>
              <p:cNvSpPr txBox="1">
                <a:spLocks noChangeArrowheads="1"/>
              </p:cNvSpPr>
              <p:nvPr/>
            </p:nvSpPr>
            <p:spPr bwMode="auto">
              <a:xfrm>
                <a:off x="3216" y="1536"/>
                <a:ext cx="81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a:solidFill>
                      <a:srgbClr val="66FF66"/>
                    </a:solidFill>
                    <a:latin typeface="Arial" charset="0"/>
                  </a:rPr>
                  <a:t>57%</a:t>
                </a:r>
                <a:endParaRPr lang="en-US" sz="3600">
                  <a:solidFill>
                    <a:srgbClr val="66FF66"/>
                  </a:solidFill>
                  <a:latin typeface="Arial" charset="0"/>
                </a:endParaRPr>
              </a:p>
            </p:txBody>
          </p:sp>
          <p:sp>
            <p:nvSpPr>
              <p:cNvPr id="67603" name="Line 10"/>
              <p:cNvSpPr>
                <a:spLocks noChangeShapeType="1"/>
              </p:cNvSpPr>
              <p:nvPr/>
            </p:nvSpPr>
            <p:spPr bwMode="auto">
              <a:xfrm>
                <a:off x="2208" y="1440"/>
                <a:ext cx="1056" cy="240"/>
              </a:xfrm>
              <a:prstGeom prst="line">
                <a:avLst/>
              </a:prstGeom>
              <a:noFill/>
              <a:ln w="38100" cap="sq">
                <a:solidFill>
                  <a:srgbClr val="66FF66"/>
                </a:solidFill>
                <a:round/>
                <a:headEnd type="none" w="sm" len="sm"/>
                <a:tailEnd type="triangle" w="sm" len="sm"/>
              </a:ln>
              <a:extLst>
                <a:ext uri="{909E8E84-426E-40DD-AFC4-6F175D3DCCD1}">
                  <a14:hiddenFill xmlns="" xmlns:a14="http://schemas.microsoft.com/office/drawing/2010/main">
                    <a:noFill/>
                  </a14:hiddenFill>
                </a:ext>
              </a:extLst>
            </p:spPr>
            <p:txBody>
              <a:bodyPr wrap="none"/>
              <a:lstStyle/>
              <a:p>
                <a:endParaRPr lang="en-US"/>
              </a:p>
            </p:txBody>
          </p:sp>
        </p:grpSp>
      </p:grpSp>
      <p:grpSp>
        <p:nvGrpSpPr>
          <p:cNvPr id="4" name="Group 11"/>
          <p:cNvGrpSpPr>
            <a:grpSpLocks/>
          </p:cNvGrpSpPr>
          <p:nvPr/>
        </p:nvGrpSpPr>
        <p:grpSpPr bwMode="auto">
          <a:xfrm>
            <a:off x="3733800" y="3657600"/>
            <a:ext cx="2895600" cy="533400"/>
            <a:chOff x="2208" y="2304"/>
            <a:chExt cx="1824" cy="336"/>
          </a:xfrm>
        </p:grpSpPr>
        <p:sp>
          <p:nvSpPr>
            <p:cNvPr id="67598" name="Text Box 12"/>
            <p:cNvSpPr txBox="1">
              <a:spLocks noChangeArrowheads="1"/>
            </p:cNvSpPr>
            <p:nvPr/>
          </p:nvSpPr>
          <p:spPr bwMode="auto">
            <a:xfrm>
              <a:off x="3216" y="2352"/>
              <a:ext cx="81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a:solidFill>
                    <a:srgbClr val="66FF66"/>
                  </a:solidFill>
                  <a:latin typeface="Arial" charset="0"/>
                </a:rPr>
                <a:t>66%</a:t>
              </a:r>
              <a:endParaRPr lang="en-US" sz="3600">
                <a:solidFill>
                  <a:srgbClr val="66FF66"/>
                </a:solidFill>
                <a:latin typeface="Arial" charset="0"/>
              </a:endParaRPr>
            </a:p>
          </p:txBody>
        </p:sp>
        <p:sp>
          <p:nvSpPr>
            <p:cNvPr id="67599" name="Line 13"/>
            <p:cNvSpPr>
              <a:spLocks noChangeShapeType="1"/>
            </p:cNvSpPr>
            <p:nvPr/>
          </p:nvSpPr>
          <p:spPr bwMode="auto">
            <a:xfrm>
              <a:off x="2208" y="2304"/>
              <a:ext cx="1056" cy="192"/>
            </a:xfrm>
            <a:prstGeom prst="line">
              <a:avLst/>
            </a:prstGeom>
            <a:noFill/>
            <a:ln w="38100" cap="sq">
              <a:solidFill>
                <a:srgbClr val="66FF66"/>
              </a:solidFill>
              <a:round/>
              <a:headEnd type="none" w="sm" len="sm"/>
              <a:tailEnd type="triangle" w="sm" len="sm"/>
            </a:ln>
            <a:extLst>
              <a:ext uri="{909E8E84-426E-40DD-AFC4-6F175D3DCCD1}">
                <a14:hiddenFill xmlns="" xmlns:a14="http://schemas.microsoft.com/office/drawing/2010/main">
                  <a:noFill/>
                </a14:hiddenFill>
              </a:ext>
            </a:extLst>
          </p:spPr>
          <p:txBody>
            <a:bodyPr wrap="none"/>
            <a:lstStyle/>
            <a:p>
              <a:endParaRPr lang="en-US"/>
            </a:p>
          </p:txBody>
        </p:sp>
      </p:grpSp>
      <p:grpSp>
        <p:nvGrpSpPr>
          <p:cNvPr id="5" name="Group 14"/>
          <p:cNvGrpSpPr>
            <a:grpSpLocks/>
          </p:cNvGrpSpPr>
          <p:nvPr/>
        </p:nvGrpSpPr>
        <p:grpSpPr bwMode="auto">
          <a:xfrm>
            <a:off x="3581400" y="5334000"/>
            <a:ext cx="3124200" cy="655638"/>
            <a:chOff x="2256" y="3360"/>
            <a:chExt cx="1968" cy="413"/>
          </a:xfrm>
        </p:grpSpPr>
        <p:sp>
          <p:nvSpPr>
            <p:cNvPr id="67596" name="Text Box 15"/>
            <p:cNvSpPr txBox="1">
              <a:spLocks noChangeArrowheads="1"/>
            </p:cNvSpPr>
            <p:nvPr/>
          </p:nvSpPr>
          <p:spPr bwMode="auto">
            <a:xfrm>
              <a:off x="3264" y="3408"/>
              <a:ext cx="960"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3200" b="1">
                  <a:solidFill>
                    <a:srgbClr val="66FF66"/>
                  </a:solidFill>
                  <a:latin typeface="Arial" charset="0"/>
                </a:rPr>
                <a:t>83%!!!</a:t>
              </a:r>
              <a:endParaRPr lang="en-US" sz="4400">
                <a:solidFill>
                  <a:srgbClr val="66FF66"/>
                </a:solidFill>
                <a:latin typeface="Arial" charset="0"/>
              </a:endParaRPr>
            </a:p>
          </p:txBody>
        </p:sp>
        <p:sp>
          <p:nvSpPr>
            <p:cNvPr id="67597" name="Line 16"/>
            <p:cNvSpPr>
              <a:spLocks noChangeShapeType="1"/>
            </p:cNvSpPr>
            <p:nvPr/>
          </p:nvSpPr>
          <p:spPr bwMode="auto">
            <a:xfrm>
              <a:off x="2256" y="3360"/>
              <a:ext cx="1056" cy="192"/>
            </a:xfrm>
            <a:prstGeom prst="line">
              <a:avLst/>
            </a:prstGeom>
            <a:noFill/>
            <a:ln w="38100" cap="sq">
              <a:solidFill>
                <a:srgbClr val="66FF66"/>
              </a:solidFill>
              <a:round/>
              <a:headEnd type="none" w="sm" len="sm"/>
              <a:tailEnd type="triangle" w="sm" len="sm"/>
            </a:ln>
            <a:extLst>
              <a:ext uri="{909E8E84-426E-40DD-AFC4-6F175D3DCCD1}">
                <a14:hiddenFill xmlns="" xmlns:a14="http://schemas.microsoft.com/office/drawing/2010/main">
                  <a:noFill/>
                </a14:hiddenFill>
              </a:ext>
            </a:extLst>
          </p:spPr>
          <p:txBody>
            <a:bodyPr wrap="none"/>
            <a:lstStyle/>
            <a:p>
              <a:endParaRPr lang="en-US"/>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28600" y="152400"/>
            <a:ext cx="8229600" cy="1219200"/>
          </a:xfrm>
        </p:spPr>
        <p:txBody>
          <a:bodyPr/>
          <a:lstStyle/>
          <a:p>
            <a:pPr eaLnBrk="1" hangingPunct="1"/>
            <a:r>
              <a:rPr lang="en-US" sz="3600" dirty="0" smtClean="0"/>
              <a:t>Optimal Health and Aging Program</a:t>
            </a:r>
            <a:br>
              <a:rPr lang="en-US" sz="3600" dirty="0" smtClean="0"/>
            </a:br>
            <a:r>
              <a:rPr lang="en-US" sz="3600" dirty="0" smtClean="0"/>
              <a:t>Where do I Start??</a:t>
            </a:r>
            <a:endParaRPr lang="en-US" sz="3600" dirty="0" smtClean="0">
              <a:hlinkMouseOver r:id="" action="ppaction://noaction">
                <a:snd r:embed="rId5" name="sleepdiet.wav"/>
              </a:hlinkMouseOver>
            </a:endParaRPr>
          </a:p>
        </p:txBody>
      </p:sp>
      <p:sp>
        <p:nvSpPr>
          <p:cNvPr id="88067" name="Rectangle 3"/>
          <p:cNvSpPr>
            <a:spLocks noGrp="1" noChangeArrowheads="1"/>
          </p:cNvSpPr>
          <p:nvPr>
            <p:ph idx="1"/>
          </p:nvPr>
        </p:nvSpPr>
        <p:spPr>
          <a:xfrm>
            <a:off x="457200" y="1371600"/>
            <a:ext cx="8686800" cy="5029200"/>
          </a:xfrm>
        </p:spPr>
        <p:txBody>
          <a:bodyPr/>
          <a:lstStyle/>
          <a:p>
            <a:pPr marL="457200" indent="-457200" eaLnBrk="1" hangingPunct="1">
              <a:lnSpc>
                <a:spcPct val="90000"/>
              </a:lnSpc>
              <a:buClr>
                <a:schemeClr val="tx1"/>
              </a:buClr>
              <a:buFontTx/>
              <a:buAutoNum type="arabicPeriod"/>
            </a:pPr>
            <a:r>
              <a:rPr lang="en-US" sz="2400" dirty="0" smtClean="0"/>
              <a:t>Decide to make your health a Priority.</a:t>
            </a:r>
          </a:p>
          <a:p>
            <a:pPr marL="457200" indent="-457200" eaLnBrk="1" hangingPunct="1">
              <a:lnSpc>
                <a:spcPct val="90000"/>
              </a:lnSpc>
              <a:buClr>
                <a:schemeClr val="tx1"/>
              </a:buClr>
              <a:buFontTx/>
              <a:buAutoNum type="arabicPeriod"/>
            </a:pPr>
            <a:r>
              <a:rPr lang="en-US" sz="2400" dirty="0" smtClean="0"/>
              <a:t>Educate yourself, Find a Professional to Help.</a:t>
            </a:r>
          </a:p>
          <a:p>
            <a:pPr marL="457200" indent="-457200" eaLnBrk="1" hangingPunct="1">
              <a:lnSpc>
                <a:spcPct val="90000"/>
              </a:lnSpc>
              <a:buClr>
                <a:schemeClr val="tx1"/>
              </a:buClr>
              <a:buFontTx/>
              <a:buAutoNum type="arabicPeriod"/>
            </a:pPr>
            <a:r>
              <a:rPr lang="en-US" sz="2400" dirty="0" smtClean="0"/>
              <a:t>Learn a good </a:t>
            </a:r>
            <a:r>
              <a:rPr lang="en-US" sz="2400" dirty="0" err="1" smtClean="0"/>
              <a:t>Macronutrition</a:t>
            </a:r>
            <a:r>
              <a:rPr lang="en-US" sz="2400" dirty="0" smtClean="0"/>
              <a:t> Program, start a reasonable </a:t>
            </a:r>
            <a:r>
              <a:rPr lang="en-US" sz="2400" dirty="0" err="1" smtClean="0"/>
              <a:t>Micronutrition</a:t>
            </a:r>
            <a:r>
              <a:rPr lang="en-US" sz="2400" dirty="0" smtClean="0"/>
              <a:t> program with Fish Oil!!!</a:t>
            </a:r>
          </a:p>
          <a:p>
            <a:pPr marL="457200" indent="-457200" eaLnBrk="1" hangingPunct="1">
              <a:lnSpc>
                <a:spcPct val="90000"/>
              </a:lnSpc>
              <a:buClr>
                <a:schemeClr val="tx1"/>
              </a:buClr>
              <a:buFontTx/>
              <a:buAutoNum type="arabicPeriod"/>
            </a:pPr>
            <a:r>
              <a:rPr lang="en-US" sz="2400" dirty="0" smtClean="0"/>
              <a:t>Eliminate known dangers to your health, smoking, excess alcohol &amp; caffeine, illicit drugs, unsafe sex.</a:t>
            </a:r>
          </a:p>
          <a:p>
            <a:pPr marL="457200" indent="-457200" eaLnBrk="1" hangingPunct="1">
              <a:lnSpc>
                <a:spcPct val="90000"/>
              </a:lnSpc>
              <a:buClr>
                <a:schemeClr val="tx1"/>
              </a:buClr>
              <a:buFontTx/>
              <a:buAutoNum type="arabicPeriod"/>
            </a:pPr>
            <a:r>
              <a:rPr lang="en-US" sz="2400" dirty="0" smtClean="0"/>
              <a:t>If you are not exercising, start a brisk walking program</a:t>
            </a:r>
          </a:p>
          <a:p>
            <a:pPr marL="457200" indent="-457200" eaLnBrk="1" hangingPunct="1">
              <a:lnSpc>
                <a:spcPct val="90000"/>
              </a:lnSpc>
              <a:buClr>
                <a:schemeClr val="tx1"/>
              </a:buClr>
              <a:buFontTx/>
              <a:buAutoNum type="arabicPeriod"/>
            </a:pPr>
            <a:r>
              <a:rPr lang="en-US" sz="2400" dirty="0" smtClean="0"/>
              <a:t>Drink 64oz of Water and Get 30gm Fiber every day</a:t>
            </a:r>
          </a:p>
          <a:p>
            <a:pPr marL="457200" indent="-457200" eaLnBrk="1" hangingPunct="1">
              <a:lnSpc>
                <a:spcPct val="90000"/>
              </a:lnSpc>
              <a:buClr>
                <a:schemeClr val="tx1"/>
              </a:buClr>
              <a:buFontTx/>
              <a:buAutoNum type="arabicPeriod"/>
            </a:pPr>
            <a:r>
              <a:rPr lang="en-US" sz="2400" dirty="0" smtClean="0"/>
              <a:t>Develop a Spiritual, Meditative side of your life.</a:t>
            </a:r>
          </a:p>
          <a:p>
            <a:pPr marL="457200" indent="-457200" eaLnBrk="1" hangingPunct="1">
              <a:lnSpc>
                <a:spcPct val="90000"/>
              </a:lnSpc>
              <a:buClr>
                <a:schemeClr val="tx1"/>
              </a:buClr>
              <a:buFontTx/>
              <a:buAutoNum type="arabicPeriod"/>
            </a:pPr>
            <a:r>
              <a:rPr lang="en-US" sz="2400" dirty="0" smtClean="0"/>
              <a:t>Improve Sleep habits</a:t>
            </a:r>
          </a:p>
          <a:p>
            <a:pPr marL="457200" indent="-457200" eaLnBrk="1" hangingPunct="1">
              <a:lnSpc>
                <a:spcPct val="90000"/>
              </a:lnSpc>
              <a:buClr>
                <a:schemeClr val="tx1"/>
              </a:buClr>
              <a:buFontTx/>
              <a:buAutoNum type="arabicPeriod"/>
            </a:pPr>
            <a:r>
              <a:rPr lang="en-US" sz="2400" dirty="0" smtClean="0"/>
              <a:t>Learn how stress affects your body</a:t>
            </a:r>
          </a:p>
          <a:p>
            <a:pPr marL="457200" indent="-457200" eaLnBrk="1" hangingPunct="1">
              <a:lnSpc>
                <a:spcPct val="90000"/>
              </a:lnSpc>
              <a:buClr>
                <a:schemeClr val="tx1"/>
              </a:buClr>
              <a:buFontTx/>
              <a:buAutoNum type="arabicPeriod"/>
            </a:pPr>
            <a:r>
              <a:rPr lang="en-US" sz="2400" dirty="0" smtClean="0"/>
              <a:t>Get a Pet!</a:t>
            </a:r>
          </a:p>
          <a:p>
            <a:pPr marL="457200" indent="-457200" eaLnBrk="1" hangingPunct="1">
              <a:lnSpc>
                <a:spcPct val="90000"/>
              </a:lnSpc>
              <a:buClr>
                <a:schemeClr val="tx1"/>
              </a:buClr>
              <a:buFontTx/>
              <a:buAutoNum type="arabicPeriod"/>
            </a:pPr>
            <a:r>
              <a:rPr lang="en-US" sz="2400" dirty="0" smtClean="0"/>
              <a:t>Don’t ever flirt with a gangster’s girlfriend!!!</a:t>
            </a:r>
          </a:p>
          <a:p>
            <a:pPr marL="457200" indent="-457200" eaLnBrk="1" hangingPunct="1">
              <a:lnSpc>
                <a:spcPct val="90000"/>
              </a:lnSpc>
              <a:buClr>
                <a:schemeClr val="tx1"/>
              </a:buClr>
              <a:buFontTx/>
              <a:buAutoNum type="arabicPeriod"/>
            </a:pPr>
            <a:endParaRPr lang="en-US" sz="2400" i="1" dirty="0" smtClean="0"/>
          </a:p>
        </p:txBody>
      </p:sp>
      <p:sp>
        <p:nvSpPr>
          <p:cNvPr id="88068" name="Text Box 4"/>
          <p:cNvSpPr txBox="1">
            <a:spLocks noChangeArrowheads="1"/>
          </p:cNvSpPr>
          <p:nvPr/>
        </p:nvSpPr>
        <p:spPr bwMode="auto">
          <a:xfrm>
            <a:off x="609600" y="1524000"/>
            <a:ext cx="7315200" cy="1385888"/>
          </a:xfrm>
          <a:prstGeom prst="rect">
            <a:avLst/>
          </a:prstGeom>
          <a:solidFill>
            <a:schemeClr val="tx2"/>
          </a:solidFill>
          <a:ln w="12700">
            <a:solidFill>
              <a:srgbClr val="0000FF"/>
            </a:solidFill>
            <a:miter lim="800000"/>
            <a:headEnd type="none" w="sm" len="sm"/>
            <a:tailEnd type="none" w="sm" len="sm"/>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800" b="1" dirty="0">
                <a:solidFill>
                  <a:schemeClr val="bg1">
                    <a:lumMod val="50000"/>
                  </a:schemeClr>
                </a:solidFill>
                <a:latin typeface="Arial" charset="0"/>
              </a:rPr>
              <a:t>If you are not sick and you are at low risk of chronic disease.  It is easy to stay that way…….</a:t>
            </a:r>
            <a:endParaRPr lang="en-US" b="1" dirty="0">
              <a:solidFill>
                <a:schemeClr val="bg1">
                  <a:lumMod val="50000"/>
                </a:schemeClr>
              </a:solidFill>
              <a:latin typeface="Arial" charset="0"/>
            </a:endParaRPr>
          </a:p>
        </p:txBody>
      </p:sp>
      <p:sp>
        <p:nvSpPr>
          <p:cNvPr id="88069" name="Text Box 5"/>
          <p:cNvSpPr txBox="1">
            <a:spLocks noChangeArrowheads="1"/>
          </p:cNvSpPr>
          <p:nvPr/>
        </p:nvSpPr>
        <p:spPr bwMode="auto">
          <a:xfrm>
            <a:off x="685800" y="3657600"/>
            <a:ext cx="7315200" cy="1812925"/>
          </a:xfrm>
          <a:prstGeom prst="rect">
            <a:avLst/>
          </a:prstGeom>
          <a:solidFill>
            <a:schemeClr val="tx2"/>
          </a:solidFill>
          <a:ln w="12700">
            <a:solidFill>
              <a:srgbClr val="0000FF"/>
            </a:solidFill>
            <a:miter lim="800000"/>
            <a:headEnd type="none" w="sm" len="sm"/>
            <a:tailEnd type="none" w="sm" len="sm"/>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800" b="1" dirty="0">
                <a:solidFill>
                  <a:schemeClr val="bg1">
                    <a:lumMod val="50000"/>
                  </a:schemeClr>
                </a:solidFill>
                <a:latin typeface="Arial" charset="0"/>
              </a:rPr>
              <a:t>Once you are sick or at high risk of getting sick it is very hard, expensive and really inconvenient to get you back in the low risk category…</a:t>
            </a:r>
            <a:endParaRPr lang="en-US" b="1" dirty="0">
              <a:solidFill>
                <a:schemeClr val="bg1">
                  <a:lumMod val="50000"/>
                </a:schemeClr>
              </a:solidFill>
              <a:latin typeface="Arial" charset="0"/>
            </a:endParaRPr>
          </a:p>
        </p:txBody>
      </p:sp>
      <p:pic>
        <p:nvPicPr>
          <p:cNvPr id="88070" name="Picture 6" descr="caduceus_toon_snakes_hg_clr"/>
          <p:cNvPicPr>
            <a:picLocks noChangeAspect="1" noChangeArrowheads="1" noCrop="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828800" y="1524000"/>
            <a:ext cx="50292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sleepdiet_1.wav">
            <a:hlinkClick r:id="" action="ppaction://media"/>
          </p:cNvPr>
          <p:cNvPicPr>
            <a:picLocks noChangeAspect="1"/>
          </p:cNvPicPr>
          <p:nvPr>
            <a:audioFile r:link="rId2"/>
            <p:extLst>
              <p:ext uri="{DAA4B4D4-6D71-4841-9C94-3DE7FCFB9230}">
                <p14:media xmlns="" xmlns:p14="http://schemas.microsoft.com/office/powerpoint/2010/main" r:embed="rId7"/>
              </p:ext>
            </p:extLst>
          </p:nvPr>
        </p:nvPicPr>
        <p:blipFill>
          <a:blip r:embed="rId8" cstate="print"/>
          <a:stretch>
            <a:fillRect/>
          </a:stretch>
        </p:blipFill>
        <p:spPr>
          <a:xfrm>
            <a:off x="8331200" y="711200"/>
            <a:ext cx="609600" cy="60960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806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806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8067">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8067">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8067">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88067">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88067">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88067">
                                            <p:txEl>
                                              <p:pRg st="7" end="7"/>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88067">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88067">
                                            <p:txEl>
                                              <p:pRg st="9" end="9"/>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88067">
                                            <p:txEl>
                                              <p:pRg st="10" end="10"/>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88068"/>
                                        </p:tgtEl>
                                        <p:attrNameLst>
                                          <p:attrName>style.visibility</p:attrName>
                                        </p:attrNameLst>
                                      </p:cBhvr>
                                      <p:to>
                                        <p:strVal val="visible"/>
                                      </p:to>
                                    </p:set>
                                    <p:anim calcmode="lin" valueType="num">
                                      <p:cBhvr>
                                        <p:cTn id="55" dur="500" fill="hold"/>
                                        <p:tgtEl>
                                          <p:spTgt spid="88068"/>
                                        </p:tgtEl>
                                        <p:attrNameLst>
                                          <p:attrName>ppt_w</p:attrName>
                                        </p:attrNameLst>
                                      </p:cBhvr>
                                      <p:tavLst>
                                        <p:tav tm="0">
                                          <p:val>
                                            <p:fltVal val="0"/>
                                          </p:val>
                                        </p:tav>
                                        <p:tav tm="100000">
                                          <p:val>
                                            <p:strVal val="#ppt_w"/>
                                          </p:val>
                                        </p:tav>
                                      </p:tavLst>
                                    </p:anim>
                                    <p:anim calcmode="lin" valueType="num">
                                      <p:cBhvr>
                                        <p:cTn id="56" dur="500" fill="hold"/>
                                        <p:tgtEl>
                                          <p:spTgt spid="88068"/>
                                        </p:tgtEl>
                                        <p:attrNameLst>
                                          <p:attrName>ppt_h</p:attrName>
                                        </p:attrNameLst>
                                      </p:cBhvr>
                                      <p:tavLst>
                                        <p:tav tm="0">
                                          <p:val>
                                            <p:fltVal val="0"/>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88069"/>
                                        </p:tgtEl>
                                        <p:attrNameLst>
                                          <p:attrName>style.visibility</p:attrName>
                                        </p:attrNameLst>
                                      </p:cBhvr>
                                      <p:to>
                                        <p:strVal val="visible"/>
                                      </p:to>
                                    </p:set>
                                    <p:anim calcmode="lin" valueType="num">
                                      <p:cBhvr>
                                        <p:cTn id="61" dur="500" fill="hold"/>
                                        <p:tgtEl>
                                          <p:spTgt spid="88069"/>
                                        </p:tgtEl>
                                        <p:attrNameLst>
                                          <p:attrName>ppt_w</p:attrName>
                                        </p:attrNameLst>
                                      </p:cBhvr>
                                      <p:tavLst>
                                        <p:tav tm="0">
                                          <p:val>
                                            <p:fltVal val="0"/>
                                          </p:val>
                                        </p:tav>
                                        <p:tav tm="100000">
                                          <p:val>
                                            <p:strVal val="#ppt_w"/>
                                          </p:val>
                                        </p:tav>
                                      </p:tavLst>
                                    </p:anim>
                                    <p:anim calcmode="lin" valueType="num">
                                      <p:cBhvr>
                                        <p:cTn id="62" dur="500" fill="hold"/>
                                        <p:tgtEl>
                                          <p:spTgt spid="88069"/>
                                        </p:tgtEl>
                                        <p:attrNameLst>
                                          <p:attrName>ppt_h</p:attrName>
                                        </p:attrNameLst>
                                      </p:cBhvr>
                                      <p:tavLst>
                                        <p:tav tm="0">
                                          <p:val>
                                            <p:fltVal val="0"/>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16" fill="hold" nodeType="clickEffect">
                                  <p:stCondLst>
                                    <p:cond delay="0"/>
                                  </p:stCondLst>
                                  <p:childTnLst>
                                    <p:set>
                                      <p:cBhvr>
                                        <p:cTn id="66" dur="1" fill="hold">
                                          <p:stCondLst>
                                            <p:cond delay="0"/>
                                          </p:stCondLst>
                                        </p:cTn>
                                        <p:tgtEl>
                                          <p:spTgt spid="88070"/>
                                        </p:tgtEl>
                                        <p:attrNameLst>
                                          <p:attrName>style.visibility</p:attrName>
                                        </p:attrNameLst>
                                      </p:cBhvr>
                                      <p:to>
                                        <p:strVal val="visible"/>
                                      </p:to>
                                    </p:set>
                                    <p:anim calcmode="lin" valueType="num">
                                      <p:cBhvr>
                                        <p:cTn id="67" dur="500" fill="hold"/>
                                        <p:tgtEl>
                                          <p:spTgt spid="88070"/>
                                        </p:tgtEl>
                                        <p:attrNameLst>
                                          <p:attrName>ppt_w</p:attrName>
                                        </p:attrNameLst>
                                      </p:cBhvr>
                                      <p:tavLst>
                                        <p:tav tm="0">
                                          <p:val>
                                            <p:fltVal val="0"/>
                                          </p:val>
                                        </p:tav>
                                        <p:tav tm="100000">
                                          <p:val>
                                            <p:strVal val="#ppt_w"/>
                                          </p:val>
                                        </p:tav>
                                      </p:tavLst>
                                    </p:anim>
                                    <p:anim calcmode="lin" valueType="num">
                                      <p:cBhvr>
                                        <p:cTn id="68" dur="500" fill="hold"/>
                                        <p:tgtEl>
                                          <p:spTgt spid="880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9" fill="hold" display="0">
                  <p:stCondLst>
                    <p:cond delay="indefinite"/>
                  </p:stCondLst>
                  <p:endCondLst>
                    <p:cond evt="onStopAudio" delay="0">
                      <p:tgtEl>
                        <p:sldTgt/>
                      </p:tgtEl>
                    </p:cond>
                  </p:endCondLst>
                </p:cTn>
                <p:tgtEl>
                  <p:spTgt spid="3"/>
                </p:tgtEl>
              </p:cMediaNode>
            </p:audio>
          </p:childTnLst>
        </p:cTn>
      </p:par>
    </p:tnLst>
    <p:bldLst>
      <p:bldP spid="88067" grpId="0" uiExpand="1" build="p" autoUpdateAnimBg="0"/>
      <p:bldP spid="88068" grpId="0" animBg="1" autoUpdateAnimBg="0"/>
      <p:bldP spid="88069" grpId="0" animBg="1"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57200" y="152400"/>
            <a:ext cx="8089900" cy="1143000"/>
          </a:xfrm>
        </p:spPr>
        <p:txBody>
          <a:bodyPr/>
          <a:lstStyle/>
          <a:p>
            <a:pPr eaLnBrk="1" hangingPunct="1"/>
            <a:r>
              <a:rPr lang="en-US" sz="5400" dirty="0" smtClean="0"/>
              <a:t>Optimal Health Concept</a:t>
            </a:r>
          </a:p>
        </p:txBody>
      </p:sp>
      <p:sp>
        <p:nvSpPr>
          <p:cNvPr id="80899" name="Text Box 3"/>
          <p:cNvSpPr txBox="1">
            <a:spLocks noChangeArrowheads="1"/>
          </p:cNvSpPr>
          <p:nvPr/>
        </p:nvSpPr>
        <p:spPr bwMode="auto">
          <a:xfrm>
            <a:off x="228600" y="1600200"/>
            <a:ext cx="73152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dirty="0" err="1">
                <a:latin typeface="Arial" charset="0"/>
              </a:rPr>
              <a:t>Goldilock’s</a:t>
            </a:r>
            <a:r>
              <a:rPr lang="en-US" b="1" dirty="0">
                <a:latin typeface="Arial" charset="0"/>
              </a:rPr>
              <a:t> Medicine:   Let’s Get it </a:t>
            </a:r>
            <a:r>
              <a:rPr lang="en-US" sz="2800" b="1" dirty="0">
                <a:solidFill>
                  <a:srgbClr val="FF0000"/>
                </a:solidFill>
                <a:latin typeface="Arial" charset="0"/>
              </a:rPr>
              <a:t>“Just Right”</a:t>
            </a:r>
            <a:endParaRPr lang="en-US" b="1" dirty="0">
              <a:solidFill>
                <a:srgbClr val="FF0000"/>
              </a:solidFill>
              <a:latin typeface="Arial" charset="0"/>
            </a:endParaRPr>
          </a:p>
        </p:txBody>
      </p:sp>
      <p:sp>
        <p:nvSpPr>
          <p:cNvPr id="174084" name="Text Box 4"/>
          <p:cNvSpPr txBox="1">
            <a:spLocks noChangeArrowheads="1"/>
          </p:cNvSpPr>
          <p:nvPr/>
        </p:nvSpPr>
        <p:spPr bwMode="auto">
          <a:xfrm>
            <a:off x="2895600" y="5715000"/>
            <a:ext cx="457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a:latin typeface="Arial" charset="0"/>
              </a:rPr>
              <a:t>Optimal “Successful” Aging</a:t>
            </a:r>
          </a:p>
        </p:txBody>
      </p:sp>
      <p:grpSp>
        <p:nvGrpSpPr>
          <p:cNvPr id="2" name="Group 5"/>
          <p:cNvGrpSpPr>
            <a:grpSpLocks/>
          </p:cNvGrpSpPr>
          <p:nvPr/>
        </p:nvGrpSpPr>
        <p:grpSpPr bwMode="auto">
          <a:xfrm>
            <a:off x="2971800" y="2209800"/>
            <a:ext cx="4648200" cy="1600200"/>
            <a:chOff x="1872" y="1392"/>
            <a:chExt cx="2928" cy="1008"/>
          </a:xfrm>
        </p:grpSpPr>
        <p:sp>
          <p:nvSpPr>
            <p:cNvPr id="80921" name="Text Box 6"/>
            <p:cNvSpPr txBox="1">
              <a:spLocks noChangeArrowheads="1"/>
            </p:cNvSpPr>
            <p:nvPr/>
          </p:nvSpPr>
          <p:spPr bwMode="auto">
            <a:xfrm>
              <a:off x="2736" y="1392"/>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a:latin typeface="Arial" charset="0"/>
                </a:rPr>
                <a:t>Optimal</a:t>
              </a:r>
            </a:p>
          </p:txBody>
        </p:sp>
        <p:sp>
          <p:nvSpPr>
            <p:cNvPr id="80922" name="Text Box 7"/>
            <p:cNvSpPr txBox="1">
              <a:spLocks noChangeArrowheads="1"/>
            </p:cNvSpPr>
            <p:nvPr/>
          </p:nvSpPr>
          <p:spPr bwMode="auto">
            <a:xfrm>
              <a:off x="1872" y="1642"/>
              <a:ext cx="292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a:latin typeface="Arial" charset="0"/>
                </a:rPr>
                <a:t>Nutrition, Exercise, Hormone, Mental/Spiritual/Emotional</a:t>
              </a:r>
            </a:p>
          </p:txBody>
        </p:sp>
        <p:sp>
          <p:nvSpPr>
            <p:cNvPr id="80923" name="Line 8"/>
            <p:cNvSpPr>
              <a:spLocks noChangeShapeType="1"/>
            </p:cNvSpPr>
            <p:nvPr/>
          </p:nvSpPr>
          <p:spPr bwMode="auto">
            <a:xfrm>
              <a:off x="3168" y="2160"/>
              <a:ext cx="0" cy="24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grpSp>
        <p:nvGrpSpPr>
          <p:cNvPr id="3" name="Group 9"/>
          <p:cNvGrpSpPr>
            <a:grpSpLocks/>
          </p:cNvGrpSpPr>
          <p:nvPr/>
        </p:nvGrpSpPr>
        <p:grpSpPr bwMode="auto">
          <a:xfrm>
            <a:off x="3886200" y="4724400"/>
            <a:ext cx="2438400" cy="914400"/>
            <a:chOff x="2448" y="2976"/>
            <a:chExt cx="1536" cy="576"/>
          </a:xfrm>
        </p:grpSpPr>
        <p:sp>
          <p:nvSpPr>
            <p:cNvPr id="80919" name="Text Box 10"/>
            <p:cNvSpPr txBox="1">
              <a:spLocks noChangeArrowheads="1"/>
            </p:cNvSpPr>
            <p:nvPr/>
          </p:nvSpPr>
          <p:spPr bwMode="auto">
            <a:xfrm>
              <a:off x="2448" y="2976"/>
              <a:ext cx="153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a:latin typeface="Arial" charset="0"/>
                </a:rPr>
                <a:t>Optimal Health</a:t>
              </a:r>
            </a:p>
          </p:txBody>
        </p:sp>
        <p:sp>
          <p:nvSpPr>
            <p:cNvPr id="80920" name="Line 11"/>
            <p:cNvSpPr>
              <a:spLocks noChangeShapeType="1"/>
            </p:cNvSpPr>
            <p:nvPr/>
          </p:nvSpPr>
          <p:spPr bwMode="auto">
            <a:xfrm>
              <a:off x="3168" y="3312"/>
              <a:ext cx="0" cy="24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grpSp>
        <p:nvGrpSpPr>
          <p:cNvPr id="80903" name="Group 12"/>
          <p:cNvGrpSpPr>
            <a:grpSpLocks/>
          </p:cNvGrpSpPr>
          <p:nvPr/>
        </p:nvGrpSpPr>
        <p:grpSpPr bwMode="auto">
          <a:xfrm>
            <a:off x="152400" y="2514600"/>
            <a:ext cx="3124200" cy="3200400"/>
            <a:chOff x="1824" y="633"/>
            <a:chExt cx="2834" cy="2849"/>
          </a:xfrm>
        </p:grpSpPr>
        <p:sp>
          <p:nvSpPr>
            <p:cNvPr id="80915" name="Puzzle3"/>
            <p:cNvSpPr>
              <a:spLocks noEditPoints="1" noChangeArrowheads="1"/>
            </p:cNvSpPr>
            <p:nvPr/>
          </p:nvSpPr>
          <p:spPr bwMode="auto">
            <a:xfrm>
              <a:off x="3204" y="633"/>
              <a:ext cx="1114" cy="1514"/>
            </a:xfrm>
            <a:custGeom>
              <a:avLst/>
              <a:gdLst>
                <a:gd name="T0" fmla="*/ 536 w 21600"/>
                <a:gd name="T1" fmla="*/ 1108 h 21600"/>
                <a:gd name="T2" fmla="*/ 1060 w 21600"/>
                <a:gd name="T3" fmla="*/ 1478 h 21600"/>
                <a:gd name="T4" fmla="*/ 680 w 21600"/>
                <a:gd name="T5" fmla="*/ 967 h 21600"/>
                <a:gd name="T6" fmla="*/ 1060 w 21600"/>
                <a:gd name="T7" fmla="*/ 492 h 21600"/>
                <a:gd name="T8" fmla="*/ 542 w 21600"/>
                <a:gd name="T9" fmla="*/ 4 h 21600"/>
                <a:gd name="T10" fmla="*/ 36 w 21600"/>
                <a:gd name="T11" fmla="*/ 477 h 21600"/>
                <a:gd name="T12" fmla="*/ 416 w 21600"/>
                <a:gd name="T13" fmla="*/ 948 h 21600"/>
                <a:gd name="T14" fmla="*/ 36 w 21600"/>
                <a:gd name="T15" fmla="*/ 1478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a:lstStyle/>
            <a:p>
              <a:endParaRPr lang="en-US"/>
            </a:p>
          </p:txBody>
        </p:sp>
        <p:sp>
          <p:nvSpPr>
            <p:cNvPr id="80916" name="Puzzle2"/>
            <p:cNvSpPr>
              <a:spLocks noEditPoints="1" noChangeArrowheads="1"/>
            </p:cNvSpPr>
            <p:nvPr/>
          </p:nvSpPr>
          <p:spPr bwMode="auto">
            <a:xfrm>
              <a:off x="2880" y="1736"/>
              <a:ext cx="1778" cy="1379"/>
            </a:xfrm>
            <a:custGeom>
              <a:avLst/>
              <a:gdLst>
                <a:gd name="T0" fmla="*/ 1 w 21600"/>
                <a:gd name="T1" fmla="*/ 855 h 21600"/>
                <a:gd name="T2" fmla="*/ 346 w 21600"/>
                <a:gd name="T3" fmla="*/ 1351 h 21600"/>
                <a:gd name="T4" fmla="*/ 856 w 21600"/>
                <a:gd name="T5" fmla="*/ 888 h 21600"/>
                <a:gd name="T6" fmla="*/ 1385 w 21600"/>
                <a:gd name="T7" fmla="*/ 1353 h 21600"/>
                <a:gd name="T8" fmla="*/ 1778 w 21600"/>
                <a:gd name="T9" fmla="*/ 963 h 21600"/>
                <a:gd name="T10" fmla="*/ 1390 w 21600"/>
                <a:gd name="T11" fmla="*/ 366 h 21600"/>
                <a:gd name="T12" fmla="*/ 889 w 21600"/>
                <a:gd name="T13" fmla="*/ 2 h 21600"/>
                <a:gd name="T14" fmla="*/ 346 w 21600"/>
                <a:gd name="T15" fmla="*/ 376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a:lstStyle/>
            <a:p>
              <a:endParaRPr lang="en-US"/>
            </a:p>
          </p:txBody>
        </p:sp>
        <p:sp>
          <p:nvSpPr>
            <p:cNvPr id="80917" name="Puzzle4"/>
            <p:cNvSpPr>
              <a:spLocks noEditPoints="1" noChangeArrowheads="1"/>
            </p:cNvSpPr>
            <p:nvPr/>
          </p:nvSpPr>
          <p:spPr bwMode="auto">
            <a:xfrm>
              <a:off x="2192" y="1719"/>
              <a:ext cx="1072" cy="1763"/>
            </a:xfrm>
            <a:custGeom>
              <a:avLst/>
              <a:gdLst>
                <a:gd name="T0" fmla="*/ 412 w 21600"/>
                <a:gd name="T1" fmla="*/ 946 h 21600"/>
                <a:gd name="T2" fmla="*/ 22 w 21600"/>
                <a:gd name="T3" fmla="*/ 1382 h 21600"/>
                <a:gd name="T4" fmla="*/ 571 w 21600"/>
                <a:gd name="T5" fmla="*/ 1763 h 21600"/>
                <a:gd name="T6" fmla="*/ 1038 w 21600"/>
                <a:gd name="T7" fmla="*/ 1367 h 21600"/>
                <a:gd name="T8" fmla="*/ 693 w 21600"/>
                <a:gd name="T9" fmla="*/ 889 h 21600"/>
                <a:gd name="T10" fmla="*/ 1044 w 21600"/>
                <a:gd name="T11" fmla="*/ 385 h 21600"/>
                <a:gd name="T12" fmla="*/ 551 w 21600"/>
                <a:gd name="T13" fmla="*/ 1 h 21600"/>
                <a:gd name="T14" fmla="*/ 22 w 21600"/>
                <a:gd name="T15" fmla="*/ 385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a:lstStyle/>
            <a:p>
              <a:endParaRPr lang="en-US"/>
            </a:p>
          </p:txBody>
        </p:sp>
        <p:sp>
          <p:nvSpPr>
            <p:cNvPr id="80918" name="Puzzle1"/>
            <p:cNvSpPr>
              <a:spLocks noEditPoints="1" noChangeArrowheads="1"/>
            </p:cNvSpPr>
            <p:nvPr/>
          </p:nvSpPr>
          <p:spPr bwMode="auto">
            <a:xfrm>
              <a:off x="1824" y="1091"/>
              <a:ext cx="1800" cy="1051"/>
            </a:xfrm>
            <a:custGeom>
              <a:avLst/>
              <a:gdLst>
                <a:gd name="T0" fmla="*/ 1395 w 21600"/>
                <a:gd name="T1" fmla="*/ 1026 h 21600"/>
                <a:gd name="T2" fmla="*/ 1415 w 21600"/>
                <a:gd name="T3" fmla="*/ 25 h 21600"/>
                <a:gd name="T4" fmla="*/ 394 w 21600"/>
                <a:gd name="T5" fmla="*/ 42 h 21600"/>
                <a:gd name="T6" fmla="*/ 420 w 21600"/>
                <a:gd name="T7" fmla="*/ 1022 h 21600"/>
                <a:gd name="T8" fmla="*/ 901 w 21600"/>
                <a:gd name="T9" fmla="*/ 627 h 21600"/>
                <a:gd name="T10" fmla="*/ 904 w 21600"/>
                <a:gd name="T11" fmla="*/ 424 h 21600"/>
                <a:gd name="T12" fmla="*/ 1800 w 21600"/>
                <a:gd name="T13" fmla="*/ 487 h 21600"/>
                <a:gd name="T14" fmla="*/ 5 w 21600"/>
                <a:gd name="T15" fmla="*/ 487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a:lstStyle/>
            <a:p>
              <a:endParaRPr lang="en-US"/>
            </a:p>
          </p:txBody>
        </p:sp>
      </p:grpSp>
      <p:sp>
        <p:nvSpPr>
          <p:cNvPr id="80904" name="Text Box 17"/>
          <p:cNvSpPr txBox="1">
            <a:spLocks noChangeArrowheads="1"/>
          </p:cNvSpPr>
          <p:nvPr/>
        </p:nvSpPr>
        <p:spPr bwMode="auto">
          <a:xfrm>
            <a:off x="609600" y="3429000"/>
            <a:ext cx="1066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400" b="1">
                <a:solidFill>
                  <a:srgbClr val="FF0000"/>
                </a:solidFill>
                <a:latin typeface="Arial" charset="0"/>
              </a:rPr>
              <a:t>Nutrition</a:t>
            </a:r>
          </a:p>
        </p:txBody>
      </p:sp>
      <p:sp>
        <p:nvSpPr>
          <p:cNvPr id="80905" name="Rectangle 18"/>
          <p:cNvSpPr>
            <a:spLocks noChangeArrowheads="1"/>
          </p:cNvSpPr>
          <p:nvPr/>
        </p:nvSpPr>
        <p:spPr bwMode="auto">
          <a:xfrm>
            <a:off x="609600" y="4267200"/>
            <a:ext cx="9636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400" b="1">
                <a:solidFill>
                  <a:srgbClr val="FF0000"/>
                </a:solidFill>
                <a:latin typeface="Arial" charset="0"/>
              </a:rPr>
              <a:t>Hormone</a:t>
            </a:r>
          </a:p>
        </p:txBody>
      </p:sp>
      <p:sp>
        <p:nvSpPr>
          <p:cNvPr id="80906" name="Rectangle 19"/>
          <p:cNvSpPr>
            <a:spLocks noChangeArrowheads="1"/>
          </p:cNvSpPr>
          <p:nvPr/>
        </p:nvSpPr>
        <p:spPr bwMode="auto">
          <a:xfrm>
            <a:off x="1752600" y="3124200"/>
            <a:ext cx="9144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400" b="1">
                <a:solidFill>
                  <a:srgbClr val="FF0000"/>
                </a:solidFill>
                <a:latin typeface="Arial" charset="0"/>
              </a:rPr>
              <a:t>Exercise</a:t>
            </a:r>
          </a:p>
        </p:txBody>
      </p:sp>
      <p:sp>
        <p:nvSpPr>
          <p:cNvPr id="80907" name="Rectangle 20"/>
          <p:cNvSpPr>
            <a:spLocks noChangeArrowheads="1"/>
          </p:cNvSpPr>
          <p:nvPr/>
        </p:nvSpPr>
        <p:spPr bwMode="auto">
          <a:xfrm>
            <a:off x="1905000" y="4343400"/>
            <a:ext cx="73289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400" b="1" dirty="0" smtClean="0">
                <a:solidFill>
                  <a:srgbClr val="FF0000"/>
                </a:solidFill>
                <a:latin typeface="Arial" charset="0"/>
              </a:rPr>
              <a:t>Stress</a:t>
            </a:r>
            <a:endParaRPr lang="en-US" sz="1400" b="1" dirty="0">
              <a:solidFill>
                <a:srgbClr val="FF0000"/>
              </a:solidFill>
              <a:latin typeface="Arial" charset="0"/>
            </a:endParaRPr>
          </a:p>
        </p:txBody>
      </p:sp>
      <p:pic>
        <p:nvPicPr>
          <p:cNvPr id="80908" name="Picture 2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315200" y="1304925"/>
            <a:ext cx="1557338"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22"/>
          <p:cNvGrpSpPr>
            <a:grpSpLocks/>
          </p:cNvGrpSpPr>
          <p:nvPr/>
        </p:nvGrpSpPr>
        <p:grpSpPr bwMode="auto">
          <a:xfrm>
            <a:off x="3733800" y="3733800"/>
            <a:ext cx="2819400" cy="914400"/>
            <a:chOff x="2352" y="2400"/>
            <a:chExt cx="1776" cy="576"/>
          </a:xfrm>
        </p:grpSpPr>
        <p:sp>
          <p:nvSpPr>
            <p:cNvPr id="80912" name="Text Box 23"/>
            <p:cNvSpPr txBox="1">
              <a:spLocks noChangeArrowheads="1"/>
            </p:cNvSpPr>
            <p:nvPr/>
          </p:nvSpPr>
          <p:spPr bwMode="auto">
            <a:xfrm>
              <a:off x="2352" y="2400"/>
              <a:ext cx="177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a:latin typeface="Arial" charset="0"/>
                </a:rPr>
                <a:t> Optimal Function</a:t>
              </a:r>
            </a:p>
          </p:txBody>
        </p:sp>
        <p:sp>
          <p:nvSpPr>
            <p:cNvPr id="80913" name="Line 24"/>
            <p:cNvSpPr>
              <a:spLocks noChangeShapeType="1"/>
            </p:cNvSpPr>
            <p:nvPr/>
          </p:nvSpPr>
          <p:spPr bwMode="auto">
            <a:xfrm>
              <a:off x="3168" y="2736"/>
              <a:ext cx="0" cy="24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80914" name="Line 25"/>
            <p:cNvSpPr>
              <a:spLocks noChangeShapeType="1"/>
            </p:cNvSpPr>
            <p:nvPr/>
          </p:nvSpPr>
          <p:spPr bwMode="auto">
            <a:xfrm>
              <a:off x="3840" y="2592"/>
              <a:ext cx="288" cy="24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sp>
        <p:nvSpPr>
          <p:cNvPr id="174106" name="Text Box 26"/>
          <p:cNvSpPr txBox="1">
            <a:spLocks noChangeArrowheads="1"/>
          </p:cNvSpPr>
          <p:nvPr/>
        </p:nvSpPr>
        <p:spPr bwMode="auto">
          <a:xfrm>
            <a:off x="6553200" y="4191000"/>
            <a:ext cx="2438400" cy="118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a:latin typeface="Arial" charset="0"/>
              </a:rPr>
              <a:t>Peak Mental and Physical Performance</a:t>
            </a:r>
          </a:p>
        </p:txBody>
      </p:sp>
      <p:sp>
        <p:nvSpPr>
          <p:cNvPr id="174107" name="Text Box 27"/>
          <p:cNvSpPr txBox="1">
            <a:spLocks noChangeArrowheads="1"/>
          </p:cNvSpPr>
          <p:nvPr/>
        </p:nvSpPr>
        <p:spPr bwMode="auto">
          <a:xfrm>
            <a:off x="1524000" y="3352800"/>
            <a:ext cx="6172200" cy="958850"/>
          </a:xfrm>
          <a:prstGeom prst="rect">
            <a:avLst/>
          </a:prstGeom>
          <a:solidFill>
            <a:schemeClr val="tx2"/>
          </a:solidFill>
          <a:ln w="12700">
            <a:solidFill>
              <a:srgbClr val="000099"/>
            </a:solidFill>
            <a:miter lim="800000"/>
            <a:headEnd type="none" w="sm" len="sm"/>
            <a:tailEnd type="none" w="sm" len="sm"/>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2800" b="1" dirty="0">
                <a:solidFill>
                  <a:schemeClr val="bg1">
                    <a:lumMod val="50000"/>
                  </a:schemeClr>
                </a:solidFill>
                <a:latin typeface="Arial" charset="0"/>
              </a:rPr>
              <a:t>Optimal Health is merely the slowest possible way of dying!!!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410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7408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74107"/>
                                        </p:tgtEl>
                                        <p:attrNameLst>
                                          <p:attrName>style.visibility</p:attrName>
                                        </p:attrNameLst>
                                      </p:cBhvr>
                                      <p:to>
                                        <p:strVal val="visible"/>
                                      </p:to>
                                    </p:set>
                                    <p:anim calcmode="lin" valueType="num">
                                      <p:cBhvr>
                                        <p:cTn id="27" dur="500" fill="hold"/>
                                        <p:tgtEl>
                                          <p:spTgt spid="174107"/>
                                        </p:tgtEl>
                                        <p:attrNameLst>
                                          <p:attrName>ppt_w</p:attrName>
                                        </p:attrNameLst>
                                      </p:cBhvr>
                                      <p:tavLst>
                                        <p:tav tm="0">
                                          <p:val>
                                            <p:fltVal val="0"/>
                                          </p:val>
                                        </p:tav>
                                        <p:tav tm="100000">
                                          <p:val>
                                            <p:strVal val="#ppt_w"/>
                                          </p:val>
                                        </p:tav>
                                      </p:tavLst>
                                    </p:anim>
                                    <p:anim calcmode="lin" valueType="num">
                                      <p:cBhvr>
                                        <p:cTn id="28" dur="500" fill="hold"/>
                                        <p:tgtEl>
                                          <p:spTgt spid="1741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4" grpId="0" autoUpdateAnimBg="0"/>
      <p:bldP spid="174106" grpId="0" autoUpdateAnimBg="0"/>
      <p:bldP spid="174107" grpId="0" animBg="1"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43200" y="1295400"/>
            <a:ext cx="3810000" cy="782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86019" name="Text Box 3"/>
          <p:cNvSpPr txBox="1">
            <a:spLocks noChangeArrowheads="1"/>
          </p:cNvSpPr>
          <p:nvPr/>
        </p:nvSpPr>
        <p:spPr bwMode="auto">
          <a:xfrm>
            <a:off x="2743200" y="228600"/>
            <a:ext cx="3962400" cy="1126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70000"/>
              </a:lnSpc>
              <a:spcBef>
                <a:spcPct val="50000"/>
              </a:spcBef>
            </a:pPr>
            <a:r>
              <a:rPr lang="en-US" sz="4800" b="1" dirty="0">
                <a:solidFill>
                  <a:schemeClr val="tx2"/>
                </a:solidFill>
                <a:latin typeface="Arial" pitchFamily="34" charset="0"/>
              </a:rPr>
              <a:t>The End</a:t>
            </a:r>
            <a:r>
              <a:rPr lang="en-US" sz="4800" b="1" dirty="0" smtClean="0">
                <a:solidFill>
                  <a:schemeClr val="tx2"/>
                </a:solidFill>
                <a:latin typeface="Arial" pitchFamily="34" charset="0"/>
              </a:rPr>
              <a:t>!! Remember</a:t>
            </a:r>
            <a:r>
              <a:rPr lang="en-US" sz="4800" b="1" dirty="0">
                <a:solidFill>
                  <a:schemeClr val="tx2"/>
                </a:solidFill>
                <a:latin typeface="Arial" pitchFamily="34" charset="0"/>
              </a:rPr>
              <a:t>!!</a:t>
            </a:r>
          </a:p>
        </p:txBody>
      </p:sp>
      <p:sp>
        <p:nvSpPr>
          <p:cNvPr id="86021" name="Text Box 5"/>
          <p:cNvSpPr txBox="1">
            <a:spLocks noChangeArrowheads="1"/>
          </p:cNvSpPr>
          <p:nvPr/>
        </p:nvSpPr>
        <p:spPr bwMode="auto">
          <a:xfrm>
            <a:off x="2362200" y="2209800"/>
            <a:ext cx="4648200" cy="822325"/>
          </a:xfrm>
          <a:prstGeom prst="rect">
            <a:avLst/>
          </a:prstGeom>
          <a:solidFill>
            <a:schemeClr val="tx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b="1" dirty="0">
                <a:solidFill>
                  <a:srgbClr val="000099"/>
                </a:solidFill>
                <a:latin typeface="Arial" pitchFamily="34" charset="0"/>
              </a:rPr>
              <a:t>In Life's great experiment, You Are Your Own Guinea Pig</a:t>
            </a:r>
          </a:p>
        </p:txBody>
      </p:sp>
      <p:sp>
        <p:nvSpPr>
          <p:cNvPr id="752646" name="Text Box 6"/>
          <p:cNvSpPr txBox="1">
            <a:spLocks noChangeArrowheads="1"/>
          </p:cNvSpPr>
          <p:nvPr/>
        </p:nvSpPr>
        <p:spPr bwMode="auto">
          <a:xfrm>
            <a:off x="762000" y="3276600"/>
            <a:ext cx="7696200" cy="914400"/>
          </a:xfrm>
          <a:prstGeom prst="rect">
            <a:avLst/>
          </a:prstGeom>
          <a:solidFill>
            <a:schemeClr val="tx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5400" b="1" dirty="0">
                <a:solidFill>
                  <a:schemeClr val="bg1">
                    <a:lumMod val="50000"/>
                  </a:schemeClr>
                </a:solidFill>
                <a:latin typeface="Arial" pitchFamily="34" charset="0"/>
              </a:rPr>
              <a:t>Take care of the Pig!!!!</a:t>
            </a:r>
          </a:p>
        </p:txBody>
      </p:sp>
      <p:pic>
        <p:nvPicPr>
          <p:cNvPr id="752647" name="Picture 7" descr="final_logo_Yellow"/>
          <p:cNvPicPr>
            <a:picLocks noChangeAspect="1" noChangeArrowheads="1"/>
          </p:cNvPicPr>
          <p:nvPr/>
        </p:nvPicPr>
        <p:blipFill>
          <a:blip r:embed="rId4" cstate="print"/>
          <a:srcRect/>
          <a:stretch>
            <a:fillRect/>
          </a:stretch>
        </p:blipFill>
        <p:spPr bwMode="auto">
          <a:xfrm>
            <a:off x="1908867" y="4724400"/>
            <a:ext cx="5402465" cy="1597025"/>
          </a:xfrm>
          <a:prstGeom prst="rect">
            <a:avLst/>
          </a:prstGeom>
          <a:gradFill rotWithShape="1">
            <a:gsLst>
              <a:gs pos="0">
                <a:srgbClr val="A603AB">
                  <a:alpha val="86000"/>
                </a:srgbClr>
              </a:gs>
              <a:gs pos="12000">
                <a:srgbClr val="E81766">
                  <a:alpha val="76280"/>
                </a:srgbClr>
              </a:gs>
              <a:gs pos="27000">
                <a:srgbClr val="EE3F17">
                  <a:alpha val="64130"/>
                </a:srgbClr>
              </a:gs>
              <a:gs pos="48000">
                <a:srgbClr val="FFFF00">
                  <a:alpha val="47120"/>
                </a:srgbClr>
              </a:gs>
              <a:gs pos="64999">
                <a:srgbClr val="1A8D48">
                  <a:alpha val="33351"/>
                </a:srgbClr>
              </a:gs>
              <a:gs pos="78999">
                <a:srgbClr val="0819FB">
                  <a:alpha val="22011"/>
                </a:srgbClr>
              </a:gs>
              <a:gs pos="100000">
                <a:srgbClr val="A603AB">
                  <a:alpha val="5000"/>
                </a:srgbClr>
              </a:gs>
            </a:gsLst>
            <a:lin ang="5400000" scaled="1"/>
          </a:gradFill>
        </p:spPr>
      </p:pic>
    </p:spTree>
    <p:custDataLst>
      <p:tags r:id="rId1"/>
    </p:custDataLst>
    <p:extLst>
      <p:ext uri="{BB962C8B-B14F-4D97-AF65-F5344CB8AC3E}">
        <p14:creationId xmlns="" xmlns:p14="http://schemas.microsoft.com/office/powerpoint/2010/main" val="2176760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0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752646"/>
                                        </p:tgtEl>
                                        <p:attrNameLst>
                                          <p:attrName>style.visibility</p:attrName>
                                        </p:attrNameLst>
                                      </p:cBhvr>
                                      <p:to>
                                        <p:strVal val="visible"/>
                                      </p:to>
                                    </p:set>
                                    <p:anim calcmode="lin" valueType="num">
                                      <p:cBhvr>
                                        <p:cTn id="11" dur="500" fill="hold"/>
                                        <p:tgtEl>
                                          <p:spTgt spid="752646"/>
                                        </p:tgtEl>
                                        <p:attrNameLst>
                                          <p:attrName>ppt_w</p:attrName>
                                        </p:attrNameLst>
                                      </p:cBhvr>
                                      <p:tavLst>
                                        <p:tav tm="0">
                                          <p:val>
                                            <p:fltVal val="0"/>
                                          </p:val>
                                        </p:tav>
                                        <p:tav tm="100000">
                                          <p:val>
                                            <p:strVal val="#ppt_w"/>
                                          </p:val>
                                        </p:tav>
                                      </p:tavLst>
                                    </p:anim>
                                    <p:anim calcmode="lin" valueType="num">
                                      <p:cBhvr>
                                        <p:cTn id="12" dur="500" fill="hold"/>
                                        <p:tgtEl>
                                          <p:spTgt spid="752646"/>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526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1" grpId="0" animBg="1"/>
      <p:bldP spid="752646"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Text Box 3"/>
          <p:cNvSpPr txBox="1">
            <a:spLocks noChangeArrowheads="1"/>
          </p:cNvSpPr>
          <p:nvPr/>
        </p:nvSpPr>
        <p:spPr bwMode="auto">
          <a:xfrm>
            <a:off x="457200" y="1905000"/>
            <a:ext cx="8229600" cy="1126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70000"/>
              </a:lnSpc>
              <a:spcBef>
                <a:spcPct val="50000"/>
              </a:spcBef>
            </a:pPr>
            <a:r>
              <a:rPr lang="en-US" sz="4800" b="1" dirty="0" smtClean="0">
                <a:solidFill>
                  <a:schemeClr val="tx2"/>
                </a:solidFill>
                <a:latin typeface="Arial" pitchFamily="34" charset="0"/>
              </a:rPr>
              <a:t>Resources, Links &amp; References</a:t>
            </a:r>
            <a:endParaRPr lang="en-US" sz="4800" b="1" dirty="0">
              <a:solidFill>
                <a:schemeClr val="tx2"/>
              </a:solidFill>
              <a:latin typeface="Arial" pitchFamily="34" charset="0"/>
            </a:endParaRPr>
          </a:p>
        </p:txBody>
      </p:sp>
      <p:sp>
        <p:nvSpPr>
          <p:cNvPr id="86021" name="Text Box 5"/>
          <p:cNvSpPr txBox="1">
            <a:spLocks noChangeArrowheads="1"/>
          </p:cNvSpPr>
          <p:nvPr/>
        </p:nvSpPr>
        <p:spPr bwMode="auto">
          <a:xfrm>
            <a:off x="533400" y="3733800"/>
            <a:ext cx="8153400" cy="2123658"/>
          </a:xfrm>
          <a:prstGeom prst="rect">
            <a:avLst/>
          </a:prstGeom>
          <a:solidFill>
            <a:schemeClr val="tx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b="1" dirty="0" smtClean="0">
                <a:solidFill>
                  <a:srgbClr val="000099"/>
                </a:solidFill>
                <a:latin typeface="Arial" pitchFamily="34" charset="0"/>
              </a:rPr>
              <a:t>Garrett Brown will send you an email which will contain a link to a web page which contains links and references to most of the information in this presentation.</a:t>
            </a:r>
          </a:p>
          <a:p>
            <a:pPr algn="ctr" eaLnBrk="1" hangingPunct="1">
              <a:spcBef>
                <a:spcPct val="50000"/>
              </a:spcBef>
            </a:pPr>
            <a:r>
              <a:rPr lang="en-US" b="1" dirty="0" smtClean="0">
                <a:solidFill>
                  <a:srgbClr val="000099"/>
                </a:solidFill>
                <a:latin typeface="Arial" pitchFamily="34" charset="0"/>
              </a:rPr>
              <a:t>There will also be a link to download the presentation.</a:t>
            </a:r>
            <a:endParaRPr lang="en-US" b="1" dirty="0">
              <a:solidFill>
                <a:srgbClr val="000099"/>
              </a:solidFill>
              <a:latin typeface="Arial" pitchFamily="34" charset="0"/>
            </a:endParaRPr>
          </a:p>
        </p:txBody>
      </p:sp>
      <p:pic>
        <p:nvPicPr>
          <p:cNvPr id="752647" name="Picture 7" descr="final_logo_Yellow"/>
          <p:cNvPicPr>
            <a:picLocks noChangeAspect="1" noChangeArrowheads="1"/>
          </p:cNvPicPr>
          <p:nvPr/>
        </p:nvPicPr>
        <p:blipFill>
          <a:blip r:embed="rId3" cstate="print"/>
          <a:srcRect/>
          <a:stretch>
            <a:fillRect/>
          </a:stretch>
        </p:blipFill>
        <p:spPr bwMode="auto">
          <a:xfrm>
            <a:off x="1905000" y="228600"/>
            <a:ext cx="5402465" cy="1597025"/>
          </a:xfrm>
          <a:prstGeom prst="rect">
            <a:avLst/>
          </a:prstGeom>
          <a:gradFill rotWithShape="1">
            <a:gsLst>
              <a:gs pos="0">
                <a:srgbClr val="A603AB">
                  <a:alpha val="86000"/>
                </a:srgbClr>
              </a:gs>
              <a:gs pos="12000">
                <a:srgbClr val="E81766">
                  <a:alpha val="76280"/>
                </a:srgbClr>
              </a:gs>
              <a:gs pos="27000">
                <a:srgbClr val="EE3F17">
                  <a:alpha val="64130"/>
                </a:srgbClr>
              </a:gs>
              <a:gs pos="48000">
                <a:srgbClr val="FFFF00">
                  <a:alpha val="47120"/>
                </a:srgbClr>
              </a:gs>
              <a:gs pos="64999">
                <a:srgbClr val="1A8D48">
                  <a:alpha val="33351"/>
                </a:srgbClr>
              </a:gs>
              <a:gs pos="78999">
                <a:srgbClr val="0819FB">
                  <a:alpha val="22011"/>
                </a:srgbClr>
              </a:gs>
              <a:gs pos="100000">
                <a:srgbClr val="A603AB">
                  <a:alpha val="5000"/>
                </a:srgbClr>
              </a:gs>
            </a:gsLst>
            <a:lin ang="5400000" scaled="1"/>
          </a:gradFill>
        </p:spPr>
      </p:pic>
      <p:sp>
        <p:nvSpPr>
          <p:cNvPr id="7" name="Text Box 5"/>
          <p:cNvSpPr txBox="1">
            <a:spLocks noChangeArrowheads="1"/>
          </p:cNvSpPr>
          <p:nvPr/>
        </p:nvSpPr>
        <p:spPr bwMode="auto">
          <a:xfrm>
            <a:off x="2667000" y="3048000"/>
            <a:ext cx="3886200" cy="461665"/>
          </a:xfrm>
          <a:prstGeom prst="rect">
            <a:avLst/>
          </a:prstGeom>
          <a:solidFill>
            <a:schemeClr val="tx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b="1" dirty="0" smtClean="0">
                <a:solidFill>
                  <a:srgbClr val="000099"/>
                </a:solidFill>
                <a:latin typeface="Arial" pitchFamily="34" charset="0"/>
              </a:rPr>
              <a:t>For Further Study!</a:t>
            </a:r>
            <a:endParaRPr lang="en-US" b="1" dirty="0">
              <a:solidFill>
                <a:srgbClr val="000099"/>
              </a:solidFill>
              <a:latin typeface="Arial" pitchFamily="34" charset="0"/>
            </a:endParaRPr>
          </a:p>
        </p:txBody>
      </p:sp>
    </p:spTree>
    <p:custDataLst>
      <p:tags r:id="rId1"/>
    </p:custDataLst>
    <p:extLst>
      <p:ext uri="{BB962C8B-B14F-4D97-AF65-F5344CB8AC3E}">
        <p14:creationId xmlns="" xmlns:p14="http://schemas.microsoft.com/office/powerpoint/2010/main" val="21767608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ChangeArrowheads="1"/>
          </p:cNvSpPr>
          <p:nvPr/>
        </p:nvSpPr>
        <p:spPr bwMode="auto">
          <a:xfrm>
            <a:off x="685800" y="1676400"/>
            <a:ext cx="8382000" cy="762000"/>
          </a:xfrm>
          <a:prstGeom prst="rect">
            <a:avLst/>
          </a:prstGeom>
          <a:noFill/>
          <a:ln w="9525">
            <a:noFill/>
            <a:miter lim="800000"/>
            <a:headEnd/>
            <a:tailEnd/>
          </a:ln>
        </p:spPr>
        <p:txBody>
          <a:bodyPr anchor="b" anchorCtr="1"/>
          <a:lstStyle/>
          <a:p>
            <a:pPr>
              <a:spcBef>
                <a:spcPct val="0"/>
              </a:spcBef>
              <a:buClrTx/>
            </a:pPr>
            <a:r>
              <a:rPr lang="en-US" sz="4800" i="1" dirty="0">
                <a:solidFill>
                  <a:srgbClr val="FFFF00"/>
                </a:solidFill>
                <a:latin typeface="Arial" charset="0"/>
              </a:rPr>
              <a:t>The Doctor as “Teacher”</a:t>
            </a:r>
            <a:endParaRPr lang="en-US" sz="4800" dirty="0">
              <a:solidFill>
                <a:schemeClr val="tx2"/>
              </a:solidFill>
              <a:latin typeface="Arial" charset="0"/>
            </a:endParaRPr>
          </a:p>
        </p:txBody>
      </p:sp>
      <p:sp>
        <p:nvSpPr>
          <p:cNvPr id="57348" name="Text Box 5"/>
          <p:cNvSpPr txBox="1">
            <a:spLocks noChangeArrowheads="1"/>
          </p:cNvSpPr>
          <p:nvPr/>
        </p:nvSpPr>
        <p:spPr bwMode="auto">
          <a:xfrm>
            <a:off x="1371600" y="3429000"/>
            <a:ext cx="7772400" cy="519113"/>
          </a:xfrm>
          <a:prstGeom prst="rect">
            <a:avLst/>
          </a:prstGeom>
          <a:noFill/>
          <a:ln w="9525" algn="ctr">
            <a:noFill/>
            <a:miter lim="800000"/>
            <a:headEnd/>
            <a:tailEnd/>
          </a:ln>
        </p:spPr>
        <p:txBody>
          <a:bodyPr>
            <a:spAutoFit/>
          </a:bodyPr>
          <a:lstStyle/>
          <a:p>
            <a:pPr>
              <a:spcBef>
                <a:spcPct val="50000"/>
              </a:spcBef>
            </a:pPr>
            <a:endParaRPr lang="en-US" sz="2800"/>
          </a:p>
        </p:txBody>
      </p:sp>
      <p:sp>
        <p:nvSpPr>
          <p:cNvPr id="57349" name="Text Box 6"/>
          <p:cNvSpPr txBox="1">
            <a:spLocks noChangeArrowheads="1"/>
          </p:cNvSpPr>
          <p:nvPr/>
        </p:nvSpPr>
        <p:spPr bwMode="auto">
          <a:xfrm>
            <a:off x="990600" y="3200400"/>
            <a:ext cx="8534400" cy="579438"/>
          </a:xfrm>
          <a:prstGeom prst="rect">
            <a:avLst/>
          </a:prstGeom>
          <a:noFill/>
          <a:ln w="9525" algn="ctr">
            <a:noFill/>
            <a:miter lim="800000"/>
            <a:headEnd/>
            <a:tailEnd/>
          </a:ln>
        </p:spPr>
        <p:txBody>
          <a:bodyPr>
            <a:spAutoFit/>
          </a:bodyPr>
          <a:lstStyle/>
          <a:p>
            <a:pPr algn="l">
              <a:spcBef>
                <a:spcPct val="50000"/>
              </a:spcBef>
            </a:pPr>
            <a:endParaRPr lang="en-US" sz="3200"/>
          </a:p>
        </p:txBody>
      </p:sp>
      <p:sp>
        <p:nvSpPr>
          <p:cNvPr id="57350" name="Text Box 7"/>
          <p:cNvSpPr txBox="1">
            <a:spLocks noChangeArrowheads="1"/>
          </p:cNvSpPr>
          <p:nvPr/>
        </p:nvSpPr>
        <p:spPr bwMode="auto">
          <a:xfrm>
            <a:off x="1752600" y="3429000"/>
            <a:ext cx="4419600" cy="519113"/>
          </a:xfrm>
          <a:prstGeom prst="rect">
            <a:avLst/>
          </a:prstGeom>
          <a:noFill/>
          <a:ln w="9525" algn="ctr">
            <a:noFill/>
            <a:miter lim="800000"/>
            <a:headEnd/>
            <a:tailEnd/>
          </a:ln>
        </p:spPr>
        <p:txBody>
          <a:bodyPr>
            <a:spAutoFit/>
          </a:bodyPr>
          <a:lstStyle/>
          <a:p>
            <a:pPr algn="l">
              <a:spcBef>
                <a:spcPct val="50000"/>
              </a:spcBef>
            </a:pPr>
            <a:endParaRPr lang="en-US" sz="2800"/>
          </a:p>
        </p:txBody>
      </p:sp>
      <p:sp>
        <p:nvSpPr>
          <p:cNvPr id="57351" name="Text Box 8"/>
          <p:cNvSpPr txBox="1">
            <a:spLocks noChangeArrowheads="1"/>
          </p:cNvSpPr>
          <p:nvPr/>
        </p:nvSpPr>
        <p:spPr bwMode="auto">
          <a:xfrm>
            <a:off x="838200" y="2466975"/>
            <a:ext cx="7696200" cy="1800225"/>
          </a:xfrm>
          <a:prstGeom prst="rect">
            <a:avLst/>
          </a:prstGeom>
          <a:noFill/>
          <a:ln w="9525" algn="ctr">
            <a:noFill/>
            <a:miter lim="800000"/>
            <a:headEnd/>
            <a:tailEnd/>
          </a:ln>
        </p:spPr>
        <p:txBody>
          <a:bodyPr wrap="square">
            <a:spAutoFit/>
          </a:bodyPr>
          <a:lstStyle/>
          <a:p>
            <a:pPr>
              <a:spcBef>
                <a:spcPct val="50000"/>
              </a:spcBef>
            </a:pPr>
            <a:r>
              <a:rPr lang="en-US" sz="2800" b="1" dirty="0">
                <a:solidFill>
                  <a:schemeClr val="tx1"/>
                </a:solidFill>
                <a:latin typeface="+mn-lt"/>
              </a:rPr>
              <a:t>A Doctor’s Primary responsibility is to help people make better decisions and choices about how they Invest their “Time, $$$ and Energy” on Health Related Issues.</a:t>
            </a:r>
          </a:p>
        </p:txBody>
      </p:sp>
      <p:sp>
        <p:nvSpPr>
          <p:cNvPr id="57352" name="Text Box 10"/>
          <p:cNvSpPr txBox="1">
            <a:spLocks noChangeArrowheads="1"/>
          </p:cNvSpPr>
          <p:nvPr/>
        </p:nvSpPr>
        <p:spPr bwMode="auto">
          <a:xfrm>
            <a:off x="838200" y="4455934"/>
            <a:ext cx="3733800" cy="2021066"/>
          </a:xfrm>
          <a:prstGeom prst="rect">
            <a:avLst/>
          </a:prstGeom>
          <a:noFill/>
          <a:ln w="9525" algn="ctr">
            <a:solidFill>
              <a:schemeClr val="tx1"/>
            </a:solidFill>
            <a:miter lim="800000"/>
            <a:headEnd/>
            <a:tailEnd/>
          </a:ln>
        </p:spPr>
        <p:txBody>
          <a:bodyPr>
            <a:spAutoFit/>
          </a:bodyPr>
          <a:lstStyle/>
          <a:p>
            <a:pPr algn="r">
              <a:lnSpc>
                <a:spcPts val="2500"/>
              </a:lnSpc>
              <a:spcBef>
                <a:spcPct val="50000"/>
              </a:spcBef>
            </a:pPr>
            <a:r>
              <a:rPr lang="en-US" sz="2800" i="1" dirty="0">
                <a:solidFill>
                  <a:schemeClr val="tx1"/>
                </a:solidFill>
                <a:latin typeface="+mn-lt"/>
              </a:rPr>
              <a:t>To Cure Sometimes</a:t>
            </a:r>
          </a:p>
          <a:p>
            <a:pPr algn="r">
              <a:lnSpc>
                <a:spcPts val="2500"/>
              </a:lnSpc>
              <a:spcBef>
                <a:spcPct val="50000"/>
              </a:spcBef>
            </a:pPr>
            <a:r>
              <a:rPr lang="en-US" sz="2800" i="1" dirty="0">
                <a:solidFill>
                  <a:schemeClr val="tx1"/>
                </a:solidFill>
                <a:latin typeface="+mn-lt"/>
              </a:rPr>
              <a:t>To Relieve Often</a:t>
            </a:r>
          </a:p>
          <a:p>
            <a:pPr algn="r">
              <a:lnSpc>
                <a:spcPts val="2500"/>
              </a:lnSpc>
              <a:spcBef>
                <a:spcPct val="50000"/>
              </a:spcBef>
            </a:pPr>
            <a:r>
              <a:rPr lang="en-US" sz="2800" i="1" dirty="0">
                <a:solidFill>
                  <a:schemeClr val="tx1"/>
                </a:solidFill>
                <a:latin typeface="+mn-lt"/>
              </a:rPr>
              <a:t>To Comfort Always</a:t>
            </a:r>
          </a:p>
          <a:p>
            <a:pPr algn="r">
              <a:lnSpc>
                <a:spcPts val="2500"/>
              </a:lnSpc>
              <a:spcBef>
                <a:spcPct val="50000"/>
              </a:spcBef>
            </a:pPr>
            <a:r>
              <a:rPr lang="en-US" sz="2800" i="1" dirty="0">
                <a:solidFill>
                  <a:schemeClr val="tx1"/>
                </a:solidFill>
                <a:latin typeface="+mn-lt"/>
              </a:rPr>
              <a:t>Hippocrates</a:t>
            </a:r>
          </a:p>
        </p:txBody>
      </p:sp>
      <p:sp>
        <p:nvSpPr>
          <p:cNvPr id="57353" name="Text Box 11"/>
          <p:cNvSpPr txBox="1">
            <a:spLocks noChangeArrowheads="1"/>
          </p:cNvSpPr>
          <p:nvPr/>
        </p:nvSpPr>
        <p:spPr bwMode="auto">
          <a:xfrm>
            <a:off x="4953000" y="4849812"/>
            <a:ext cx="3886200" cy="1169988"/>
          </a:xfrm>
          <a:prstGeom prst="rect">
            <a:avLst/>
          </a:prstGeom>
          <a:noFill/>
          <a:ln w="9525" algn="ctr">
            <a:solidFill>
              <a:schemeClr val="tx1"/>
            </a:solidFill>
            <a:miter lim="800000"/>
            <a:headEnd/>
            <a:tailEnd/>
          </a:ln>
        </p:spPr>
        <p:txBody>
          <a:bodyPr>
            <a:spAutoFit/>
          </a:bodyPr>
          <a:lstStyle/>
          <a:p>
            <a:pPr algn="ctr">
              <a:spcBef>
                <a:spcPct val="50000"/>
              </a:spcBef>
            </a:pPr>
            <a:r>
              <a:rPr lang="en-US" sz="2800" i="1" dirty="0" err="1">
                <a:solidFill>
                  <a:schemeClr val="tx1"/>
                </a:solidFill>
                <a:latin typeface="Century Gothic" pitchFamily="34" charset="0"/>
              </a:rPr>
              <a:t>Primum</a:t>
            </a:r>
            <a:r>
              <a:rPr lang="en-US" sz="2800" i="1" dirty="0">
                <a:solidFill>
                  <a:schemeClr val="tx1"/>
                </a:solidFill>
                <a:latin typeface="Century Gothic" pitchFamily="34" charset="0"/>
              </a:rPr>
              <a:t> Non </a:t>
            </a:r>
            <a:r>
              <a:rPr lang="en-US" sz="2800" i="1" dirty="0" err="1">
                <a:solidFill>
                  <a:schemeClr val="tx1"/>
                </a:solidFill>
                <a:latin typeface="Century Gothic" pitchFamily="34" charset="0"/>
              </a:rPr>
              <a:t>Nocere</a:t>
            </a:r>
            <a:endParaRPr lang="en-US" sz="2800" i="1" dirty="0">
              <a:solidFill>
                <a:schemeClr val="tx1"/>
              </a:solidFill>
              <a:latin typeface="Century Gothic" pitchFamily="34" charset="0"/>
            </a:endParaRPr>
          </a:p>
          <a:p>
            <a:pPr algn="ctr">
              <a:spcBef>
                <a:spcPct val="50000"/>
              </a:spcBef>
            </a:pPr>
            <a:r>
              <a:rPr lang="en-US" sz="2800" i="1" dirty="0">
                <a:solidFill>
                  <a:schemeClr val="tx1"/>
                </a:solidFill>
                <a:latin typeface="Century Gothic" pitchFamily="34" charset="0"/>
              </a:rPr>
              <a:t>First, Do No Harm</a:t>
            </a:r>
          </a:p>
        </p:txBody>
      </p:sp>
      <p:pic>
        <p:nvPicPr>
          <p:cNvPr id="1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16100" y="223837"/>
            <a:ext cx="5359400" cy="1579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5875" y="838200"/>
            <a:ext cx="1768475" cy="1762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7220522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Logo">
            <a:hlinkClick r:id="rId2"/>
          </p:cNvPr>
          <p:cNvPicPr>
            <a:picLocks noChangeAspect="1" noChangeArrowheads="1"/>
          </p:cNvPicPr>
          <p:nvPr/>
        </p:nvPicPr>
        <p:blipFill>
          <a:blip r:embed="rId3" cstate="print"/>
          <a:srcRect/>
          <a:stretch>
            <a:fillRect/>
          </a:stretch>
        </p:blipFill>
        <p:spPr bwMode="auto">
          <a:xfrm>
            <a:off x="3048000" y="304800"/>
            <a:ext cx="2739078" cy="1447800"/>
          </a:xfrm>
          <a:prstGeom prst="rect">
            <a:avLst/>
          </a:prstGeom>
          <a:noFill/>
        </p:spPr>
      </p:pic>
      <p:sp>
        <p:nvSpPr>
          <p:cNvPr id="3" name="Rectangle 2"/>
          <p:cNvSpPr/>
          <p:nvPr/>
        </p:nvSpPr>
        <p:spPr>
          <a:xfrm>
            <a:off x="1828800" y="5715000"/>
            <a:ext cx="6324600" cy="461665"/>
          </a:xfrm>
          <a:prstGeom prst="rect">
            <a:avLst/>
          </a:prstGeom>
        </p:spPr>
        <p:txBody>
          <a:bodyPr wrap="square">
            <a:spAutoFit/>
          </a:bodyPr>
          <a:lstStyle/>
          <a:p>
            <a:r>
              <a:rPr lang="en-US" b="1" dirty="0" smtClean="0">
                <a:latin typeface="+mn-lt"/>
                <a:hlinkClick r:id="rId4"/>
              </a:rPr>
              <a:t>http://www.world-masters-athletics.org/</a:t>
            </a:r>
            <a:r>
              <a:rPr lang="en-US" b="1" dirty="0" smtClean="0">
                <a:latin typeface="+mn-lt"/>
              </a:rPr>
              <a:t> </a:t>
            </a:r>
            <a:endParaRPr lang="en-US" b="1" dirty="0">
              <a:latin typeface="+mn-lt"/>
            </a:endParaRPr>
          </a:p>
        </p:txBody>
      </p:sp>
      <p:sp>
        <p:nvSpPr>
          <p:cNvPr id="4" name="Rectangle 3"/>
          <p:cNvSpPr/>
          <p:nvPr/>
        </p:nvSpPr>
        <p:spPr>
          <a:xfrm>
            <a:off x="609600" y="1905000"/>
            <a:ext cx="7543800" cy="3785652"/>
          </a:xfrm>
          <a:prstGeom prst="rect">
            <a:avLst/>
          </a:prstGeom>
        </p:spPr>
        <p:txBody>
          <a:bodyPr wrap="square">
            <a:spAutoFit/>
          </a:bodyPr>
          <a:lstStyle/>
          <a:p>
            <a:r>
              <a:rPr lang="en-US" sz="2000" dirty="0" smtClean="0">
                <a:latin typeface="+mn-lt"/>
              </a:rPr>
              <a:t>To organize, regulate and administer athletics for masters (women and men of not less than thirty-five years of age). </a:t>
            </a:r>
          </a:p>
          <a:p>
            <a:endParaRPr lang="en-US" sz="2000" dirty="0" smtClean="0">
              <a:latin typeface="+mn-lt"/>
            </a:endParaRPr>
          </a:p>
          <a:p>
            <a:r>
              <a:rPr lang="en-US" sz="2000" dirty="0" smtClean="0">
                <a:latin typeface="+mn-lt"/>
              </a:rPr>
              <a:t>To sanction World Masters' Athletic Championships and other international masters athletic competitions. </a:t>
            </a:r>
          </a:p>
          <a:p>
            <a:endParaRPr lang="en-US" sz="2000" dirty="0" smtClean="0">
              <a:latin typeface="+mn-lt"/>
            </a:endParaRPr>
          </a:p>
          <a:p>
            <a:r>
              <a:rPr lang="en-US" sz="2000" dirty="0" smtClean="0">
                <a:latin typeface="+mn-lt"/>
              </a:rPr>
              <a:t>To ratify and register world masters five-year age-group records and maintain data on other outstanding athletic performances by masters. </a:t>
            </a:r>
          </a:p>
          <a:p>
            <a:endParaRPr lang="en-US" sz="2000" dirty="0" smtClean="0">
              <a:latin typeface="+mn-lt"/>
            </a:endParaRPr>
          </a:p>
          <a:p>
            <a:r>
              <a:rPr lang="en-US" sz="2000" dirty="0" smtClean="0">
                <a:latin typeface="+mn-lt"/>
              </a:rPr>
              <a:t>To foster international friendship, understanding and co-operation through masters athletics. </a:t>
            </a:r>
            <a:endParaRPr lang="en-US" sz="2000" dirty="0">
              <a:latin typeface="+mn-l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WordArt 2"/>
          <p:cNvSpPr>
            <a:spLocks noChangeArrowheads="1" noChangeShapeType="1" noTextEdit="1"/>
          </p:cNvSpPr>
          <p:nvPr/>
        </p:nvSpPr>
        <p:spPr bwMode="auto">
          <a:xfrm>
            <a:off x="3048000" y="1981200"/>
            <a:ext cx="3124200" cy="15240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a:ln w="9525">
                  <a:round/>
                  <a:headEnd/>
                  <a:tailEnd/>
                </a:ln>
                <a:gradFill rotWithShape="1">
                  <a:gsLst>
                    <a:gs pos="0">
                      <a:srgbClr val="760000"/>
                    </a:gs>
                    <a:gs pos="50000">
                      <a:srgbClr val="FF0000"/>
                    </a:gs>
                    <a:gs pos="100000">
                      <a:srgbClr val="760000"/>
                    </a:gs>
                  </a:gsLst>
                  <a:lin ang="5400000" scaled="1"/>
                </a:gradFill>
                <a:latin typeface="Tahoma"/>
                <a:ea typeface="Tahoma"/>
                <a:cs typeface="Tahoma"/>
              </a:rPr>
              <a:t>CHANGE</a:t>
            </a:r>
          </a:p>
        </p:txBody>
      </p:sp>
      <p:sp>
        <p:nvSpPr>
          <p:cNvPr id="133123" name="Rectangle 3"/>
          <p:cNvSpPr>
            <a:spLocks noChangeArrowheads="1"/>
          </p:cNvSpPr>
          <p:nvPr/>
        </p:nvSpPr>
        <p:spPr bwMode="auto">
          <a:xfrm>
            <a:off x="457200" y="4267200"/>
            <a:ext cx="8153400" cy="2209800"/>
          </a:xfrm>
          <a:prstGeom prst="rect">
            <a:avLst/>
          </a:prstGeom>
          <a:solidFill>
            <a:srgbClr val="FFFF00"/>
          </a:solidFill>
          <a:ln w="9525">
            <a:solidFill>
              <a:srgbClr val="000099"/>
            </a:solidFill>
            <a:miter lim="800000"/>
            <a:headEnd/>
            <a:tailEnd/>
          </a:ln>
        </p:spPr>
        <p:txBody>
          <a:bodyPr lIns="92075" tIns="46038" rIns="92075" bIns="46038" anchor="ctr"/>
          <a:lstStyle/>
          <a:p>
            <a:pPr marL="457200" indent="-457200" algn="ctr"/>
            <a:r>
              <a:rPr lang="en-US" sz="3600" b="1">
                <a:solidFill>
                  <a:srgbClr val="000099"/>
                </a:solidFill>
                <a:latin typeface="Arial" charset="0"/>
              </a:rPr>
              <a:t>I Need to Overcome </a:t>
            </a:r>
          </a:p>
          <a:p>
            <a:pPr marL="457200" indent="-457200" algn="ctr">
              <a:buFontTx/>
              <a:buAutoNum type="arabicPeriod"/>
            </a:pPr>
            <a:r>
              <a:rPr lang="en-US" sz="3600" b="1">
                <a:solidFill>
                  <a:srgbClr val="FF0000"/>
                </a:solidFill>
                <a:latin typeface="Arial" charset="0"/>
              </a:rPr>
              <a:t> Ignorance</a:t>
            </a:r>
          </a:p>
          <a:p>
            <a:pPr marL="457200" indent="-457200" algn="ctr">
              <a:buFontTx/>
              <a:buAutoNum type="arabicPeriod"/>
            </a:pPr>
            <a:r>
              <a:rPr lang="en-US" sz="3600" b="1">
                <a:solidFill>
                  <a:srgbClr val="FF0000"/>
                </a:solidFill>
                <a:latin typeface="Arial" charset="0"/>
              </a:rPr>
              <a:t> Prejudice</a:t>
            </a:r>
          </a:p>
          <a:p>
            <a:pPr marL="457200" indent="-457200" algn="ctr">
              <a:buFontTx/>
              <a:buAutoNum type="arabicPeriod"/>
            </a:pPr>
            <a:r>
              <a:rPr lang="en-US" sz="3600" b="1">
                <a:solidFill>
                  <a:srgbClr val="FF0000"/>
                </a:solidFill>
                <a:latin typeface="Arial" charset="0"/>
              </a:rPr>
              <a:t> Fear</a:t>
            </a:r>
          </a:p>
        </p:txBody>
      </p:sp>
      <p:sp>
        <p:nvSpPr>
          <p:cNvPr id="28676" name="Rectangle 4"/>
          <p:cNvSpPr>
            <a:spLocks noGrp="1" noChangeArrowheads="1"/>
          </p:cNvSpPr>
          <p:nvPr>
            <p:ph type="title"/>
          </p:nvPr>
        </p:nvSpPr>
        <p:spPr>
          <a:xfrm>
            <a:off x="533400" y="152400"/>
            <a:ext cx="7772400" cy="838200"/>
          </a:xfrm>
        </p:spPr>
        <p:txBody>
          <a:bodyPr/>
          <a:lstStyle/>
          <a:p>
            <a:pPr eaLnBrk="1" hangingPunct="1"/>
            <a:r>
              <a:rPr lang="en-US" sz="4000" smtClean="0"/>
              <a:t>What’s Going to Happen Today</a:t>
            </a:r>
          </a:p>
        </p:txBody>
      </p:sp>
      <p:sp>
        <p:nvSpPr>
          <p:cNvPr id="133125" name="Rectangle 5"/>
          <p:cNvSpPr>
            <a:spLocks noChangeArrowheads="1"/>
          </p:cNvSpPr>
          <p:nvPr/>
        </p:nvSpPr>
        <p:spPr bwMode="auto">
          <a:xfrm>
            <a:off x="457200" y="914400"/>
            <a:ext cx="7772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algn="ctr"/>
            <a:r>
              <a:rPr lang="en-US" sz="4000" b="1">
                <a:solidFill>
                  <a:schemeClr val="tx2"/>
                </a:solidFill>
                <a:latin typeface="Arial" charset="0"/>
              </a:rPr>
              <a:t>Something Very Fundamental</a:t>
            </a:r>
          </a:p>
        </p:txBody>
      </p:sp>
      <p:pic>
        <p:nvPicPr>
          <p:cNvPr id="133126"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t="2361" b="14601"/>
          <a:stretch>
            <a:fillRect/>
          </a:stretch>
        </p:blipFill>
        <p:spPr bwMode="auto">
          <a:xfrm>
            <a:off x="1524000" y="746125"/>
            <a:ext cx="6096000" cy="5783263"/>
          </a:xfrm>
          <a:prstGeom prst="rect">
            <a:avLst/>
          </a:prstGeom>
          <a:noFill/>
          <a:ln w="12700" cap="sq">
            <a:solidFill>
              <a:srgbClr val="0000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pic>
      <p:sp>
        <p:nvSpPr>
          <p:cNvPr id="133127" name="Rectangle 7"/>
          <p:cNvSpPr>
            <a:spLocks noChangeArrowheads="1"/>
          </p:cNvSpPr>
          <p:nvPr/>
        </p:nvSpPr>
        <p:spPr bwMode="auto">
          <a:xfrm>
            <a:off x="457200" y="3429000"/>
            <a:ext cx="8153400" cy="2514600"/>
          </a:xfrm>
          <a:prstGeom prst="rect">
            <a:avLst/>
          </a:prstGeom>
          <a:solidFill>
            <a:srgbClr val="FFFF00"/>
          </a:solidFill>
          <a:ln w="9525">
            <a:solidFill>
              <a:srgbClr val="000099"/>
            </a:solidFill>
            <a:miter lim="800000"/>
            <a:headEnd/>
            <a:tailEnd/>
          </a:ln>
        </p:spPr>
        <p:txBody>
          <a:bodyPr lIns="92075" tIns="46038" rIns="92075" bIns="46038" anchor="ctr"/>
          <a:lstStyle/>
          <a:p>
            <a:pPr marL="457200" indent="-457200" algn="ctr"/>
            <a:r>
              <a:rPr lang="en-US" sz="4000" b="1">
                <a:solidFill>
                  <a:srgbClr val="000099"/>
                </a:solidFill>
                <a:latin typeface="Arial" charset="0"/>
              </a:rPr>
              <a:t>Change Requires</a:t>
            </a:r>
            <a:r>
              <a:rPr lang="en-US" sz="3600" b="1">
                <a:solidFill>
                  <a:srgbClr val="000099"/>
                </a:solidFill>
                <a:latin typeface="Arial" charset="0"/>
              </a:rPr>
              <a:t> </a:t>
            </a:r>
          </a:p>
          <a:p>
            <a:pPr marL="457200" indent="-457200" algn="ctr">
              <a:buFontTx/>
              <a:buAutoNum type="arabicPeriod"/>
            </a:pPr>
            <a:r>
              <a:rPr lang="en-US" sz="3600" b="1">
                <a:solidFill>
                  <a:srgbClr val="FF0000"/>
                </a:solidFill>
                <a:latin typeface="Arial" charset="0"/>
              </a:rPr>
              <a:t>Useful Information !!</a:t>
            </a:r>
          </a:p>
          <a:p>
            <a:pPr marL="457200" indent="-457200" algn="ctr">
              <a:buFontTx/>
              <a:buAutoNum type="arabicPeriod"/>
            </a:pPr>
            <a:r>
              <a:rPr lang="en-US" sz="3600" b="1">
                <a:solidFill>
                  <a:srgbClr val="FF0000"/>
                </a:solidFill>
                <a:latin typeface="Arial" charset="0"/>
              </a:rPr>
              <a:t> Why!!</a:t>
            </a:r>
          </a:p>
          <a:p>
            <a:pPr marL="457200" indent="-457200" algn="ctr">
              <a:buFontTx/>
              <a:buAutoNum type="arabicPeriod"/>
            </a:pPr>
            <a:r>
              <a:rPr lang="en-US" sz="3600" b="1">
                <a:solidFill>
                  <a:srgbClr val="FF0000"/>
                </a:solidFill>
                <a:latin typeface="Arial" charset="0"/>
              </a:rPr>
              <a:t>How!!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1" presetClass="entr" presetSubtype="0" fill="hold" grpId="0" nodeType="clickEffect">
                                  <p:stCondLst>
                                    <p:cond delay="0"/>
                                  </p:stCondLst>
                                  <p:childTnLst>
                                    <p:set>
                                      <p:cBhvr>
                                        <p:cTn id="10" dur="1" fill="hold">
                                          <p:stCondLst>
                                            <p:cond delay="0"/>
                                          </p:stCondLst>
                                        </p:cTn>
                                        <p:tgtEl>
                                          <p:spTgt spid="133122"/>
                                        </p:tgtEl>
                                        <p:attrNameLst>
                                          <p:attrName>style.visibility</p:attrName>
                                        </p:attrNameLst>
                                      </p:cBhvr>
                                      <p:to>
                                        <p:strVal val="visible"/>
                                      </p:to>
                                    </p:set>
                                    <p:animEffect transition="in" filter="fade">
                                      <p:cBhvr>
                                        <p:cTn id="11" dur="770" decel="100000"/>
                                        <p:tgtEl>
                                          <p:spTgt spid="133122"/>
                                        </p:tgtEl>
                                      </p:cBhvr>
                                    </p:animEffect>
                                    <p:animScale>
                                      <p:cBhvr>
                                        <p:cTn id="12" dur="770" decel="100000"/>
                                        <p:tgtEl>
                                          <p:spTgt spid="133122"/>
                                        </p:tgtEl>
                                      </p:cBhvr>
                                      <p:from x="10000" y="10000"/>
                                      <p:to x="200000" y="450000"/>
                                    </p:animScale>
                                    <p:animScale>
                                      <p:cBhvr>
                                        <p:cTn id="13" dur="1230" accel="100000" fill="hold">
                                          <p:stCondLst>
                                            <p:cond delay="770"/>
                                          </p:stCondLst>
                                        </p:cTn>
                                        <p:tgtEl>
                                          <p:spTgt spid="133122"/>
                                        </p:tgtEl>
                                      </p:cBhvr>
                                      <p:from x="200000" y="450000"/>
                                      <p:to x="100000" y="100000"/>
                                    </p:animScale>
                                    <p:set>
                                      <p:cBhvr>
                                        <p:cTn id="14" dur="770" fill="hold"/>
                                        <p:tgtEl>
                                          <p:spTgt spid="133122"/>
                                        </p:tgtEl>
                                        <p:attrNameLst>
                                          <p:attrName>ppt_x</p:attrName>
                                        </p:attrNameLst>
                                      </p:cBhvr>
                                      <p:to>
                                        <p:strVal val="(0.5)"/>
                                      </p:to>
                                    </p:set>
                                    <p:anim from="(0.5)" to="(#ppt_x)" calcmode="lin" valueType="num">
                                      <p:cBhvr>
                                        <p:cTn id="15" dur="1230" accel="100000" fill="hold">
                                          <p:stCondLst>
                                            <p:cond delay="770"/>
                                          </p:stCondLst>
                                        </p:cTn>
                                        <p:tgtEl>
                                          <p:spTgt spid="133122"/>
                                        </p:tgtEl>
                                        <p:attrNameLst>
                                          <p:attrName>ppt_x</p:attrName>
                                        </p:attrNameLst>
                                      </p:cBhvr>
                                    </p:anim>
                                    <p:set>
                                      <p:cBhvr>
                                        <p:cTn id="16" dur="770" fill="hold"/>
                                        <p:tgtEl>
                                          <p:spTgt spid="133122"/>
                                        </p:tgtEl>
                                        <p:attrNameLst>
                                          <p:attrName>ppt_y</p:attrName>
                                        </p:attrNameLst>
                                      </p:cBhvr>
                                      <p:to>
                                        <p:strVal val="(#ppt_y+0.4)"/>
                                      </p:to>
                                    </p:set>
                                    <p:anim from="(#ppt_y+0.4)" to="(#ppt_y)" calcmode="lin" valueType="num">
                                      <p:cBhvr>
                                        <p:cTn id="17" dur="1230" accel="100000" fill="hold">
                                          <p:stCondLst>
                                            <p:cond delay="770"/>
                                          </p:stCondLst>
                                        </p:cTn>
                                        <p:tgtEl>
                                          <p:spTgt spid="133122"/>
                                        </p:tgtEl>
                                        <p:attrNameLst>
                                          <p:attrName>ppt_y</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mph" presetSubtype="0" repeatCount="indefinite" fill="hold" grpId="1" nodeType="clickEffect">
                                  <p:stCondLst>
                                    <p:cond delay="0"/>
                                  </p:stCondLst>
                                  <p:endCondLst>
                                    <p:cond evt="onNext" delay="0">
                                      <p:tgtEl>
                                        <p:sldTgt/>
                                      </p:tgtEl>
                                    </p:cond>
                                  </p:endCondLst>
                                  <p:childTnLst>
                                    <p:animClr clrSpc="hsl" dir="cw">
                                      <p:cBhvr override="childStyle">
                                        <p:cTn id="21" dur="1000" fill="hold"/>
                                        <p:tgtEl>
                                          <p:spTgt spid="133122"/>
                                        </p:tgtEl>
                                        <p:attrNameLst>
                                          <p:attrName>style.color</p:attrName>
                                        </p:attrNameLst>
                                      </p:cBhvr>
                                      <p:by>
                                        <p:hsl h="10842353" s="0" l="0"/>
                                      </p:by>
                                    </p:animClr>
                                    <p:animClr clrSpc="hsl" dir="cw">
                                      <p:cBhvr>
                                        <p:cTn id="22" dur="1000" fill="hold"/>
                                        <p:tgtEl>
                                          <p:spTgt spid="133122"/>
                                        </p:tgtEl>
                                        <p:attrNameLst>
                                          <p:attrName>fillcolor</p:attrName>
                                        </p:attrNameLst>
                                      </p:cBhvr>
                                      <p:by>
                                        <p:hsl h="10842353" s="0" l="0"/>
                                      </p:by>
                                    </p:animClr>
                                    <p:animClr clrSpc="hsl" dir="cw">
                                      <p:cBhvr>
                                        <p:cTn id="23" dur="1000" fill="hold"/>
                                        <p:tgtEl>
                                          <p:spTgt spid="133122"/>
                                        </p:tgtEl>
                                        <p:attrNameLst>
                                          <p:attrName>stroke.color</p:attrName>
                                        </p:attrNameLst>
                                      </p:cBhvr>
                                      <p:by>
                                        <p:hsl h="10842353" s="0" l="0"/>
                                      </p:by>
                                    </p:animClr>
                                    <p:set>
                                      <p:cBhvr>
                                        <p:cTn id="24" dur="1000" fill="hold"/>
                                        <p:tgtEl>
                                          <p:spTgt spid="133122"/>
                                        </p:tgtEl>
                                        <p:attrNameLst>
                                          <p:attrName>fill.type</p:attrName>
                                        </p:attrNameLst>
                                      </p:cBhvr>
                                      <p:to>
                                        <p:strVal val="solid"/>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3123">
                                            <p:bg/>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3123">
                                            <p:txEl>
                                              <p:pRg st="0" end="0"/>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3123">
                                            <p:txEl>
                                              <p:pRg st="1" end="1"/>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3123">
                                            <p:txEl>
                                              <p:pRg st="2" end="2"/>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3123">
                                            <p:txEl>
                                              <p:pRg st="3" end="3"/>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nodeType="clickEffect">
                                  <p:stCondLst>
                                    <p:cond delay="0"/>
                                  </p:stCondLst>
                                  <p:childTnLst>
                                    <p:set>
                                      <p:cBhvr>
                                        <p:cTn id="48" dur="1" fill="hold">
                                          <p:stCondLst>
                                            <p:cond delay="0"/>
                                          </p:stCondLst>
                                        </p:cTn>
                                        <p:tgtEl>
                                          <p:spTgt spid="133126"/>
                                        </p:tgtEl>
                                        <p:attrNameLst>
                                          <p:attrName>style.visibility</p:attrName>
                                        </p:attrNameLst>
                                      </p:cBhvr>
                                      <p:to>
                                        <p:strVal val="visible"/>
                                      </p:to>
                                    </p:set>
                                    <p:anim calcmode="lin" valueType="num">
                                      <p:cBhvr>
                                        <p:cTn id="49" dur="500" fill="hold"/>
                                        <p:tgtEl>
                                          <p:spTgt spid="133126"/>
                                        </p:tgtEl>
                                        <p:attrNameLst>
                                          <p:attrName>ppt_w</p:attrName>
                                        </p:attrNameLst>
                                      </p:cBhvr>
                                      <p:tavLst>
                                        <p:tav tm="0">
                                          <p:val>
                                            <p:fltVal val="0"/>
                                          </p:val>
                                        </p:tav>
                                        <p:tav tm="100000">
                                          <p:val>
                                            <p:strVal val="#ppt_w"/>
                                          </p:val>
                                        </p:tav>
                                      </p:tavLst>
                                    </p:anim>
                                    <p:anim calcmode="lin" valueType="num">
                                      <p:cBhvr>
                                        <p:cTn id="50" dur="500" fill="hold"/>
                                        <p:tgtEl>
                                          <p:spTgt spid="133126"/>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3127">
                                            <p:bg/>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3127">
                                            <p:txEl>
                                              <p:pRg st="0" end="0"/>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3127">
                                            <p:txEl>
                                              <p:pRg st="1" end="1"/>
                                            </p:txEl>
                                          </p:spTgt>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3127">
                                            <p:txEl>
                                              <p:pRg st="2" end="2"/>
                                            </p:txEl>
                                          </p:spTgt>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331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animBg="1"/>
      <p:bldP spid="133122" grpId="1" animBg="1"/>
      <p:bldP spid="133123" grpId="0" build="p" animBg="1"/>
      <p:bldP spid="133125" grpId="0"/>
      <p:bldP spid="133127"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228600"/>
            <a:ext cx="7772400" cy="914400"/>
          </a:xfrm>
        </p:spPr>
        <p:txBody>
          <a:bodyPr/>
          <a:lstStyle/>
          <a:p>
            <a:pPr eaLnBrk="1" hangingPunct="1"/>
            <a:r>
              <a:rPr lang="en-US" sz="5400" dirty="0" smtClean="0"/>
              <a:t>How Change Happens</a:t>
            </a:r>
          </a:p>
        </p:txBody>
      </p:sp>
      <p:grpSp>
        <p:nvGrpSpPr>
          <p:cNvPr id="2" name="Group 3"/>
          <p:cNvGrpSpPr>
            <a:grpSpLocks/>
          </p:cNvGrpSpPr>
          <p:nvPr/>
        </p:nvGrpSpPr>
        <p:grpSpPr bwMode="auto">
          <a:xfrm>
            <a:off x="381000" y="1219200"/>
            <a:ext cx="5029200" cy="311150"/>
            <a:chOff x="240" y="768"/>
            <a:chExt cx="3168" cy="196"/>
          </a:xfrm>
        </p:grpSpPr>
        <p:sp>
          <p:nvSpPr>
            <p:cNvPr id="30772" name="Line 4"/>
            <p:cNvSpPr>
              <a:spLocks noChangeShapeType="1"/>
            </p:cNvSpPr>
            <p:nvPr/>
          </p:nvSpPr>
          <p:spPr bwMode="auto">
            <a:xfrm>
              <a:off x="2352" y="864"/>
              <a:ext cx="1056" cy="0"/>
            </a:xfrm>
            <a:prstGeom prst="line">
              <a:avLst/>
            </a:prstGeom>
            <a:noFill/>
            <a:ln w="38100" cap="sq">
              <a:solidFill>
                <a:schemeClr val="tx1"/>
              </a:solidFill>
              <a:round/>
              <a:headEnd type="none" w="sm" len="sm"/>
              <a:tailEnd type="triangle" w="sm" len="sm"/>
            </a:ln>
          </p:spPr>
          <p:txBody>
            <a:bodyPr wrap="none"/>
            <a:lstStyle/>
            <a:p>
              <a:endParaRPr lang="en-US"/>
            </a:p>
          </p:txBody>
        </p:sp>
        <p:sp>
          <p:nvSpPr>
            <p:cNvPr id="30773" name="Text Box 5"/>
            <p:cNvSpPr txBox="1">
              <a:spLocks noChangeArrowheads="1"/>
            </p:cNvSpPr>
            <p:nvPr/>
          </p:nvSpPr>
          <p:spPr bwMode="auto">
            <a:xfrm>
              <a:off x="240" y="768"/>
              <a:ext cx="2064" cy="196"/>
            </a:xfrm>
            <a:prstGeom prst="rect">
              <a:avLst/>
            </a:prstGeom>
            <a:noFill/>
            <a:ln w="12700" cap="sq">
              <a:solidFill>
                <a:schemeClr val="tx1"/>
              </a:solidFill>
              <a:miter lim="800000"/>
              <a:headEnd type="none" w="sm" len="sm"/>
              <a:tailEnd type="none" w="sm" len="sm"/>
            </a:ln>
          </p:spPr>
          <p:txBody>
            <a:bodyPr>
              <a:spAutoFit/>
            </a:bodyPr>
            <a:lstStyle/>
            <a:p>
              <a:pPr algn="ctr">
                <a:lnSpc>
                  <a:spcPct val="75000"/>
                </a:lnSpc>
                <a:spcBef>
                  <a:spcPct val="50000"/>
                </a:spcBef>
              </a:pPr>
              <a:r>
                <a:rPr lang="en-US" sz="1800" b="1">
                  <a:latin typeface="Arial" pitchFamily="34" charset="0"/>
                </a:rPr>
                <a:t>Mental Creation</a:t>
              </a:r>
            </a:p>
          </p:txBody>
        </p:sp>
      </p:grpSp>
      <p:sp>
        <p:nvSpPr>
          <p:cNvPr id="116742" name="Text Box 6"/>
          <p:cNvSpPr txBox="1">
            <a:spLocks noChangeArrowheads="1"/>
          </p:cNvSpPr>
          <p:nvPr/>
        </p:nvSpPr>
        <p:spPr bwMode="auto">
          <a:xfrm>
            <a:off x="5486400" y="1219200"/>
            <a:ext cx="3276600" cy="311150"/>
          </a:xfrm>
          <a:prstGeom prst="rect">
            <a:avLst/>
          </a:prstGeom>
          <a:noFill/>
          <a:ln w="12700" cap="sq">
            <a:solidFill>
              <a:schemeClr val="tx1"/>
            </a:solidFill>
            <a:miter lim="800000"/>
            <a:headEnd type="none" w="sm" len="sm"/>
            <a:tailEnd type="none" w="sm" len="sm"/>
          </a:ln>
        </p:spPr>
        <p:txBody>
          <a:bodyPr>
            <a:spAutoFit/>
          </a:bodyPr>
          <a:lstStyle/>
          <a:p>
            <a:pPr algn="ctr">
              <a:lnSpc>
                <a:spcPct val="75000"/>
              </a:lnSpc>
              <a:spcBef>
                <a:spcPct val="50000"/>
              </a:spcBef>
            </a:pPr>
            <a:r>
              <a:rPr lang="en-US" sz="1800" b="1">
                <a:latin typeface="Arial" pitchFamily="34" charset="0"/>
              </a:rPr>
              <a:t>Physical Creation</a:t>
            </a:r>
          </a:p>
        </p:txBody>
      </p:sp>
      <p:grpSp>
        <p:nvGrpSpPr>
          <p:cNvPr id="3" name="Group 7"/>
          <p:cNvGrpSpPr>
            <a:grpSpLocks/>
          </p:cNvGrpSpPr>
          <p:nvPr/>
        </p:nvGrpSpPr>
        <p:grpSpPr bwMode="auto">
          <a:xfrm>
            <a:off x="6477000" y="1828800"/>
            <a:ext cx="2590800" cy="685800"/>
            <a:chOff x="4080" y="1152"/>
            <a:chExt cx="1632" cy="432"/>
          </a:xfrm>
        </p:grpSpPr>
        <p:sp>
          <p:nvSpPr>
            <p:cNvPr id="30770" name="Text Box 8"/>
            <p:cNvSpPr txBox="1">
              <a:spLocks noChangeArrowheads="1"/>
            </p:cNvSpPr>
            <p:nvPr/>
          </p:nvSpPr>
          <p:spPr bwMode="auto">
            <a:xfrm>
              <a:off x="4080" y="1152"/>
              <a:ext cx="1632" cy="196"/>
            </a:xfrm>
            <a:prstGeom prst="rect">
              <a:avLst/>
            </a:prstGeom>
            <a:noFill/>
            <a:ln w="12700" cap="sq">
              <a:solidFill>
                <a:schemeClr val="tx1"/>
              </a:solidFill>
              <a:miter lim="800000"/>
              <a:headEnd type="none" w="sm" len="sm"/>
              <a:tailEnd type="none" w="sm" len="sm"/>
            </a:ln>
          </p:spPr>
          <p:txBody>
            <a:bodyPr>
              <a:spAutoFit/>
            </a:bodyPr>
            <a:lstStyle/>
            <a:p>
              <a:pPr algn="ctr">
                <a:lnSpc>
                  <a:spcPct val="75000"/>
                </a:lnSpc>
                <a:spcBef>
                  <a:spcPct val="50000"/>
                </a:spcBef>
              </a:pPr>
              <a:r>
                <a:rPr lang="en-US" sz="1800" b="1">
                  <a:latin typeface="Arial" pitchFamily="34" charset="0"/>
                </a:rPr>
                <a:t>It Can Achieve</a:t>
              </a:r>
            </a:p>
          </p:txBody>
        </p:sp>
        <p:sp>
          <p:nvSpPr>
            <p:cNvPr id="30771" name="Text Box 9"/>
            <p:cNvSpPr txBox="1">
              <a:spLocks noChangeArrowheads="1"/>
            </p:cNvSpPr>
            <p:nvPr/>
          </p:nvSpPr>
          <p:spPr bwMode="auto">
            <a:xfrm>
              <a:off x="4944" y="1388"/>
              <a:ext cx="768" cy="196"/>
            </a:xfrm>
            <a:prstGeom prst="rect">
              <a:avLst/>
            </a:prstGeom>
            <a:noFill/>
            <a:ln w="12700" cap="sq">
              <a:solidFill>
                <a:schemeClr val="tx1"/>
              </a:solidFill>
              <a:miter lim="800000"/>
              <a:headEnd type="none" w="sm" len="sm"/>
              <a:tailEnd type="none" w="sm" len="sm"/>
            </a:ln>
          </p:spPr>
          <p:txBody>
            <a:bodyPr>
              <a:spAutoFit/>
            </a:bodyPr>
            <a:lstStyle/>
            <a:p>
              <a:pPr algn="ctr">
                <a:lnSpc>
                  <a:spcPct val="75000"/>
                </a:lnSpc>
                <a:spcBef>
                  <a:spcPct val="50000"/>
                </a:spcBef>
              </a:pPr>
              <a:r>
                <a:rPr lang="en-US" sz="1800" b="1">
                  <a:latin typeface="Arial" pitchFamily="34" charset="0"/>
                </a:rPr>
                <a:t>N. Hill</a:t>
              </a:r>
            </a:p>
          </p:txBody>
        </p:sp>
      </p:grpSp>
      <p:grpSp>
        <p:nvGrpSpPr>
          <p:cNvPr id="4" name="Group 10"/>
          <p:cNvGrpSpPr>
            <a:grpSpLocks/>
          </p:cNvGrpSpPr>
          <p:nvPr/>
        </p:nvGrpSpPr>
        <p:grpSpPr bwMode="auto">
          <a:xfrm>
            <a:off x="5638800" y="2667000"/>
            <a:ext cx="3276600" cy="898525"/>
            <a:chOff x="3552" y="1680"/>
            <a:chExt cx="2064" cy="566"/>
          </a:xfrm>
        </p:grpSpPr>
        <p:sp>
          <p:nvSpPr>
            <p:cNvPr id="30768" name="Text Box 11"/>
            <p:cNvSpPr txBox="1">
              <a:spLocks noChangeArrowheads="1"/>
            </p:cNvSpPr>
            <p:nvPr/>
          </p:nvSpPr>
          <p:spPr bwMode="auto">
            <a:xfrm>
              <a:off x="3552" y="1680"/>
              <a:ext cx="2064" cy="326"/>
            </a:xfrm>
            <a:prstGeom prst="rect">
              <a:avLst/>
            </a:prstGeom>
            <a:noFill/>
            <a:ln w="12700" cap="sq">
              <a:solidFill>
                <a:schemeClr val="tx1"/>
              </a:solidFill>
              <a:miter lim="800000"/>
              <a:headEnd type="none" w="sm" len="sm"/>
              <a:tailEnd type="none" w="sm" len="sm"/>
            </a:ln>
          </p:spPr>
          <p:txBody>
            <a:bodyPr>
              <a:spAutoFit/>
            </a:bodyPr>
            <a:lstStyle/>
            <a:p>
              <a:pPr algn="ctr">
                <a:lnSpc>
                  <a:spcPct val="75000"/>
                </a:lnSpc>
                <a:spcBef>
                  <a:spcPct val="50000"/>
                </a:spcBef>
              </a:pPr>
              <a:r>
                <a:rPr lang="en-US" sz="1800" b="1">
                  <a:latin typeface="Arial" pitchFamily="34" charset="0"/>
                </a:rPr>
                <a:t>Can Change the Outer Aspects of Their Lives. </a:t>
              </a:r>
            </a:p>
          </p:txBody>
        </p:sp>
        <p:sp>
          <p:nvSpPr>
            <p:cNvPr id="30769" name="Text Box 12"/>
            <p:cNvSpPr txBox="1">
              <a:spLocks noChangeArrowheads="1"/>
            </p:cNvSpPr>
            <p:nvPr/>
          </p:nvSpPr>
          <p:spPr bwMode="auto">
            <a:xfrm>
              <a:off x="4752" y="2050"/>
              <a:ext cx="864" cy="196"/>
            </a:xfrm>
            <a:prstGeom prst="rect">
              <a:avLst/>
            </a:prstGeom>
            <a:noFill/>
            <a:ln w="12700" cap="sq">
              <a:solidFill>
                <a:schemeClr val="tx1"/>
              </a:solidFill>
              <a:miter lim="800000"/>
              <a:headEnd type="none" w="sm" len="sm"/>
              <a:tailEnd type="none" w="sm" len="sm"/>
            </a:ln>
          </p:spPr>
          <p:txBody>
            <a:bodyPr>
              <a:spAutoFit/>
            </a:bodyPr>
            <a:lstStyle/>
            <a:p>
              <a:pPr algn="ctr">
                <a:lnSpc>
                  <a:spcPct val="75000"/>
                </a:lnSpc>
                <a:spcBef>
                  <a:spcPct val="50000"/>
                </a:spcBef>
              </a:pPr>
              <a:r>
                <a:rPr lang="en-US" sz="1800" b="1">
                  <a:latin typeface="Arial" pitchFamily="34" charset="0"/>
                </a:rPr>
                <a:t>W. James</a:t>
              </a:r>
            </a:p>
          </p:txBody>
        </p:sp>
      </p:grpSp>
      <p:grpSp>
        <p:nvGrpSpPr>
          <p:cNvPr id="5" name="Group 13"/>
          <p:cNvGrpSpPr>
            <a:grpSpLocks/>
          </p:cNvGrpSpPr>
          <p:nvPr/>
        </p:nvGrpSpPr>
        <p:grpSpPr bwMode="auto">
          <a:xfrm>
            <a:off x="228600" y="2651125"/>
            <a:ext cx="5410200" cy="517525"/>
            <a:chOff x="144" y="1670"/>
            <a:chExt cx="3408" cy="326"/>
          </a:xfrm>
        </p:grpSpPr>
        <p:sp>
          <p:nvSpPr>
            <p:cNvPr id="30766" name="Text Box 14"/>
            <p:cNvSpPr txBox="1">
              <a:spLocks noChangeArrowheads="1"/>
            </p:cNvSpPr>
            <p:nvPr/>
          </p:nvSpPr>
          <p:spPr bwMode="auto">
            <a:xfrm>
              <a:off x="144" y="1670"/>
              <a:ext cx="2448" cy="326"/>
            </a:xfrm>
            <a:prstGeom prst="rect">
              <a:avLst/>
            </a:prstGeom>
            <a:noFill/>
            <a:ln w="12700" cap="sq">
              <a:solidFill>
                <a:schemeClr val="tx1"/>
              </a:solidFill>
              <a:miter lim="800000"/>
              <a:headEnd type="none" w="sm" len="sm"/>
              <a:tailEnd type="none" w="sm" len="sm"/>
            </a:ln>
          </p:spPr>
          <p:txBody>
            <a:bodyPr>
              <a:spAutoFit/>
            </a:bodyPr>
            <a:lstStyle/>
            <a:p>
              <a:pPr algn="ctr">
                <a:lnSpc>
                  <a:spcPct val="75000"/>
                </a:lnSpc>
                <a:spcBef>
                  <a:spcPct val="50000"/>
                </a:spcBef>
              </a:pPr>
              <a:r>
                <a:rPr lang="en-US" sz="1800" b="1">
                  <a:latin typeface="Arial" pitchFamily="34" charset="0"/>
                </a:rPr>
                <a:t>Human Beings by changing the inner aspects of their Minds</a:t>
              </a:r>
            </a:p>
          </p:txBody>
        </p:sp>
        <p:sp>
          <p:nvSpPr>
            <p:cNvPr id="30767" name="Line 15"/>
            <p:cNvSpPr>
              <a:spLocks noChangeShapeType="1"/>
            </p:cNvSpPr>
            <p:nvPr/>
          </p:nvSpPr>
          <p:spPr bwMode="auto">
            <a:xfrm>
              <a:off x="2592" y="1862"/>
              <a:ext cx="960" cy="0"/>
            </a:xfrm>
            <a:prstGeom prst="line">
              <a:avLst/>
            </a:prstGeom>
            <a:noFill/>
            <a:ln w="38100" cap="sq">
              <a:solidFill>
                <a:schemeClr val="tx1"/>
              </a:solidFill>
              <a:round/>
              <a:headEnd type="none" w="sm" len="sm"/>
              <a:tailEnd type="triangle" w="sm" len="sm"/>
            </a:ln>
          </p:spPr>
          <p:txBody>
            <a:bodyPr wrap="none"/>
            <a:lstStyle/>
            <a:p>
              <a:endParaRPr lang="en-US"/>
            </a:p>
          </p:txBody>
        </p:sp>
      </p:grpSp>
      <p:grpSp>
        <p:nvGrpSpPr>
          <p:cNvPr id="6" name="Group 16"/>
          <p:cNvGrpSpPr>
            <a:grpSpLocks/>
          </p:cNvGrpSpPr>
          <p:nvPr/>
        </p:nvGrpSpPr>
        <p:grpSpPr bwMode="auto">
          <a:xfrm>
            <a:off x="76200" y="1828800"/>
            <a:ext cx="4114800" cy="311150"/>
            <a:chOff x="48" y="1152"/>
            <a:chExt cx="2592" cy="196"/>
          </a:xfrm>
        </p:grpSpPr>
        <p:sp>
          <p:nvSpPr>
            <p:cNvPr id="30764" name="Text Box 17"/>
            <p:cNvSpPr txBox="1">
              <a:spLocks noChangeArrowheads="1"/>
            </p:cNvSpPr>
            <p:nvPr/>
          </p:nvSpPr>
          <p:spPr bwMode="auto">
            <a:xfrm>
              <a:off x="48" y="1152"/>
              <a:ext cx="2400" cy="196"/>
            </a:xfrm>
            <a:prstGeom prst="rect">
              <a:avLst/>
            </a:prstGeom>
            <a:noFill/>
            <a:ln w="12700" cap="sq">
              <a:solidFill>
                <a:schemeClr val="tx1"/>
              </a:solidFill>
              <a:miter lim="800000"/>
              <a:headEnd type="none" w="sm" len="sm"/>
              <a:tailEnd type="none" w="sm" len="sm"/>
            </a:ln>
          </p:spPr>
          <p:txBody>
            <a:bodyPr>
              <a:spAutoFit/>
            </a:bodyPr>
            <a:lstStyle/>
            <a:p>
              <a:pPr algn="ctr">
                <a:lnSpc>
                  <a:spcPct val="75000"/>
                </a:lnSpc>
                <a:spcBef>
                  <a:spcPct val="50000"/>
                </a:spcBef>
              </a:pPr>
              <a:r>
                <a:rPr lang="en-US" sz="1800" b="1">
                  <a:latin typeface="Arial" pitchFamily="34" charset="0"/>
                </a:rPr>
                <a:t>Whatever the Mind can Conceive</a:t>
              </a:r>
            </a:p>
          </p:txBody>
        </p:sp>
        <p:sp>
          <p:nvSpPr>
            <p:cNvPr id="30765" name="Line 18"/>
            <p:cNvSpPr>
              <a:spLocks noChangeShapeType="1"/>
            </p:cNvSpPr>
            <p:nvPr/>
          </p:nvSpPr>
          <p:spPr bwMode="auto">
            <a:xfrm>
              <a:off x="2448" y="1248"/>
              <a:ext cx="192" cy="0"/>
            </a:xfrm>
            <a:prstGeom prst="line">
              <a:avLst/>
            </a:prstGeom>
            <a:noFill/>
            <a:ln w="38100" cap="sq">
              <a:solidFill>
                <a:schemeClr val="tx1"/>
              </a:solidFill>
              <a:round/>
              <a:headEnd type="none" w="sm" len="sm"/>
              <a:tailEnd type="triangle" w="sm" len="sm"/>
            </a:ln>
          </p:spPr>
          <p:txBody>
            <a:bodyPr wrap="none"/>
            <a:lstStyle/>
            <a:p>
              <a:endParaRPr lang="en-US"/>
            </a:p>
          </p:txBody>
        </p:sp>
      </p:grpSp>
      <p:grpSp>
        <p:nvGrpSpPr>
          <p:cNvPr id="7" name="Group 19"/>
          <p:cNvGrpSpPr>
            <a:grpSpLocks/>
          </p:cNvGrpSpPr>
          <p:nvPr/>
        </p:nvGrpSpPr>
        <p:grpSpPr bwMode="auto">
          <a:xfrm>
            <a:off x="4191000" y="1828800"/>
            <a:ext cx="2286000" cy="311150"/>
            <a:chOff x="2640" y="1152"/>
            <a:chExt cx="1440" cy="196"/>
          </a:xfrm>
        </p:grpSpPr>
        <p:sp>
          <p:nvSpPr>
            <p:cNvPr id="30762" name="Text Box 20"/>
            <p:cNvSpPr txBox="1">
              <a:spLocks noChangeArrowheads="1"/>
            </p:cNvSpPr>
            <p:nvPr/>
          </p:nvSpPr>
          <p:spPr bwMode="auto">
            <a:xfrm>
              <a:off x="2640" y="1152"/>
              <a:ext cx="1248" cy="196"/>
            </a:xfrm>
            <a:prstGeom prst="rect">
              <a:avLst/>
            </a:prstGeom>
            <a:noFill/>
            <a:ln w="12700" cap="sq">
              <a:solidFill>
                <a:schemeClr val="tx1"/>
              </a:solidFill>
              <a:miter lim="800000"/>
              <a:headEnd type="none" w="sm" len="sm"/>
              <a:tailEnd type="none" w="sm" len="sm"/>
            </a:ln>
          </p:spPr>
          <p:txBody>
            <a:bodyPr>
              <a:spAutoFit/>
            </a:bodyPr>
            <a:lstStyle/>
            <a:p>
              <a:pPr algn="ctr">
                <a:lnSpc>
                  <a:spcPct val="75000"/>
                </a:lnSpc>
                <a:spcBef>
                  <a:spcPct val="50000"/>
                </a:spcBef>
              </a:pPr>
              <a:r>
                <a:rPr lang="en-US" sz="1800" b="1">
                  <a:latin typeface="Arial" pitchFamily="34" charset="0"/>
                </a:rPr>
                <a:t>And Believe</a:t>
              </a:r>
            </a:p>
          </p:txBody>
        </p:sp>
        <p:sp>
          <p:nvSpPr>
            <p:cNvPr id="30763" name="Line 21"/>
            <p:cNvSpPr>
              <a:spLocks noChangeShapeType="1"/>
            </p:cNvSpPr>
            <p:nvPr/>
          </p:nvSpPr>
          <p:spPr bwMode="auto">
            <a:xfrm>
              <a:off x="3888" y="1248"/>
              <a:ext cx="192" cy="0"/>
            </a:xfrm>
            <a:prstGeom prst="line">
              <a:avLst/>
            </a:prstGeom>
            <a:noFill/>
            <a:ln w="38100" cap="sq">
              <a:solidFill>
                <a:schemeClr val="tx1"/>
              </a:solidFill>
              <a:round/>
              <a:headEnd type="none" w="sm" len="sm"/>
              <a:tailEnd type="triangle" w="sm" len="sm"/>
            </a:ln>
          </p:spPr>
          <p:txBody>
            <a:bodyPr wrap="none"/>
            <a:lstStyle/>
            <a:p>
              <a:endParaRPr lang="en-US"/>
            </a:p>
          </p:txBody>
        </p:sp>
      </p:grpSp>
      <p:sp>
        <p:nvSpPr>
          <p:cNvPr id="116758" name="Text Box 22"/>
          <p:cNvSpPr txBox="1">
            <a:spLocks noChangeArrowheads="1"/>
          </p:cNvSpPr>
          <p:nvPr/>
        </p:nvSpPr>
        <p:spPr bwMode="auto">
          <a:xfrm>
            <a:off x="7848600" y="4267200"/>
            <a:ext cx="1219200" cy="2241550"/>
          </a:xfrm>
          <a:prstGeom prst="rect">
            <a:avLst/>
          </a:prstGeom>
          <a:noFill/>
          <a:ln w="12700" cap="sq">
            <a:solidFill>
              <a:schemeClr val="tx1"/>
            </a:solidFill>
            <a:miter lim="800000"/>
            <a:headEnd type="none" w="sm" len="sm"/>
            <a:tailEnd type="none" w="sm" len="sm"/>
          </a:ln>
        </p:spPr>
        <p:txBody>
          <a:bodyPr>
            <a:spAutoFit/>
          </a:bodyPr>
          <a:lstStyle/>
          <a:p>
            <a:pPr algn="ctr">
              <a:lnSpc>
                <a:spcPct val="75000"/>
              </a:lnSpc>
              <a:spcBef>
                <a:spcPct val="50000"/>
              </a:spcBef>
            </a:pPr>
            <a:r>
              <a:rPr lang="en-US" sz="1600" b="1">
                <a:latin typeface="Arial" pitchFamily="34" charset="0"/>
              </a:rPr>
              <a:t>Result</a:t>
            </a:r>
          </a:p>
          <a:p>
            <a:pPr algn="ctr">
              <a:lnSpc>
                <a:spcPct val="30000"/>
              </a:lnSpc>
              <a:spcBef>
                <a:spcPct val="50000"/>
              </a:spcBef>
            </a:pPr>
            <a:r>
              <a:rPr lang="en-US" sz="1600" b="1">
                <a:latin typeface="Arial" pitchFamily="34" charset="0"/>
              </a:rPr>
              <a:t>Outcome</a:t>
            </a:r>
          </a:p>
          <a:p>
            <a:pPr algn="ctr">
              <a:lnSpc>
                <a:spcPct val="30000"/>
              </a:lnSpc>
              <a:spcBef>
                <a:spcPct val="50000"/>
              </a:spcBef>
            </a:pPr>
            <a:r>
              <a:rPr lang="en-US" sz="1600" b="1">
                <a:latin typeface="Arial" pitchFamily="34" charset="0"/>
              </a:rPr>
              <a:t>Goal</a:t>
            </a:r>
          </a:p>
          <a:p>
            <a:pPr algn="ctr">
              <a:lnSpc>
                <a:spcPct val="30000"/>
              </a:lnSpc>
              <a:spcBef>
                <a:spcPct val="50000"/>
              </a:spcBef>
            </a:pPr>
            <a:r>
              <a:rPr lang="en-US" sz="1600" b="1">
                <a:latin typeface="Arial" pitchFamily="34" charset="0"/>
              </a:rPr>
              <a:t>Prize</a:t>
            </a:r>
          </a:p>
          <a:p>
            <a:pPr algn="ctr">
              <a:lnSpc>
                <a:spcPct val="30000"/>
              </a:lnSpc>
              <a:spcBef>
                <a:spcPct val="50000"/>
              </a:spcBef>
            </a:pPr>
            <a:r>
              <a:rPr lang="en-US" sz="1600" b="1">
                <a:latin typeface="Arial" pitchFamily="34" charset="0"/>
              </a:rPr>
              <a:t>Aspiration</a:t>
            </a:r>
          </a:p>
          <a:p>
            <a:pPr algn="ctr">
              <a:lnSpc>
                <a:spcPct val="30000"/>
              </a:lnSpc>
              <a:spcBef>
                <a:spcPct val="50000"/>
              </a:spcBef>
            </a:pPr>
            <a:r>
              <a:rPr lang="en-US" sz="1600" b="1">
                <a:latin typeface="Arial" pitchFamily="34" charset="0"/>
              </a:rPr>
              <a:t>Aim</a:t>
            </a:r>
          </a:p>
          <a:p>
            <a:pPr algn="ctr">
              <a:lnSpc>
                <a:spcPct val="30000"/>
              </a:lnSpc>
              <a:spcBef>
                <a:spcPct val="50000"/>
              </a:spcBef>
            </a:pPr>
            <a:r>
              <a:rPr lang="en-US" sz="1600" b="1">
                <a:latin typeface="Arial" pitchFamily="34" charset="0"/>
              </a:rPr>
              <a:t>End</a:t>
            </a:r>
          </a:p>
          <a:p>
            <a:pPr algn="ctr">
              <a:lnSpc>
                <a:spcPct val="30000"/>
              </a:lnSpc>
              <a:spcBef>
                <a:spcPct val="50000"/>
              </a:spcBef>
            </a:pPr>
            <a:r>
              <a:rPr lang="en-US" sz="1600" b="1">
                <a:latin typeface="Arial" pitchFamily="34" charset="0"/>
              </a:rPr>
              <a:t>Purpose</a:t>
            </a:r>
          </a:p>
          <a:p>
            <a:pPr algn="ctr">
              <a:lnSpc>
                <a:spcPct val="30000"/>
              </a:lnSpc>
              <a:spcBef>
                <a:spcPct val="50000"/>
              </a:spcBef>
            </a:pPr>
            <a:r>
              <a:rPr lang="en-US" sz="1600" b="1">
                <a:latin typeface="Arial" pitchFamily="34" charset="0"/>
              </a:rPr>
              <a:t>Dream </a:t>
            </a:r>
          </a:p>
          <a:p>
            <a:pPr algn="ctr">
              <a:lnSpc>
                <a:spcPct val="30000"/>
              </a:lnSpc>
              <a:spcBef>
                <a:spcPct val="50000"/>
              </a:spcBef>
            </a:pPr>
            <a:r>
              <a:rPr lang="en-US" sz="1600" b="1">
                <a:latin typeface="Arial" pitchFamily="34" charset="0"/>
              </a:rPr>
              <a:t>Objective</a:t>
            </a:r>
          </a:p>
          <a:p>
            <a:pPr algn="ctr">
              <a:lnSpc>
                <a:spcPct val="30000"/>
              </a:lnSpc>
              <a:spcBef>
                <a:spcPct val="50000"/>
              </a:spcBef>
            </a:pPr>
            <a:r>
              <a:rPr lang="en-US" sz="1600" b="1">
                <a:latin typeface="Arial" pitchFamily="34" charset="0"/>
              </a:rPr>
              <a:t>Mission</a:t>
            </a:r>
          </a:p>
        </p:txBody>
      </p:sp>
      <p:grpSp>
        <p:nvGrpSpPr>
          <p:cNvPr id="8" name="Group 23"/>
          <p:cNvGrpSpPr>
            <a:grpSpLocks/>
          </p:cNvGrpSpPr>
          <p:nvPr/>
        </p:nvGrpSpPr>
        <p:grpSpPr bwMode="auto">
          <a:xfrm>
            <a:off x="76200" y="4970463"/>
            <a:ext cx="1524000" cy="900112"/>
            <a:chOff x="48" y="1547"/>
            <a:chExt cx="960" cy="567"/>
          </a:xfrm>
        </p:grpSpPr>
        <p:sp>
          <p:nvSpPr>
            <p:cNvPr id="30760" name="Text Box 24"/>
            <p:cNvSpPr txBox="1">
              <a:spLocks noChangeArrowheads="1"/>
            </p:cNvSpPr>
            <p:nvPr/>
          </p:nvSpPr>
          <p:spPr bwMode="auto">
            <a:xfrm>
              <a:off x="48" y="1547"/>
              <a:ext cx="816" cy="567"/>
            </a:xfrm>
            <a:prstGeom prst="rect">
              <a:avLst/>
            </a:prstGeom>
            <a:noFill/>
            <a:ln w="12700" cap="sq">
              <a:solidFill>
                <a:schemeClr val="tx1"/>
              </a:solidFill>
              <a:miter lim="800000"/>
              <a:headEnd type="none" w="sm" len="sm"/>
              <a:tailEnd type="none" w="sm" len="sm"/>
            </a:ln>
          </p:spPr>
          <p:txBody>
            <a:bodyPr>
              <a:spAutoFit/>
            </a:bodyPr>
            <a:lstStyle/>
            <a:p>
              <a:pPr algn="ctr">
                <a:lnSpc>
                  <a:spcPct val="75000"/>
                </a:lnSpc>
                <a:spcBef>
                  <a:spcPct val="50000"/>
                </a:spcBef>
              </a:pPr>
              <a:r>
                <a:rPr lang="en-US" sz="1600" b="1">
                  <a:latin typeface="Arial" pitchFamily="34" charset="0"/>
                </a:rPr>
                <a:t>Mind Food</a:t>
              </a:r>
            </a:p>
            <a:p>
              <a:pPr algn="ctr">
                <a:lnSpc>
                  <a:spcPct val="30000"/>
                </a:lnSpc>
                <a:spcBef>
                  <a:spcPct val="50000"/>
                </a:spcBef>
              </a:pPr>
              <a:r>
                <a:rPr lang="en-US" sz="1600" b="1">
                  <a:latin typeface="Arial" pitchFamily="34" charset="0"/>
                </a:rPr>
                <a:t>Books</a:t>
              </a:r>
            </a:p>
            <a:p>
              <a:pPr algn="ctr">
                <a:lnSpc>
                  <a:spcPct val="30000"/>
                </a:lnSpc>
                <a:spcBef>
                  <a:spcPct val="50000"/>
                </a:spcBef>
              </a:pPr>
              <a:r>
                <a:rPr lang="en-US" sz="1600" b="1">
                  <a:latin typeface="Arial" pitchFamily="34" charset="0"/>
                </a:rPr>
                <a:t>Tapes</a:t>
              </a:r>
            </a:p>
            <a:p>
              <a:pPr algn="ctr">
                <a:lnSpc>
                  <a:spcPct val="30000"/>
                </a:lnSpc>
                <a:spcBef>
                  <a:spcPct val="50000"/>
                </a:spcBef>
              </a:pPr>
              <a:r>
                <a:rPr lang="en-US" sz="1800" b="1">
                  <a:solidFill>
                    <a:srgbClr val="FF0000"/>
                  </a:solidFill>
                  <a:latin typeface="Arial" pitchFamily="34" charset="0"/>
                </a:rPr>
                <a:t>Seminars</a:t>
              </a:r>
            </a:p>
          </p:txBody>
        </p:sp>
        <p:sp>
          <p:nvSpPr>
            <p:cNvPr id="30761" name="Line 25"/>
            <p:cNvSpPr>
              <a:spLocks noChangeShapeType="1"/>
            </p:cNvSpPr>
            <p:nvPr/>
          </p:nvSpPr>
          <p:spPr bwMode="auto">
            <a:xfrm>
              <a:off x="864" y="1872"/>
              <a:ext cx="144" cy="0"/>
            </a:xfrm>
            <a:prstGeom prst="line">
              <a:avLst/>
            </a:prstGeom>
            <a:noFill/>
            <a:ln w="38100" cap="sq">
              <a:solidFill>
                <a:schemeClr val="tx1"/>
              </a:solidFill>
              <a:round/>
              <a:headEnd type="none" w="sm" len="sm"/>
              <a:tailEnd type="triangle" w="sm" len="sm"/>
            </a:ln>
          </p:spPr>
          <p:txBody>
            <a:bodyPr wrap="none"/>
            <a:lstStyle/>
            <a:p>
              <a:endParaRPr lang="en-US"/>
            </a:p>
          </p:txBody>
        </p:sp>
      </p:grpSp>
      <p:grpSp>
        <p:nvGrpSpPr>
          <p:cNvPr id="9" name="Group 26"/>
          <p:cNvGrpSpPr>
            <a:grpSpLocks/>
          </p:cNvGrpSpPr>
          <p:nvPr/>
        </p:nvGrpSpPr>
        <p:grpSpPr bwMode="auto">
          <a:xfrm>
            <a:off x="1600200" y="4953000"/>
            <a:ext cx="1600200" cy="1095375"/>
            <a:chOff x="960" y="3120"/>
            <a:chExt cx="1008" cy="690"/>
          </a:xfrm>
        </p:grpSpPr>
        <p:sp>
          <p:nvSpPr>
            <p:cNvPr id="30758" name="Text Box 27"/>
            <p:cNvSpPr txBox="1">
              <a:spLocks noChangeArrowheads="1"/>
            </p:cNvSpPr>
            <p:nvPr/>
          </p:nvSpPr>
          <p:spPr bwMode="auto">
            <a:xfrm>
              <a:off x="960" y="3120"/>
              <a:ext cx="864" cy="690"/>
            </a:xfrm>
            <a:prstGeom prst="rect">
              <a:avLst/>
            </a:prstGeom>
            <a:noFill/>
            <a:ln w="12700" cap="sq">
              <a:solidFill>
                <a:schemeClr val="tx1"/>
              </a:solidFill>
              <a:miter lim="800000"/>
              <a:headEnd type="none" w="sm" len="sm"/>
              <a:tailEnd type="none" w="sm" len="sm"/>
            </a:ln>
          </p:spPr>
          <p:txBody>
            <a:bodyPr>
              <a:spAutoFit/>
            </a:bodyPr>
            <a:lstStyle/>
            <a:p>
              <a:pPr algn="ctr">
                <a:lnSpc>
                  <a:spcPct val="75000"/>
                </a:lnSpc>
                <a:spcBef>
                  <a:spcPct val="50000"/>
                </a:spcBef>
              </a:pPr>
              <a:r>
                <a:rPr lang="en-US" sz="1600" b="1">
                  <a:latin typeface="Arial" pitchFamily="34" charset="0"/>
                </a:rPr>
                <a:t>Facts</a:t>
              </a:r>
            </a:p>
            <a:p>
              <a:pPr algn="ctr">
                <a:lnSpc>
                  <a:spcPct val="30000"/>
                </a:lnSpc>
                <a:spcBef>
                  <a:spcPct val="50000"/>
                </a:spcBef>
              </a:pPr>
              <a:r>
                <a:rPr lang="en-US" sz="1600" b="1">
                  <a:latin typeface="Arial" pitchFamily="34" charset="0"/>
                </a:rPr>
                <a:t>Knowledge</a:t>
              </a:r>
            </a:p>
            <a:p>
              <a:pPr algn="ctr">
                <a:lnSpc>
                  <a:spcPct val="30000"/>
                </a:lnSpc>
                <a:spcBef>
                  <a:spcPct val="50000"/>
                </a:spcBef>
              </a:pPr>
              <a:r>
                <a:rPr lang="en-US" sz="1600" b="1">
                  <a:solidFill>
                    <a:srgbClr val="FF0000"/>
                  </a:solidFill>
                  <a:latin typeface="Arial" pitchFamily="34" charset="0"/>
                </a:rPr>
                <a:t>Useful</a:t>
              </a:r>
            </a:p>
            <a:p>
              <a:pPr algn="ctr">
                <a:lnSpc>
                  <a:spcPct val="30000"/>
                </a:lnSpc>
                <a:spcBef>
                  <a:spcPct val="50000"/>
                </a:spcBef>
              </a:pPr>
              <a:r>
                <a:rPr lang="en-US" sz="1600" b="1">
                  <a:solidFill>
                    <a:srgbClr val="FF0000"/>
                  </a:solidFill>
                  <a:latin typeface="Arial" pitchFamily="34" charset="0"/>
                </a:rPr>
                <a:t>Information</a:t>
              </a:r>
            </a:p>
            <a:p>
              <a:pPr algn="ctr">
                <a:lnSpc>
                  <a:spcPct val="30000"/>
                </a:lnSpc>
                <a:spcBef>
                  <a:spcPct val="50000"/>
                </a:spcBef>
              </a:pPr>
              <a:r>
                <a:rPr lang="en-US" sz="1800" b="1">
                  <a:solidFill>
                    <a:srgbClr val="FF0000"/>
                  </a:solidFill>
                  <a:latin typeface="Arial" pitchFamily="34" charset="0"/>
                </a:rPr>
                <a:t>WHYS</a:t>
              </a:r>
            </a:p>
          </p:txBody>
        </p:sp>
        <p:sp>
          <p:nvSpPr>
            <p:cNvPr id="30759" name="Line 28"/>
            <p:cNvSpPr>
              <a:spLocks noChangeShapeType="1"/>
            </p:cNvSpPr>
            <p:nvPr/>
          </p:nvSpPr>
          <p:spPr bwMode="auto">
            <a:xfrm>
              <a:off x="1824" y="3456"/>
              <a:ext cx="144" cy="0"/>
            </a:xfrm>
            <a:prstGeom prst="line">
              <a:avLst/>
            </a:prstGeom>
            <a:noFill/>
            <a:ln w="38100" cap="sq">
              <a:solidFill>
                <a:schemeClr val="tx1"/>
              </a:solidFill>
              <a:round/>
              <a:headEnd type="none" w="sm" len="sm"/>
              <a:tailEnd type="triangle" w="sm" len="sm"/>
            </a:ln>
          </p:spPr>
          <p:txBody>
            <a:bodyPr wrap="none"/>
            <a:lstStyle/>
            <a:p>
              <a:endParaRPr lang="en-US"/>
            </a:p>
          </p:txBody>
        </p:sp>
      </p:grpSp>
      <p:grpSp>
        <p:nvGrpSpPr>
          <p:cNvPr id="10" name="Group 29"/>
          <p:cNvGrpSpPr>
            <a:grpSpLocks/>
          </p:cNvGrpSpPr>
          <p:nvPr/>
        </p:nvGrpSpPr>
        <p:grpSpPr bwMode="auto">
          <a:xfrm>
            <a:off x="3314700" y="5943600"/>
            <a:ext cx="2514600" cy="311150"/>
            <a:chOff x="2064" y="2062"/>
            <a:chExt cx="1584" cy="196"/>
          </a:xfrm>
        </p:grpSpPr>
        <p:sp>
          <p:nvSpPr>
            <p:cNvPr id="30755" name="Text Box 30"/>
            <p:cNvSpPr txBox="1">
              <a:spLocks noChangeArrowheads="1"/>
            </p:cNvSpPr>
            <p:nvPr/>
          </p:nvSpPr>
          <p:spPr bwMode="auto">
            <a:xfrm>
              <a:off x="3024" y="2062"/>
              <a:ext cx="624" cy="196"/>
            </a:xfrm>
            <a:prstGeom prst="rect">
              <a:avLst/>
            </a:prstGeom>
            <a:noFill/>
            <a:ln w="12700" cap="sq">
              <a:solidFill>
                <a:schemeClr val="tx1"/>
              </a:solidFill>
              <a:miter lim="800000"/>
              <a:headEnd type="none" w="sm" len="sm"/>
              <a:tailEnd type="none" w="sm" len="sm"/>
            </a:ln>
          </p:spPr>
          <p:txBody>
            <a:bodyPr>
              <a:spAutoFit/>
            </a:bodyPr>
            <a:lstStyle/>
            <a:p>
              <a:pPr algn="ctr">
                <a:lnSpc>
                  <a:spcPct val="75000"/>
                </a:lnSpc>
                <a:spcBef>
                  <a:spcPct val="50000"/>
                </a:spcBef>
              </a:pPr>
              <a:r>
                <a:rPr lang="en-US" sz="1800" b="1">
                  <a:latin typeface="Arial" pitchFamily="34" charset="0"/>
                </a:rPr>
                <a:t>HEART</a:t>
              </a:r>
            </a:p>
          </p:txBody>
        </p:sp>
        <p:sp>
          <p:nvSpPr>
            <p:cNvPr id="30756" name="Text Box 31"/>
            <p:cNvSpPr txBox="1">
              <a:spLocks noChangeArrowheads="1"/>
            </p:cNvSpPr>
            <p:nvPr/>
          </p:nvSpPr>
          <p:spPr bwMode="auto">
            <a:xfrm>
              <a:off x="2064" y="2062"/>
              <a:ext cx="720" cy="196"/>
            </a:xfrm>
            <a:prstGeom prst="rect">
              <a:avLst/>
            </a:prstGeom>
            <a:noFill/>
            <a:ln w="12700" cap="sq">
              <a:solidFill>
                <a:schemeClr val="tx1"/>
              </a:solidFill>
              <a:miter lim="800000"/>
              <a:headEnd type="none" w="sm" len="sm"/>
              <a:tailEnd type="none" w="sm" len="sm"/>
            </a:ln>
          </p:spPr>
          <p:txBody>
            <a:bodyPr>
              <a:spAutoFit/>
            </a:bodyPr>
            <a:lstStyle/>
            <a:p>
              <a:pPr algn="ctr">
                <a:lnSpc>
                  <a:spcPct val="75000"/>
                </a:lnSpc>
                <a:spcBef>
                  <a:spcPct val="50000"/>
                </a:spcBef>
              </a:pPr>
              <a:r>
                <a:rPr lang="en-US" sz="1800" b="1">
                  <a:latin typeface="Arial" pitchFamily="34" charset="0"/>
                </a:rPr>
                <a:t>HEAD</a:t>
              </a:r>
            </a:p>
          </p:txBody>
        </p:sp>
        <p:sp>
          <p:nvSpPr>
            <p:cNvPr id="30757" name="Line 32"/>
            <p:cNvSpPr>
              <a:spLocks noChangeShapeType="1"/>
            </p:cNvSpPr>
            <p:nvPr/>
          </p:nvSpPr>
          <p:spPr bwMode="auto">
            <a:xfrm>
              <a:off x="2808" y="2160"/>
              <a:ext cx="216" cy="0"/>
            </a:xfrm>
            <a:prstGeom prst="line">
              <a:avLst/>
            </a:prstGeom>
            <a:noFill/>
            <a:ln w="38100" cap="sq">
              <a:solidFill>
                <a:schemeClr val="tx1"/>
              </a:solidFill>
              <a:round/>
              <a:headEnd type="none" w="sm" len="sm"/>
              <a:tailEnd type="triangle" w="sm" len="sm"/>
            </a:ln>
          </p:spPr>
          <p:txBody>
            <a:bodyPr wrap="none"/>
            <a:lstStyle/>
            <a:p>
              <a:endParaRPr lang="en-US"/>
            </a:p>
          </p:txBody>
        </p:sp>
      </p:grpSp>
      <p:grpSp>
        <p:nvGrpSpPr>
          <p:cNvPr id="11" name="Group 33"/>
          <p:cNvGrpSpPr>
            <a:grpSpLocks/>
          </p:cNvGrpSpPr>
          <p:nvPr/>
        </p:nvGrpSpPr>
        <p:grpSpPr bwMode="auto">
          <a:xfrm>
            <a:off x="3200400" y="5181600"/>
            <a:ext cx="1524000" cy="484188"/>
            <a:chOff x="2016" y="1680"/>
            <a:chExt cx="960" cy="305"/>
          </a:xfrm>
        </p:grpSpPr>
        <p:sp>
          <p:nvSpPr>
            <p:cNvPr id="30753" name="Text Box 34"/>
            <p:cNvSpPr txBox="1">
              <a:spLocks noChangeArrowheads="1"/>
            </p:cNvSpPr>
            <p:nvPr/>
          </p:nvSpPr>
          <p:spPr bwMode="auto">
            <a:xfrm>
              <a:off x="2016" y="1680"/>
              <a:ext cx="816" cy="305"/>
            </a:xfrm>
            <a:prstGeom prst="rect">
              <a:avLst/>
            </a:prstGeom>
            <a:noFill/>
            <a:ln w="12700" cap="sq">
              <a:solidFill>
                <a:schemeClr val="tx1"/>
              </a:solidFill>
              <a:miter lim="800000"/>
              <a:headEnd type="none" w="sm" len="sm"/>
              <a:tailEnd type="none" w="sm" len="sm"/>
            </a:ln>
          </p:spPr>
          <p:txBody>
            <a:bodyPr>
              <a:spAutoFit/>
            </a:bodyPr>
            <a:lstStyle/>
            <a:p>
              <a:pPr algn="ctr">
                <a:lnSpc>
                  <a:spcPct val="75000"/>
                </a:lnSpc>
                <a:spcBef>
                  <a:spcPct val="50000"/>
                </a:spcBef>
              </a:pPr>
              <a:r>
                <a:rPr lang="en-US" sz="1600" b="1">
                  <a:latin typeface="Arial" pitchFamily="34" charset="0"/>
                </a:rPr>
                <a:t>Thoughts</a:t>
              </a:r>
            </a:p>
            <a:p>
              <a:pPr algn="ctr">
                <a:lnSpc>
                  <a:spcPct val="30000"/>
                </a:lnSpc>
                <a:spcBef>
                  <a:spcPct val="50000"/>
                </a:spcBef>
              </a:pPr>
              <a:r>
                <a:rPr lang="en-US" sz="1600" b="1">
                  <a:latin typeface="Arial" pitchFamily="34" charset="0"/>
                </a:rPr>
                <a:t>Perception</a:t>
              </a:r>
            </a:p>
          </p:txBody>
        </p:sp>
        <p:sp>
          <p:nvSpPr>
            <p:cNvPr id="30754" name="Line 35"/>
            <p:cNvSpPr>
              <a:spLocks noChangeShapeType="1"/>
            </p:cNvSpPr>
            <p:nvPr/>
          </p:nvSpPr>
          <p:spPr bwMode="auto">
            <a:xfrm>
              <a:off x="2832" y="1872"/>
              <a:ext cx="144" cy="0"/>
            </a:xfrm>
            <a:prstGeom prst="line">
              <a:avLst/>
            </a:prstGeom>
            <a:noFill/>
            <a:ln w="38100" cap="sq">
              <a:solidFill>
                <a:schemeClr val="tx1"/>
              </a:solidFill>
              <a:round/>
              <a:headEnd type="none" w="sm" len="sm"/>
              <a:tailEnd type="triangle" w="sm" len="sm"/>
            </a:ln>
          </p:spPr>
          <p:txBody>
            <a:bodyPr wrap="none"/>
            <a:lstStyle/>
            <a:p>
              <a:endParaRPr lang="en-US"/>
            </a:p>
          </p:txBody>
        </p:sp>
      </p:grpSp>
      <p:grpSp>
        <p:nvGrpSpPr>
          <p:cNvPr id="12" name="Group 36"/>
          <p:cNvGrpSpPr>
            <a:grpSpLocks/>
          </p:cNvGrpSpPr>
          <p:nvPr/>
        </p:nvGrpSpPr>
        <p:grpSpPr bwMode="auto">
          <a:xfrm>
            <a:off x="4714875" y="5105400"/>
            <a:ext cx="1676400" cy="704850"/>
            <a:chOff x="2970" y="3216"/>
            <a:chExt cx="1056" cy="444"/>
          </a:xfrm>
        </p:grpSpPr>
        <p:sp>
          <p:nvSpPr>
            <p:cNvPr id="30751" name="Text Box 37"/>
            <p:cNvSpPr txBox="1">
              <a:spLocks noChangeArrowheads="1"/>
            </p:cNvSpPr>
            <p:nvPr/>
          </p:nvSpPr>
          <p:spPr bwMode="auto">
            <a:xfrm>
              <a:off x="2970" y="3216"/>
              <a:ext cx="870" cy="444"/>
            </a:xfrm>
            <a:prstGeom prst="rect">
              <a:avLst/>
            </a:prstGeom>
            <a:noFill/>
            <a:ln w="12700" cap="sq">
              <a:solidFill>
                <a:schemeClr val="tx1"/>
              </a:solidFill>
              <a:miter lim="800000"/>
              <a:headEnd type="none" w="sm" len="sm"/>
              <a:tailEnd type="none" w="sm" len="sm"/>
            </a:ln>
          </p:spPr>
          <p:txBody>
            <a:bodyPr>
              <a:spAutoFit/>
            </a:bodyPr>
            <a:lstStyle/>
            <a:p>
              <a:pPr algn="ctr">
                <a:lnSpc>
                  <a:spcPct val="75000"/>
                </a:lnSpc>
                <a:spcBef>
                  <a:spcPct val="50000"/>
                </a:spcBef>
              </a:pPr>
              <a:r>
                <a:rPr lang="en-US" sz="1600" b="1">
                  <a:latin typeface="Arial" pitchFamily="34" charset="0"/>
                </a:rPr>
                <a:t>Belief</a:t>
              </a:r>
            </a:p>
            <a:p>
              <a:pPr algn="ctr">
                <a:lnSpc>
                  <a:spcPct val="30000"/>
                </a:lnSpc>
                <a:spcBef>
                  <a:spcPct val="50000"/>
                </a:spcBef>
              </a:pPr>
              <a:r>
                <a:rPr lang="en-US" sz="1600" b="1">
                  <a:latin typeface="Arial" pitchFamily="34" charset="0"/>
                </a:rPr>
                <a:t>System</a:t>
              </a:r>
            </a:p>
            <a:p>
              <a:pPr algn="ctr">
                <a:lnSpc>
                  <a:spcPct val="30000"/>
                </a:lnSpc>
                <a:spcBef>
                  <a:spcPct val="50000"/>
                </a:spcBef>
              </a:pPr>
              <a:r>
                <a:rPr lang="en-US" sz="1800" b="1">
                  <a:solidFill>
                    <a:srgbClr val="FF0000"/>
                  </a:solidFill>
                  <a:latin typeface="Arial" pitchFamily="34" charset="0"/>
                </a:rPr>
                <a:t>Paradigms</a:t>
              </a:r>
            </a:p>
          </p:txBody>
        </p:sp>
        <p:sp>
          <p:nvSpPr>
            <p:cNvPr id="30752" name="Line 38"/>
            <p:cNvSpPr>
              <a:spLocks noChangeShapeType="1"/>
            </p:cNvSpPr>
            <p:nvPr/>
          </p:nvSpPr>
          <p:spPr bwMode="auto">
            <a:xfrm>
              <a:off x="3840" y="3456"/>
              <a:ext cx="186" cy="0"/>
            </a:xfrm>
            <a:prstGeom prst="line">
              <a:avLst/>
            </a:prstGeom>
            <a:noFill/>
            <a:ln w="38100" cap="sq">
              <a:solidFill>
                <a:schemeClr val="tx1"/>
              </a:solidFill>
              <a:round/>
              <a:headEnd type="none" w="sm" len="sm"/>
              <a:tailEnd type="triangle" w="sm" len="sm"/>
            </a:ln>
          </p:spPr>
          <p:txBody>
            <a:bodyPr wrap="none"/>
            <a:lstStyle/>
            <a:p>
              <a:endParaRPr lang="en-US"/>
            </a:p>
          </p:txBody>
        </p:sp>
      </p:grpSp>
      <p:grpSp>
        <p:nvGrpSpPr>
          <p:cNvPr id="13" name="Group 39"/>
          <p:cNvGrpSpPr>
            <a:grpSpLocks/>
          </p:cNvGrpSpPr>
          <p:nvPr/>
        </p:nvGrpSpPr>
        <p:grpSpPr bwMode="auto">
          <a:xfrm>
            <a:off x="3962400" y="3657600"/>
            <a:ext cx="1524000" cy="1752600"/>
            <a:chOff x="2448" y="912"/>
            <a:chExt cx="1104" cy="912"/>
          </a:xfrm>
        </p:grpSpPr>
        <p:sp>
          <p:nvSpPr>
            <p:cNvPr id="30749" name="Text Box 40"/>
            <p:cNvSpPr txBox="1">
              <a:spLocks noChangeArrowheads="1"/>
            </p:cNvSpPr>
            <p:nvPr/>
          </p:nvSpPr>
          <p:spPr bwMode="auto">
            <a:xfrm>
              <a:off x="2448" y="912"/>
              <a:ext cx="1104" cy="583"/>
            </a:xfrm>
            <a:prstGeom prst="rect">
              <a:avLst/>
            </a:prstGeom>
            <a:noFill/>
            <a:ln w="12700" cap="sq">
              <a:solidFill>
                <a:schemeClr val="tx1"/>
              </a:solidFill>
              <a:miter lim="800000"/>
              <a:headEnd type="none" w="sm" len="sm"/>
              <a:tailEnd type="none" w="sm" len="sm"/>
            </a:ln>
          </p:spPr>
          <p:txBody>
            <a:bodyPr>
              <a:spAutoFit/>
            </a:bodyPr>
            <a:lstStyle/>
            <a:p>
              <a:pPr algn="ctr">
                <a:lnSpc>
                  <a:spcPct val="75000"/>
                </a:lnSpc>
                <a:spcBef>
                  <a:spcPct val="50000"/>
                </a:spcBef>
              </a:pPr>
              <a:r>
                <a:rPr lang="en-US" sz="1600" b="1">
                  <a:latin typeface="Arial" pitchFamily="34" charset="0"/>
                </a:rPr>
                <a:t>Analyze</a:t>
              </a:r>
            </a:p>
            <a:p>
              <a:pPr algn="ctr">
                <a:lnSpc>
                  <a:spcPct val="30000"/>
                </a:lnSpc>
                <a:spcBef>
                  <a:spcPct val="50000"/>
                </a:spcBef>
              </a:pPr>
              <a:r>
                <a:rPr lang="en-US" sz="1600" b="1">
                  <a:latin typeface="Arial" pitchFamily="34" charset="0"/>
                </a:rPr>
                <a:t>Examine</a:t>
              </a:r>
            </a:p>
            <a:p>
              <a:pPr algn="ctr">
                <a:lnSpc>
                  <a:spcPct val="30000"/>
                </a:lnSpc>
                <a:spcBef>
                  <a:spcPct val="50000"/>
                </a:spcBef>
              </a:pPr>
              <a:r>
                <a:rPr lang="en-US" sz="1800" b="1">
                  <a:solidFill>
                    <a:srgbClr val="FF0000"/>
                  </a:solidFill>
                  <a:latin typeface="Arial" pitchFamily="34" charset="0"/>
                </a:rPr>
                <a:t>Understand</a:t>
              </a:r>
            </a:p>
            <a:p>
              <a:pPr algn="ctr">
                <a:lnSpc>
                  <a:spcPct val="30000"/>
                </a:lnSpc>
                <a:spcBef>
                  <a:spcPct val="50000"/>
                </a:spcBef>
              </a:pPr>
              <a:r>
                <a:rPr lang="en-US" sz="1800" b="1">
                  <a:solidFill>
                    <a:srgbClr val="FF0000"/>
                  </a:solidFill>
                  <a:latin typeface="Arial" pitchFamily="34" charset="0"/>
                </a:rPr>
                <a:t>WHY</a:t>
              </a:r>
            </a:p>
            <a:p>
              <a:pPr algn="ctr">
                <a:lnSpc>
                  <a:spcPct val="30000"/>
                </a:lnSpc>
                <a:spcBef>
                  <a:spcPct val="50000"/>
                </a:spcBef>
              </a:pPr>
              <a:r>
                <a:rPr lang="en-US" sz="1600" b="1">
                  <a:latin typeface="Arial" pitchFamily="34" charset="0"/>
                </a:rPr>
                <a:t>Internalize</a:t>
              </a:r>
            </a:p>
          </p:txBody>
        </p:sp>
        <p:sp>
          <p:nvSpPr>
            <p:cNvPr id="30750" name="Line 41"/>
            <p:cNvSpPr>
              <a:spLocks noChangeShapeType="1"/>
            </p:cNvSpPr>
            <p:nvPr/>
          </p:nvSpPr>
          <p:spPr bwMode="auto">
            <a:xfrm>
              <a:off x="2880" y="1488"/>
              <a:ext cx="0" cy="336"/>
            </a:xfrm>
            <a:prstGeom prst="line">
              <a:avLst/>
            </a:prstGeom>
            <a:noFill/>
            <a:ln w="38100" cap="sq">
              <a:solidFill>
                <a:schemeClr val="tx1"/>
              </a:solidFill>
              <a:round/>
              <a:headEnd type="none" w="sm" len="sm"/>
              <a:tailEnd type="triangle" w="sm" len="sm"/>
            </a:ln>
          </p:spPr>
          <p:txBody>
            <a:bodyPr wrap="none"/>
            <a:lstStyle/>
            <a:p>
              <a:endParaRPr lang="en-US"/>
            </a:p>
          </p:txBody>
        </p:sp>
      </p:grpSp>
      <p:grpSp>
        <p:nvGrpSpPr>
          <p:cNvPr id="14" name="Group 42"/>
          <p:cNvGrpSpPr>
            <a:grpSpLocks/>
          </p:cNvGrpSpPr>
          <p:nvPr/>
        </p:nvGrpSpPr>
        <p:grpSpPr bwMode="auto">
          <a:xfrm>
            <a:off x="2362200" y="4114800"/>
            <a:ext cx="1371600" cy="1255713"/>
            <a:chOff x="1488" y="2592"/>
            <a:chExt cx="864" cy="791"/>
          </a:xfrm>
        </p:grpSpPr>
        <p:sp>
          <p:nvSpPr>
            <p:cNvPr id="30747" name="Text Box 43"/>
            <p:cNvSpPr txBox="1">
              <a:spLocks noChangeArrowheads="1"/>
            </p:cNvSpPr>
            <p:nvPr/>
          </p:nvSpPr>
          <p:spPr bwMode="auto">
            <a:xfrm>
              <a:off x="1488" y="2592"/>
              <a:ext cx="864" cy="327"/>
            </a:xfrm>
            <a:prstGeom prst="rect">
              <a:avLst/>
            </a:prstGeom>
            <a:noFill/>
            <a:ln w="12700" cap="sq">
              <a:solidFill>
                <a:schemeClr val="tx1"/>
              </a:solidFill>
              <a:miter lim="800000"/>
              <a:headEnd type="none" w="sm" len="sm"/>
              <a:tailEnd type="none" w="sm" len="sm"/>
            </a:ln>
          </p:spPr>
          <p:txBody>
            <a:bodyPr>
              <a:spAutoFit/>
            </a:bodyPr>
            <a:lstStyle/>
            <a:p>
              <a:pPr algn="ctr">
                <a:lnSpc>
                  <a:spcPct val="60000"/>
                </a:lnSpc>
                <a:spcBef>
                  <a:spcPct val="50000"/>
                </a:spcBef>
              </a:pPr>
              <a:r>
                <a:rPr lang="en-US" sz="1600" b="1">
                  <a:latin typeface="Arial" pitchFamily="34" charset="0"/>
                </a:rPr>
                <a:t>Listen</a:t>
              </a:r>
            </a:p>
            <a:p>
              <a:pPr algn="ctr">
                <a:lnSpc>
                  <a:spcPct val="60000"/>
                </a:lnSpc>
                <a:spcBef>
                  <a:spcPct val="50000"/>
                </a:spcBef>
              </a:pPr>
              <a:r>
                <a:rPr lang="en-US" sz="1600" b="1">
                  <a:latin typeface="Arial" pitchFamily="34" charset="0"/>
                </a:rPr>
                <a:t>Think</a:t>
              </a:r>
            </a:p>
          </p:txBody>
        </p:sp>
        <p:sp>
          <p:nvSpPr>
            <p:cNvPr id="30748" name="Line 44"/>
            <p:cNvSpPr>
              <a:spLocks noChangeShapeType="1"/>
            </p:cNvSpPr>
            <p:nvPr/>
          </p:nvSpPr>
          <p:spPr bwMode="auto">
            <a:xfrm>
              <a:off x="1920" y="2976"/>
              <a:ext cx="0" cy="407"/>
            </a:xfrm>
            <a:prstGeom prst="line">
              <a:avLst/>
            </a:prstGeom>
            <a:noFill/>
            <a:ln w="38100" cap="sq">
              <a:solidFill>
                <a:schemeClr val="tx1"/>
              </a:solidFill>
              <a:round/>
              <a:headEnd type="none" w="sm" len="sm"/>
              <a:tailEnd type="triangle" w="sm" len="sm"/>
            </a:ln>
          </p:spPr>
          <p:txBody>
            <a:bodyPr wrap="none"/>
            <a:lstStyle/>
            <a:p>
              <a:endParaRPr lang="en-US"/>
            </a:p>
          </p:txBody>
        </p:sp>
      </p:grpSp>
      <p:grpSp>
        <p:nvGrpSpPr>
          <p:cNvPr id="15" name="Group 45"/>
          <p:cNvGrpSpPr>
            <a:grpSpLocks/>
          </p:cNvGrpSpPr>
          <p:nvPr/>
        </p:nvGrpSpPr>
        <p:grpSpPr bwMode="auto">
          <a:xfrm>
            <a:off x="6400800" y="4572000"/>
            <a:ext cx="1447800" cy="1093788"/>
            <a:chOff x="4032" y="2880"/>
            <a:chExt cx="912" cy="689"/>
          </a:xfrm>
        </p:grpSpPr>
        <p:grpSp>
          <p:nvGrpSpPr>
            <p:cNvPr id="16" name="Group 46"/>
            <p:cNvGrpSpPr>
              <a:grpSpLocks/>
            </p:cNvGrpSpPr>
            <p:nvPr/>
          </p:nvGrpSpPr>
          <p:grpSpPr bwMode="auto">
            <a:xfrm>
              <a:off x="4032" y="3264"/>
              <a:ext cx="912" cy="305"/>
              <a:chOff x="4032" y="3264"/>
              <a:chExt cx="912" cy="305"/>
            </a:xfrm>
          </p:grpSpPr>
          <p:sp>
            <p:nvSpPr>
              <p:cNvPr id="30745" name="Text Box 47"/>
              <p:cNvSpPr txBox="1">
                <a:spLocks noChangeArrowheads="1"/>
              </p:cNvSpPr>
              <p:nvPr/>
            </p:nvSpPr>
            <p:spPr bwMode="auto">
              <a:xfrm>
                <a:off x="4032" y="3264"/>
                <a:ext cx="768" cy="305"/>
              </a:xfrm>
              <a:prstGeom prst="rect">
                <a:avLst/>
              </a:prstGeom>
              <a:noFill/>
              <a:ln w="12700" cap="sq">
                <a:solidFill>
                  <a:schemeClr val="tx1"/>
                </a:solidFill>
                <a:miter lim="800000"/>
                <a:headEnd type="none" w="sm" len="sm"/>
                <a:tailEnd type="none" w="sm" len="sm"/>
              </a:ln>
            </p:spPr>
            <p:txBody>
              <a:bodyPr>
                <a:spAutoFit/>
              </a:bodyPr>
              <a:lstStyle/>
              <a:p>
                <a:pPr algn="ctr">
                  <a:lnSpc>
                    <a:spcPct val="75000"/>
                  </a:lnSpc>
                  <a:spcBef>
                    <a:spcPct val="50000"/>
                  </a:spcBef>
                </a:pPr>
                <a:r>
                  <a:rPr lang="en-US" sz="1600" b="1">
                    <a:latin typeface="Arial" pitchFamily="34" charset="0"/>
                  </a:rPr>
                  <a:t>Actions</a:t>
                </a:r>
              </a:p>
              <a:p>
                <a:pPr algn="ctr">
                  <a:lnSpc>
                    <a:spcPct val="30000"/>
                  </a:lnSpc>
                  <a:spcBef>
                    <a:spcPct val="50000"/>
                  </a:spcBef>
                </a:pPr>
                <a:r>
                  <a:rPr lang="en-US" sz="1600" b="1">
                    <a:latin typeface="Arial" pitchFamily="34" charset="0"/>
                  </a:rPr>
                  <a:t>Behavior</a:t>
                </a:r>
              </a:p>
            </p:txBody>
          </p:sp>
          <p:sp>
            <p:nvSpPr>
              <p:cNvPr id="30746" name="Line 48"/>
              <p:cNvSpPr>
                <a:spLocks noChangeShapeType="1"/>
              </p:cNvSpPr>
              <p:nvPr/>
            </p:nvSpPr>
            <p:spPr bwMode="auto">
              <a:xfrm>
                <a:off x="4800" y="3456"/>
                <a:ext cx="144" cy="0"/>
              </a:xfrm>
              <a:prstGeom prst="line">
                <a:avLst/>
              </a:prstGeom>
              <a:noFill/>
              <a:ln w="38100" cap="sq">
                <a:solidFill>
                  <a:schemeClr val="tx1"/>
                </a:solidFill>
                <a:round/>
                <a:headEnd type="none" w="sm" len="sm"/>
                <a:tailEnd type="triangle" w="sm" len="sm"/>
              </a:ln>
            </p:spPr>
            <p:txBody>
              <a:bodyPr wrap="none"/>
              <a:lstStyle/>
              <a:p>
                <a:endParaRPr lang="en-US"/>
              </a:p>
            </p:txBody>
          </p:sp>
        </p:grpSp>
        <p:sp>
          <p:nvSpPr>
            <p:cNvPr id="30744" name="Text Box 49"/>
            <p:cNvSpPr txBox="1">
              <a:spLocks noChangeArrowheads="1"/>
            </p:cNvSpPr>
            <p:nvPr/>
          </p:nvSpPr>
          <p:spPr bwMode="auto">
            <a:xfrm>
              <a:off x="4032" y="2880"/>
              <a:ext cx="816" cy="239"/>
            </a:xfrm>
            <a:prstGeom prst="rect">
              <a:avLst/>
            </a:prstGeom>
            <a:noFill/>
            <a:ln w="12700" cap="sq">
              <a:solidFill>
                <a:srgbClr val="FF0000"/>
              </a:solidFill>
              <a:miter lim="800000"/>
              <a:headEnd type="none" w="sm" len="sm"/>
              <a:tailEnd type="none" w="sm" len="sm"/>
            </a:ln>
          </p:spPr>
          <p:txBody>
            <a:bodyPr>
              <a:spAutoFit/>
            </a:bodyPr>
            <a:lstStyle/>
            <a:p>
              <a:pPr algn="ctr">
                <a:spcBef>
                  <a:spcPct val="50000"/>
                </a:spcBef>
              </a:pPr>
              <a:r>
                <a:rPr lang="en-US" sz="1800" b="1">
                  <a:solidFill>
                    <a:srgbClr val="FF0000"/>
                  </a:solidFill>
                  <a:latin typeface="Arial" pitchFamily="34" charset="0"/>
                </a:rPr>
                <a:t>Eat Better</a:t>
              </a:r>
            </a:p>
          </p:txBody>
        </p:sp>
      </p:grpSp>
      <p:grpSp>
        <p:nvGrpSpPr>
          <p:cNvPr id="17" name="Group 51"/>
          <p:cNvGrpSpPr>
            <a:grpSpLocks/>
          </p:cNvGrpSpPr>
          <p:nvPr/>
        </p:nvGrpSpPr>
        <p:grpSpPr bwMode="auto">
          <a:xfrm>
            <a:off x="1524000" y="1219200"/>
            <a:ext cx="5562600" cy="2027238"/>
            <a:chOff x="1152" y="2064"/>
            <a:chExt cx="3504" cy="1277"/>
          </a:xfrm>
        </p:grpSpPr>
        <p:sp>
          <p:nvSpPr>
            <p:cNvPr id="30741" name="Text Box 52"/>
            <p:cNvSpPr txBox="1">
              <a:spLocks noChangeArrowheads="1"/>
            </p:cNvSpPr>
            <p:nvPr/>
          </p:nvSpPr>
          <p:spPr bwMode="auto">
            <a:xfrm>
              <a:off x="1152" y="2064"/>
              <a:ext cx="3504" cy="1277"/>
            </a:xfrm>
            <a:prstGeom prst="rect">
              <a:avLst/>
            </a:prstGeom>
            <a:solidFill>
              <a:schemeClr val="tx2"/>
            </a:solidFill>
            <a:ln w="12700" cap="sq">
              <a:solidFill>
                <a:srgbClr val="000099"/>
              </a:solidFill>
              <a:miter lim="800000"/>
              <a:headEnd type="none" w="sm" len="sm"/>
              <a:tailEnd type="none" w="sm" len="sm"/>
            </a:ln>
          </p:spPr>
          <p:txBody>
            <a:bodyPr>
              <a:spAutoFit/>
            </a:bodyPr>
            <a:lstStyle/>
            <a:p>
              <a:pPr algn="ctr">
                <a:spcBef>
                  <a:spcPct val="50000"/>
                </a:spcBef>
              </a:pPr>
              <a:r>
                <a:rPr lang="en-US" sz="3600" b="1">
                  <a:solidFill>
                    <a:srgbClr val="000099"/>
                  </a:solidFill>
                  <a:latin typeface="Arial" pitchFamily="34" charset="0"/>
                </a:rPr>
                <a:t>You’re gonna get FLIPPED!!</a:t>
              </a:r>
            </a:p>
            <a:p>
              <a:pPr algn="ctr">
                <a:spcBef>
                  <a:spcPct val="50000"/>
                </a:spcBef>
              </a:pPr>
              <a:endParaRPr lang="en-US" sz="3600" b="1">
                <a:solidFill>
                  <a:srgbClr val="000099"/>
                </a:solidFill>
                <a:latin typeface="Arial" pitchFamily="34" charset="0"/>
              </a:endParaRPr>
            </a:p>
          </p:txBody>
        </p:sp>
        <p:pic>
          <p:nvPicPr>
            <p:cNvPr id="30742" name="Picture 53"/>
            <p:cNvPicPr>
              <a:picLocks noChangeAspect="1" noChangeArrowheads="1"/>
            </p:cNvPicPr>
            <p:nvPr/>
          </p:nvPicPr>
          <p:blipFill>
            <a:blip r:embed="rId3" cstate="print"/>
            <a:srcRect/>
            <a:stretch>
              <a:fillRect/>
            </a:stretch>
          </p:blipFill>
          <p:spPr bwMode="auto">
            <a:xfrm>
              <a:off x="2064" y="2784"/>
              <a:ext cx="1632" cy="477"/>
            </a:xfrm>
            <a:prstGeom prst="rect">
              <a:avLst/>
            </a:prstGeom>
            <a:noFill/>
            <a:ln w="12700" cap="sq">
              <a:solidFill>
                <a:srgbClr val="000099"/>
              </a:solidFill>
              <a:miter lim="800000"/>
              <a:headEnd type="none" w="sm" len="sm"/>
              <a:tailEnd type="none" w="sm" len="sm"/>
            </a:ln>
          </p:spPr>
        </p:pic>
      </p:grpSp>
      <p:pic>
        <p:nvPicPr>
          <p:cNvPr id="116790" name="Picture 54" descr="eyes_new_md_wht"/>
          <p:cNvPicPr>
            <a:picLocks noGrp="1" noChangeAspect="1" noChangeArrowheads="1" noCrop="1"/>
          </p:cNvPicPr>
          <p:nvPr>
            <p:ph sz="half" idx="1"/>
          </p:nvPr>
        </p:nvPicPr>
        <p:blipFill>
          <a:blip r:embed="rId4" cstate="print"/>
          <a:stretch>
            <a:fillRect/>
          </a:stretch>
        </p:blipFill>
        <p:spPr>
          <a:xfrm>
            <a:off x="3124200" y="3276600"/>
            <a:ext cx="3067050" cy="1380173"/>
          </a:xfrm>
          <a:noFill/>
        </p:spPr>
      </p:pic>
    </p:spTree>
    <p:extLst>
      <p:ext uri="{BB962C8B-B14F-4D97-AF65-F5344CB8AC3E}">
        <p14:creationId xmlns="" xmlns:p14="http://schemas.microsoft.com/office/powerpoint/2010/main" val="11817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67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499"/>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499"/>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499"/>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499"/>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499"/>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499"/>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499"/>
                                          </p:stCondLst>
                                        </p:cTn>
                                        <p:tgtEl>
                                          <p:spTgt spid="1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499"/>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11675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1679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3" presetClass="entr" presetSubtype="16"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p:cTn id="75" dur="500" fill="hold"/>
                                        <p:tgtEl>
                                          <p:spTgt spid="17"/>
                                        </p:tgtEl>
                                        <p:attrNameLst>
                                          <p:attrName>ppt_w</p:attrName>
                                        </p:attrNameLst>
                                      </p:cBhvr>
                                      <p:tavLst>
                                        <p:tav tm="0">
                                          <p:val>
                                            <p:fltVal val="0"/>
                                          </p:val>
                                        </p:tav>
                                        <p:tav tm="100000">
                                          <p:val>
                                            <p:strVal val="#ppt_w"/>
                                          </p:val>
                                        </p:tav>
                                      </p:tavLst>
                                    </p:anim>
                                    <p:anim calcmode="lin" valueType="num">
                                      <p:cBhvr>
                                        <p:cTn id="76"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2" grpId="0" animBg="1" autoUpdateAnimBg="0"/>
      <p:bldP spid="116758"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457200"/>
            <a:ext cx="7772400" cy="838200"/>
          </a:xfrm>
        </p:spPr>
        <p:txBody>
          <a:bodyPr/>
          <a:lstStyle/>
          <a:p>
            <a:pPr eaLnBrk="1" hangingPunct="1"/>
            <a:r>
              <a:rPr lang="en-US" sz="4800" dirty="0" smtClean="0">
                <a:solidFill>
                  <a:srgbClr val="FFFF00"/>
                </a:solidFill>
              </a:rPr>
              <a:t>Useful Information</a:t>
            </a:r>
          </a:p>
        </p:txBody>
      </p:sp>
      <p:sp>
        <p:nvSpPr>
          <p:cNvPr id="154627" name="Text Box 3"/>
          <p:cNvSpPr txBox="1">
            <a:spLocks noChangeArrowheads="1"/>
          </p:cNvSpPr>
          <p:nvPr/>
        </p:nvSpPr>
        <p:spPr bwMode="auto">
          <a:xfrm>
            <a:off x="990600" y="1752600"/>
            <a:ext cx="7162800" cy="1585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4400" b="1">
                <a:latin typeface="Arial" charset="0"/>
              </a:rPr>
              <a:t>Take advantage of  it</a:t>
            </a:r>
          </a:p>
          <a:p>
            <a:pPr algn="ctr" eaLnBrk="1" hangingPunct="1">
              <a:spcBef>
                <a:spcPct val="50000"/>
              </a:spcBef>
            </a:pPr>
            <a:r>
              <a:rPr lang="en-US" sz="3600" b="1">
                <a:latin typeface="Arial" charset="0"/>
              </a:rPr>
              <a:t>You benefit!!</a:t>
            </a:r>
          </a:p>
        </p:txBody>
      </p:sp>
      <p:sp>
        <p:nvSpPr>
          <p:cNvPr id="154628" name="Text Box 4"/>
          <p:cNvSpPr txBox="1">
            <a:spLocks noChangeArrowheads="1"/>
          </p:cNvSpPr>
          <p:nvPr/>
        </p:nvSpPr>
        <p:spPr bwMode="auto">
          <a:xfrm>
            <a:off x="533400" y="3733800"/>
            <a:ext cx="8077200" cy="1585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4400" b="1">
                <a:latin typeface="Arial" charset="0"/>
              </a:rPr>
              <a:t>Ignore it</a:t>
            </a:r>
          </a:p>
          <a:p>
            <a:pPr algn="ctr" eaLnBrk="1" hangingPunct="1">
              <a:spcBef>
                <a:spcPct val="50000"/>
              </a:spcBef>
            </a:pPr>
            <a:r>
              <a:rPr lang="en-US" sz="3600" b="1">
                <a:latin typeface="Arial" charset="0"/>
              </a:rPr>
              <a:t>You pay a price, sooner or later!!</a:t>
            </a:r>
          </a:p>
        </p:txBody>
      </p:sp>
      <p:grpSp>
        <p:nvGrpSpPr>
          <p:cNvPr id="2" name="Group 5"/>
          <p:cNvGrpSpPr>
            <a:grpSpLocks/>
          </p:cNvGrpSpPr>
          <p:nvPr/>
        </p:nvGrpSpPr>
        <p:grpSpPr bwMode="auto">
          <a:xfrm>
            <a:off x="1104900" y="2035175"/>
            <a:ext cx="6934200" cy="2786063"/>
            <a:chOff x="768" y="1536"/>
            <a:chExt cx="4368" cy="1755"/>
          </a:xfrm>
        </p:grpSpPr>
        <p:sp>
          <p:nvSpPr>
            <p:cNvPr id="29704" name="Text Box 6"/>
            <p:cNvSpPr txBox="1">
              <a:spLocks noChangeArrowheads="1"/>
            </p:cNvSpPr>
            <p:nvPr/>
          </p:nvSpPr>
          <p:spPr bwMode="auto">
            <a:xfrm>
              <a:off x="768" y="1536"/>
              <a:ext cx="4368" cy="1755"/>
            </a:xfrm>
            <a:prstGeom prst="rect">
              <a:avLst/>
            </a:prstGeom>
            <a:solidFill>
              <a:srgbClr val="FFFF00"/>
            </a:solidFill>
            <a:ln w="12700">
              <a:solidFill>
                <a:srgbClr val="0000FF"/>
              </a:solidFill>
              <a:miter lim="800000"/>
              <a:headEnd type="none" w="sm" len="sm"/>
              <a:tailEnd type="none" w="sm" len="sm"/>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3200" b="1" i="1" dirty="0">
                  <a:solidFill>
                    <a:schemeClr val="bg1">
                      <a:lumMod val="50000"/>
                    </a:schemeClr>
                  </a:solidFill>
                  <a:latin typeface="Arial" charset="0"/>
                </a:rPr>
                <a:t>“If you drink much from a bottle labeled ‘poison’, it is almost certain to disagree with you, sooner or later.”</a:t>
              </a:r>
            </a:p>
            <a:p>
              <a:pPr algn="r">
                <a:spcBef>
                  <a:spcPct val="50000"/>
                </a:spcBef>
              </a:pPr>
              <a:r>
                <a:rPr lang="en-US" sz="3200" b="1" i="1" dirty="0">
                  <a:solidFill>
                    <a:schemeClr val="bg1">
                      <a:lumMod val="50000"/>
                    </a:schemeClr>
                  </a:solidFill>
                  <a:latin typeface="Arial" charset="0"/>
                </a:rPr>
                <a:t>  </a:t>
              </a:r>
              <a:r>
                <a:rPr lang="en-US" sz="2800" b="1" i="1" dirty="0">
                  <a:solidFill>
                    <a:schemeClr val="bg1">
                      <a:lumMod val="50000"/>
                    </a:schemeClr>
                  </a:solidFill>
                  <a:latin typeface="Arial" charset="0"/>
                </a:rPr>
                <a:t>Louis </a:t>
              </a:r>
              <a:r>
                <a:rPr lang="en-US" sz="2800" b="1" i="1" dirty="0" err="1">
                  <a:solidFill>
                    <a:schemeClr val="bg1">
                      <a:lumMod val="50000"/>
                    </a:schemeClr>
                  </a:solidFill>
                  <a:latin typeface="Arial" charset="0"/>
                </a:rPr>
                <a:t>Carrol</a:t>
              </a:r>
              <a:r>
                <a:rPr lang="en-US" sz="2800" b="1" i="1" dirty="0">
                  <a:solidFill>
                    <a:schemeClr val="bg1">
                      <a:lumMod val="50000"/>
                    </a:schemeClr>
                  </a:solidFill>
                  <a:latin typeface="Arial" charset="0"/>
                </a:rPr>
                <a:t> “Alice in Wonderland”</a:t>
              </a:r>
            </a:p>
          </p:txBody>
        </p:sp>
        <p:pic>
          <p:nvPicPr>
            <p:cNvPr id="29705" name="Picture 7" descr="alice_lg"/>
            <p:cNvPicPr>
              <a:picLocks noChangeAspect="1" noChangeArrowheads="1"/>
            </p:cNvPicPr>
            <p:nvPr/>
          </p:nvPicPr>
          <p:blipFill>
            <a:blip r:embed="rId3" cstate="print">
              <a:extLst>
                <a:ext uri="{28A0092B-C50C-407E-A947-70E740481C1C}">
                  <a14:useLocalDpi xmlns="" xmlns:a14="http://schemas.microsoft.com/office/drawing/2010/main" val="0"/>
                </a:ext>
              </a:extLst>
            </a:blip>
            <a:srcRect l="36775" t="10431" r="39241" b="50000"/>
            <a:stretch>
              <a:fillRect/>
            </a:stretch>
          </p:blipFill>
          <p:spPr bwMode="auto">
            <a:xfrm>
              <a:off x="4416" y="1920"/>
              <a:ext cx="582" cy="1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3" name="Group 12"/>
          <p:cNvGrpSpPr/>
          <p:nvPr/>
        </p:nvGrpSpPr>
        <p:grpSpPr>
          <a:xfrm>
            <a:off x="1143000" y="2514600"/>
            <a:ext cx="6865620" cy="1323975"/>
            <a:chOff x="1143000" y="2514600"/>
            <a:chExt cx="6865620" cy="1323975"/>
          </a:xfrm>
        </p:grpSpPr>
        <p:sp>
          <p:nvSpPr>
            <p:cNvPr id="154632" name="Text Box 8"/>
            <p:cNvSpPr txBox="1">
              <a:spLocks noChangeArrowheads="1"/>
            </p:cNvSpPr>
            <p:nvPr/>
          </p:nvSpPr>
          <p:spPr bwMode="auto">
            <a:xfrm>
              <a:off x="1143000" y="2514600"/>
              <a:ext cx="6858000" cy="1323975"/>
            </a:xfrm>
            <a:prstGeom prst="rect">
              <a:avLst/>
            </a:prstGeom>
            <a:solidFill>
              <a:srgbClr val="FFFF00"/>
            </a:solidFill>
            <a:ln w="12700">
              <a:solidFill>
                <a:srgbClr val="0000FF"/>
              </a:solidFill>
              <a:miter lim="800000"/>
              <a:headEnd type="none" w="sm" len="sm"/>
              <a:tailEnd type="none" w="sm" len="sm"/>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3200" b="1" i="1" dirty="0">
                  <a:solidFill>
                    <a:schemeClr val="bg1">
                      <a:lumMod val="50000"/>
                    </a:schemeClr>
                  </a:solidFill>
                  <a:latin typeface="Arial" charset="0"/>
                </a:rPr>
                <a:t>“Useful Information</a:t>
              </a:r>
              <a:r>
                <a:rPr lang="en-US" sz="2800" b="1" i="1" dirty="0">
                  <a:solidFill>
                    <a:schemeClr val="bg1">
                      <a:lumMod val="50000"/>
                    </a:schemeClr>
                  </a:solidFill>
                  <a:latin typeface="Arial" charset="0"/>
                </a:rPr>
                <a:t>”</a:t>
              </a:r>
            </a:p>
            <a:p>
              <a:pPr algn="ctr">
                <a:spcBef>
                  <a:spcPct val="50000"/>
                </a:spcBef>
              </a:pPr>
              <a:r>
                <a:rPr lang="en-US" sz="3200" b="1" dirty="0">
                  <a:solidFill>
                    <a:schemeClr val="bg1">
                      <a:lumMod val="50000"/>
                    </a:schemeClr>
                  </a:solidFill>
                  <a:latin typeface="Arial" charset="0"/>
                </a:rPr>
                <a:t>A Bottle Labeled </a:t>
              </a:r>
              <a:r>
                <a:rPr lang="en-US" sz="3200" b="1" dirty="0" smtClean="0">
                  <a:solidFill>
                    <a:schemeClr val="bg1">
                      <a:lumMod val="50000"/>
                    </a:schemeClr>
                  </a:solidFill>
                  <a:latin typeface="Arial" charset="0"/>
                </a:rPr>
                <a:t>Poison.</a:t>
              </a:r>
              <a:endParaRPr lang="en-US" sz="3200" b="1" dirty="0">
                <a:solidFill>
                  <a:schemeClr val="bg1">
                    <a:lumMod val="50000"/>
                  </a:schemeClr>
                </a:solidFill>
                <a:latin typeface="Arial" charset="0"/>
              </a:endParaRPr>
            </a:p>
          </p:txBody>
        </p:sp>
        <p:pic>
          <p:nvPicPr>
            <p:cNvPr id="10" name="Picture 9" descr="poison_hg_clr.gif"/>
            <p:cNvPicPr>
              <a:picLocks noChangeAspect="1"/>
            </p:cNvPicPr>
            <p:nvPr/>
          </p:nvPicPr>
          <p:blipFill>
            <a:blip r:embed="rId4" cstate="print"/>
            <a:stretch>
              <a:fillRect/>
            </a:stretch>
          </p:blipFill>
          <p:spPr>
            <a:xfrm>
              <a:off x="1219200" y="2562225"/>
              <a:ext cx="998220" cy="1247775"/>
            </a:xfrm>
            <a:prstGeom prst="rect">
              <a:avLst/>
            </a:prstGeom>
          </p:spPr>
        </p:pic>
        <p:pic>
          <p:nvPicPr>
            <p:cNvPr id="12" name="Picture 11" descr="poison_hg_clr.gif"/>
            <p:cNvPicPr>
              <a:picLocks noChangeAspect="1"/>
            </p:cNvPicPr>
            <p:nvPr/>
          </p:nvPicPr>
          <p:blipFill>
            <a:blip r:embed="rId4" cstate="print"/>
            <a:stretch>
              <a:fillRect/>
            </a:stretch>
          </p:blipFill>
          <p:spPr>
            <a:xfrm>
              <a:off x="7010400" y="2562225"/>
              <a:ext cx="998220" cy="1247775"/>
            </a:xfrm>
            <a:prstGeom prst="rect">
              <a:avLst/>
            </a:prstGeom>
          </p:spPr>
        </p:pic>
      </p:grpSp>
      <p:sp>
        <p:nvSpPr>
          <p:cNvPr id="154633" name="Text Box 9"/>
          <p:cNvSpPr txBox="1">
            <a:spLocks noChangeArrowheads="1"/>
          </p:cNvSpPr>
          <p:nvPr/>
        </p:nvSpPr>
        <p:spPr bwMode="auto">
          <a:xfrm>
            <a:off x="1295400" y="5410200"/>
            <a:ext cx="6858000" cy="903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lnSpc>
                <a:spcPct val="70000"/>
              </a:lnSpc>
              <a:spcBef>
                <a:spcPct val="50000"/>
              </a:spcBef>
            </a:pPr>
            <a:r>
              <a:rPr lang="en-US" sz="2800" b="1">
                <a:solidFill>
                  <a:srgbClr val="FFFF00"/>
                </a:solidFill>
                <a:latin typeface="Arial" charset="0"/>
              </a:rPr>
              <a:t>This is </a:t>
            </a:r>
          </a:p>
          <a:p>
            <a:pPr algn="ctr">
              <a:lnSpc>
                <a:spcPct val="70000"/>
              </a:lnSpc>
              <a:spcBef>
                <a:spcPct val="50000"/>
              </a:spcBef>
            </a:pPr>
            <a:r>
              <a:rPr lang="en-US" sz="2800" b="1">
                <a:solidFill>
                  <a:srgbClr val="FFFF00"/>
                </a:solidFill>
                <a:latin typeface="Arial" charset="0"/>
              </a:rPr>
              <a:t>“Actionable Intelligence”!!   911 Term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46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46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54628">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54628">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154633"/>
                                        </p:tgtEl>
                                        <p:attrNameLst>
                                          <p:attrName>style.visibility</p:attrName>
                                        </p:attrNameLst>
                                      </p:cBhvr>
                                      <p:to>
                                        <p:strVal val="visible"/>
                                      </p:to>
                                    </p:set>
                                    <p:anim calcmode="lin" valueType="num">
                                      <p:cBhvr>
                                        <p:cTn id="35" dur="500" fill="hold"/>
                                        <p:tgtEl>
                                          <p:spTgt spid="154633"/>
                                        </p:tgtEl>
                                        <p:attrNameLst>
                                          <p:attrName>ppt_w</p:attrName>
                                        </p:attrNameLst>
                                      </p:cBhvr>
                                      <p:tavLst>
                                        <p:tav tm="0">
                                          <p:val>
                                            <p:fltVal val="0"/>
                                          </p:val>
                                        </p:tav>
                                        <p:tav tm="100000">
                                          <p:val>
                                            <p:strVal val="#ppt_w"/>
                                          </p:val>
                                        </p:tav>
                                      </p:tavLst>
                                    </p:anim>
                                    <p:anim calcmode="lin" valueType="num">
                                      <p:cBhvr>
                                        <p:cTn id="36" dur="500" fill="hold"/>
                                        <p:tgtEl>
                                          <p:spTgt spid="1546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build="p" autoUpdateAnimBg="0"/>
      <p:bldP spid="154628" grpId="0" build="p" autoUpdateAnimBg="0"/>
      <p:bldP spid="15463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1026"/>
          <p:cNvSpPr>
            <a:spLocks noGrp="1" noChangeArrowheads="1"/>
          </p:cNvSpPr>
          <p:nvPr>
            <p:ph type="title"/>
          </p:nvPr>
        </p:nvSpPr>
        <p:spPr>
          <a:noFill/>
        </p:spPr>
        <p:txBody>
          <a:bodyPr/>
          <a:lstStyle/>
          <a:p>
            <a:pPr eaLnBrk="1" hangingPunct="1"/>
            <a:r>
              <a:rPr lang="en-US" sz="3600" smtClean="0"/>
              <a:t>7 Habits of Highly Effective People</a:t>
            </a:r>
            <a:br>
              <a:rPr lang="en-US" sz="3600" smtClean="0"/>
            </a:br>
            <a:endParaRPr lang="en-US" sz="3600" smtClean="0"/>
          </a:p>
        </p:txBody>
      </p:sp>
      <p:sp>
        <p:nvSpPr>
          <p:cNvPr id="91139" name="Text Box 1027"/>
          <p:cNvSpPr txBox="1">
            <a:spLocks noChangeArrowheads="1"/>
          </p:cNvSpPr>
          <p:nvPr/>
        </p:nvSpPr>
        <p:spPr bwMode="auto">
          <a:xfrm>
            <a:off x="647700" y="1524000"/>
            <a:ext cx="8496300" cy="2347913"/>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2800" b="1" dirty="0">
                <a:solidFill>
                  <a:srgbClr val="FF0000"/>
                </a:solidFill>
                <a:latin typeface="Arial" pitchFamily="34" charset="0"/>
              </a:rPr>
              <a:t>Paradigm: Definition</a:t>
            </a:r>
          </a:p>
          <a:p>
            <a:pPr eaLnBrk="0" hangingPunct="0">
              <a:lnSpc>
                <a:spcPct val="75000"/>
              </a:lnSpc>
              <a:spcBef>
                <a:spcPct val="50000"/>
              </a:spcBef>
            </a:pPr>
            <a:r>
              <a:rPr lang="en-US" b="1" dirty="0">
                <a:latin typeface="Arial" pitchFamily="34" charset="0"/>
              </a:rPr>
              <a:t>It is the way we “see” the world.</a:t>
            </a:r>
          </a:p>
          <a:p>
            <a:pPr eaLnBrk="0" hangingPunct="0">
              <a:lnSpc>
                <a:spcPct val="75000"/>
              </a:lnSpc>
              <a:spcBef>
                <a:spcPct val="50000"/>
              </a:spcBef>
            </a:pPr>
            <a:r>
              <a:rPr lang="en-US" b="1" dirty="0">
                <a:latin typeface="Arial" pitchFamily="34" charset="0"/>
              </a:rPr>
              <a:t>The way we “think” about things.</a:t>
            </a:r>
          </a:p>
          <a:p>
            <a:pPr eaLnBrk="0" hangingPunct="0">
              <a:lnSpc>
                <a:spcPct val="75000"/>
              </a:lnSpc>
              <a:spcBef>
                <a:spcPct val="50000"/>
              </a:spcBef>
            </a:pPr>
            <a:r>
              <a:rPr lang="en-US" b="1" dirty="0">
                <a:latin typeface="Arial" pitchFamily="34" charset="0"/>
              </a:rPr>
              <a:t>Our Belief system is made up of our Paradigms.</a:t>
            </a:r>
          </a:p>
          <a:p>
            <a:pPr eaLnBrk="0" hangingPunct="0">
              <a:lnSpc>
                <a:spcPct val="75000"/>
              </a:lnSpc>
              <a:spcBef>
                <a:spcPct val="50000"/>
              </a:spcBef>
            </a:pPr>
            <a:r>
              <a:rPr lang="en-US" b="1" dirty="0">
                <a:latin typeface="Arial" pitchFamily="34" charset="0"/>
              </a:rPr>
              <a:t>Our actions &amp; behavior are based on our Belief System.</a:t>
            </a:r>
          </a:p>
        </p:txBody>
      </p:sp>
      <p:sp>
        <p:nvSpPr>
          <p:cNvPr id="91140" name="Text Box 1028"/>
          <p:cNvSpPr txBox="1">
            <a:spLocks noChangeArrowheads="1"/>
          </p:cNvSpPr>
          <p:nvPr/>
        </p:nvSpPr>
        <p:spPr bwMode="auto">
          <a:xfrm>
            <a:off x="2438400" y="3886200"/>
            <a:ext cx="6362700" cy="2709863"/>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2800" b="1">
                <a:solidFill>
                  <a:srgbClr val="FF0000"/>
                </a:solidFill>
                <a:latin typeface="Arial" pitchFamily="34" charset="0"/>
              </a:rPr>
              <a:t>Paradigm Shift : Definition</a:t>
            </a:r>
          </a:p>
          <a:p>
            <a:pPr eaLnBrk="0" hangingPunct="0">
              <a:spcBef>
                <a:spcPct val="50000"/>
              </a:spcBef>
            </a:pPr>
            <a:r>
              <a:rPr lang="en-US" b="1">
                <a:latin typeface="Arial" pitchFamily="34" charset="0"/>
              </a:rPr>
              <a:t>A change (sometimes sudden) in the way we “see and think” about something or someone.</a:t>
            </a:r>
          </a:p>
          <a:p>
            <a:pPr eaLnBrk="0" hangingPunct="0">
              <a:spcBef>
                <a:spcPct val="50000"/>
              </a:spcBef>
            </a:pPr>
            <a:r>
              <a:rPr lang="en-US" b="1">
                <a:latin typeface="Arial" pitchFamily="34" charset="0"/>
              </a:rPr>
              <a:t>Our Belief System changes and our actions/behavior change.</a:t>
            </a:r>
          </a:p>
        </p:txBody>
      </p:sp>
      <p:sp>
        <p:nvSpPr>
          <p:cNvPr id="91141" name="Text Box 1029"/>
          <p:cNvSpPr txBox="1">
            <a:spLocks noChangeArrowheads="1"/>
          </p:cNvSpPr>
          <p:nvPr/>
        </p:nvSpPr>
        <p:spPr bwMode="auto">
          <a:xfrm>
            <a:off x="2133600" y="1539657"/>
            <a:ext cx="4848225" cy="3108543"/>
          </a:xfrm>
          <a:prstGeom prst="rect">
            <a:avLst/>
          </a:prstGeom>
          <a:solidFill>
            <a:srgbClr val="FFFF00"/>
          </a:solidFill>
          <a:ln w="12700">
            <a:solidFill>
              <a:srgbClr val="333399"/>
            </a:solidFill>
            <a:miter lim="800000"/>
            <a:headEnd type="none" w="sm" len="sm"/>
            <a:tailEnd type="none" w="sm" len="sm"/>
          </a:ln>
        </p:spPr>
        <p:txBody>
          <a:bodyPr>
            <a:spAutoFit/>
          </a:bodyPr>
          <a:lstStyle/>
          <a:p>
            <a:pPr algn="ctr" eaLnBrk="0" hangingPunct="0">
              <a:spcBef>
                <a:spcPct val="50000"/>
              </a:spcBef>
            </a:pPr>
            <a:r>
              <a:rPr lang="en-US" sz="2800" b="1" dirty="0">
                <a:solidFill>
                  <a:srgbClr val="000099"/>
                </a:solidFill>
                <a:latin typeface="Arial" pitchFamily="34" charset="0"/>
              </a:rPr>
              <a:t>My Goal Today</a:t>
            </a:r>
          </a:p>
          <a:p>
            <a:pPr algn="ctr" eaLnBrk="0" hangingPunct="0">
              <a:spcBef>
                <a:spcPct val="50000"/>
              </a:spcBef>
            </a:pPr>
            <a:r>
              <a:rPr lang="en-US" b="1" dirty="0">
                <a:solidFill>
                  <a:srgbClr val="000099"/>
                </a:solidFill>
                <a:latin typeface="Arial" pitchFamily="34" charset="0"/>
              </a:rPr>
              <a:t>A Paradigm Shift in the way you “see and think” about </a:t>
            </a:r>
            <a:r>
              <a:rPr lang="en-US" b="1" dirty="0" smtClean="0">
                <a:solidFill>
                  <a:srgbClr val="000099"/>
                </a:solidFill>
                <a:latin typeface="Arial" pitchFamily="34" charset="0"/>
              </a:rPr>
              <a:t>nutrition and exercise and stress.</a:t>
            </a:r>
            <a:endParaRPr lang="en-US" b="1" dirty="0">
              <a:solidFill>
                <a:srgbClr val="000099"/>
              </a:solidFill>
              <a:latin typeface="Arial" pitchFamily="34" charset="0"/>
            </a:endParaRPr>
          </a:p>
          <a:p>
            <a:pPr algn="ctr" eaLnBrk="0" hangingPunct="0">
              <a:spcBef>
                <a:spcPct val="50000"/>
              </a:spcBef>
            </a:pPr>
            <a:r>
              <a:rPr lang="en-US" b="1" dirty="0">
                <a:solidFill>
                  <a:srgbClr val="000099"/>
                </a:solidFill>
                <a:latin typeface="Arial" pitchFamily="34" charset="0"/>
              </a:rPr>
              <a:t>After today your behavior toward </a:t>
            </a:r>
            <a:r>
              <a:rPr lang="en-US" b="1" dirty="0" smtClean="0">
                <a:solidFill>
                  <a:srgbClr val="000099"/>
                </a:solidFill>
                <a:latin typeface="Arial" pitchFamily="34" charset="0"/>
              </a:rPr>
              <a:t>each of these areas will </a:t>
            </a:r>
            <a:r>
              <a:rPr lang="en-US" b="1" dirty="0">
                <a:solidFill>
                  <a:srgbClr val="000099"/>
                </a:solidFill>
                <a:latin typeface="Arial" pitchFamily="34" charset="0"/>
              </a:rPr>
              <a:t>reflect this shift. </a:t>
            </a:r>
          </a:p>
        </p:txBody>
      </p:sp>
      <p:sp>
        <p:nvSpPr>
          <p:cNvPr id="91142" name="Rectangle 1030"/>
          <p:cNvSpPr>
            <a:spLocks noChangeArrowheads="1"/>
          </p:cNvSpPr>
          <p:nvPr/>
        </p:nvSpPr>
        <p:spPr bwMode="auto">
          <a:xfrm>
            <a:off x="1279525" y="914400"/>
            <a:ext cx="6584950" cy="641350"/>
          </a:xfrm>
          <a:prstGeom prst="rect">
            <a:avLst/>
          </a:prstGeom>
          <a:noFill/>
          <a:ln w="12700">
            <a:noFill/>
            <a:miter lim="800000"/>
            <a:headEnd type="none" w="sm" len="sm"/>
            <a:tailEnd type="none" w="sm" len="sm"/>
          </a:ln>
        </p:spPr>
        <p:txBody>
          <a:bodyPr wrap="none">
            <a:spAutoFit/>
          </a:bodyPr>
          <a:lstStyle/>
          <a:p>
            <a:pPr eaLnBrk="0" hangingPunct="0"/>
            <a:r>
              <a:rPr lang="en-US" sz="3600" b="1">
                <a:solidFill>
                  <a:srgbClr val="FF0000"/>
                </a:solidFill>
                <a:latin typeface="Arial" pitchFamily="34" charset="0"/>
              </a:rPr>
              <a:t>Paradigms &amp; Paradigm Shifts</a:t>
            </a:r>
          </a:p>
        </p:txBody>
      </p:sp>
      <p:pic>
        <p:nvPicPr>
          <p:cNvPr id="91143" name="Picture 1031" descr="Steven_ovey"/>
          <p:cNvPicPr>
            <a:picLocks noChangeAspect="1" noChangeArrowheads="1"/>
          </p:cNvPicPr>
          <p:nvPr/>
        </p:nvPicPr>
        <p:blipFill>
          <a:blip r:embed="rId4" cstate="print"/>
          <a:srcRect r="3479"/>
          <a:stretch>
            <a:fillRect/>
          </a:stretch>
        </p:blipFill>
        <p:spPr bwMode="auto">
          <a:xfrm>
            <a:off x="2819400" y="1143000"/>
            <a:ext cx="3479800" cy="5410200"/>
          </a:xfrm>
          <a:prstGeom prst="rect">
            <a:avLst/>
          </a:prstGeom>
          <a:noFill/>
          <a:ln w="9525">
            <a:solidFill>
              <a:schemeClr val="tx1"/>
            </a:solidFill>
            <a:miter lim="800000"/>
            <a:headEnd/>
            <a:tailEnd/>
          </a:ln>
        </p:spPr>
      </p:pic>
      <p:pic>
        <p:nvPicPr>
          <p:cNvPr id="91144" name="Picture 1032" descr="paradigm shift"/>
          <p:cNvPicPr>
            <a:picLocks noChangeAspect="1" noChangeArrowheads="1"/>
          </p:cNvPicPr>
          <p:nvPr/>
        </p:nvPicPr>
        <p:blipFill>
          <a:blip r:embed="rId5" cstate="print"/>
          <a:srcRect/>
          <a:stretch>
            <a:fillRect/>
          </a:stretch>
        </p:blipFill>
        <p:spPr bwMode="auto">
          <a:xfrm>
            <a:off x="304800" y="4191000"/>
            <a:ext cx="2209800" cy="1933575"/>
          </a:xfrm>
          <a:prstGeom prst="rect">
            <a:avLst/>
          </a:prstGeom>
          <a:noFill/>
          <a:ln w="9525">
            <a:noFill/>
            <a:miter lim="800000"/>
            <a:headEnd/>
            <a:tailEnd/>
          </a:ln>
        </p:spPr>
      </p:pic>
      <p:graphicFrame>
        <p:nvGraphicFramePr>
          <p:cNvPr id="91145" name="Object 1033">
            <a:hlinkClick r:id="rId6" action="ppaction://program"/>
          </p:cNvPr>
          <p:cNvGraphicFramePr>
            <a:graphicFrameLocks noChangeAspect="1"/>
          </p:cNvGraphicFramePr>
          <p:nvPr/>
        </p:nvGraphicFramePr>
        <p:xfrm>
          <a:off x="152400" y="5867400"/>
          <a:ext cx="638175" cy="485775"/>
        </p:xfrm>
        <a:graphic>
          <a:graphicData uri="http://schemas.openxmlformats.org/presentationml/2006/ole">
            <p:oleObj spid="_x0000_s162856" name="Package" r:id="rId7" imgW="642026" imgH="486383" progId="Package">
              <p:embed/>
            </p:oleObj>
          </a:graphicData>
        </a:graphic>
      </p:graphicFrame>
      <p:sp>
        <p:nvSpPr>
          <p:cNvPr id="91146" name="Text Box 1034"/>
          <p:cNvSpPr txBox="1">
            <a:spLocks noChangeArrowheads="1"/>
          </p:cNvSpPr>
          <p:nvPr/>
        </p:nvSpPr>
        <p:spPr bwMode="auto">
          <a:xfrm>
            <a:off x="838200" y="4772025"/>
            <a:ext cx="7924800" cy="1933575"/>
          </a:xfrm>
          <a:prstGeom prst="rect">
            <a:avLst/>
          </a:prstGeom>
          <a:solidFill>
            <a:srgbClr val="FFFF00"/>
          </a:solidFill>
          <a:ln w="12700">
            <a:solidFill>
              <a:srgbClr val="333399"/>
            </a:solidFill>
            <a:miter lim="800000"/>
            <a:headEnd type="none" w="sm" len="sm"/>
            <a:tailEnd type="none" w="sm" len="sm"/>
          </a:ln>
        </p:spPr>
        <p:txBody>
          <a:bodyPr>
            <a:spAutoFit/>
          </a:bodyPr>
          <a:lstStyle/>
          <a:p>
            <a:pPr eaLnBrk="0" hangingPunct="0">
              <a:spcBef>
                <a:spcPct val="50000"/>
              </a:spcBef>
            </a:pPr>
            <a:r>
              <a:rPr lang="en-US" sz="2800" b="1" i="1" dirty="0">
                <a:solidFill>
                  <a:srgbClr val="000099"/>
                </a:solidFill>
                <a:latin typeface="Arial" pitchFamily="34" charset="0"/>
              </a:rPr>
              <a:t>“The significant problems we face cannot be solved at the same level of thinking we were at when we created them.”</a:t>
            </a:r>
          </a:p>
          <a:p>
            <a:pPr algn="r" eaLnBrk="0" hangingPunct="0">
              <a:spcBef>
                <a:spcPct val="50000"/>
              </a:spcBef>
            </a:pPr>
            <a:r>
              <a:rPr lang="en-US" b="1" dirty="0">
                <a:solidFill>
                  <a:srgbClr val="000099"/>
                </a:solidFill>
                <a:latin typeface="Arial" pitchFamily="34" charset="0"/>
              </a:rPr>
              <a:t>Albert Einstein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143"/>
                                        </p:tgtEl>
                                        <p:attrNameLst>
                                          <p:attrName>style.visibility</p:attrName>
                                        </p:attrNameLst>
                                      </p:cBhvr>
                                      <p:to>
                                        <p:strVal val="visible"/>
                                      </p:to>
                                    </p:set>
                                  </p:childTnLst>
                                  <p:subTnLst>
                                    <p:set>
                                      <p:cBhvr override="childStyle">
                                        <p:cTn dur="1" fill="hold" display="0" masterRel="nextClick" afterEffect="1"/>
                                        <p:tgtEl>
                                          <p:spTgt spid="9114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11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113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113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113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1139">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9113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499"/>
                                          </p:stCondLst>
                                        </p:cTn>
                                        <p:tgtEl>
                                          <p:spTgt spid="911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9114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91140">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91140">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91141">
                                            <p:bg/>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91141">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91141">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91141">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911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499"/>
                                          </p:stCondLst>
                                        </p:cTn>
                                        <p:tgtEl>
                                          <p:spTgt spid="91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autoUpdateAnimBg="0"/>
      <p:bldP spid="91140" grpId="0" build="p" autoUpdateAnimBg="0"/>
      <p:bldP spid="91141" grpId="0" build="p" animBg="1" autoUpdateAnimBg="0"/>
      <p:bldP spid="91142" grpId="0" autoUpdateAnimBg="0"/>
      <p:bldP spid="91146"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3" name="Rectangle 3"/>
          <p:cNvSpPr>
            <a:spLocks noGrp="1" noChangeArrowheads="1"/>
          </p:cNvSpPr>
          <p:nvPr>
            <p:ph idx="1"/>
          </p:nvPr>
        </p:nvSpPr>
        <p:spPr>
          <a:xfrm>
            <a:off x="609600" y="1828800"/>
            <a:ext cx="8077200" cy="4191000"/>
          </a:xfrm>
        </p:spPr>
        <p:txBody>
          <a:bodyPr/>
          <a:lstStyle/>
          <a:p>
            <a:pPr marL="457200" indent="-457200" eaLnBrk="1" hangingPunct="1">
              <a:buClr>
                <a:schemeClr val="tx1"/>
              </a:buClr>
              <a:buFontTx/>
              <a:buAutoNum type="arabicPeriod"/>
            </a:pPr>
            <a:r>
              <a:rPr lang="en-US" dirty="0" smtClean="0"/>
              <a:t>Injury Prevention </a:t>
            </a:r>
          </a:p>
          <a:p>
            <a:pPr marL="457200" indent="-457200" eaLnBrk="1" hangingPunct="1">
              <a:buClr>
                <a:schemeClr val="tx1"/>
              </a:buClr>
              <a:buFontTx/>
              <a:buAutoNum type="arabicPeriod"/>
            </a:pPr>
            <a:r>
              <a:rPr lang="en-US" dirty="0" smtClean="0"/>
              <a:t>Routine Checkups, Special Screenings</a:t>
            </a:r>
          </a:p>
          <a:p>
            <a:pPr marL="457200" indent="-457200" eaLnBrk="1" hangingPunct="1">
              <a:buClr>
                <a:schemeClr val="tx1"/>
              </a:buClr>
              <a:buFontTx/>
              <a:buAutoNum type="arabicPeriod"/>
            </a:pPr>
            <a:r>
              <a:rPr lang="en-US" dirty="0" smtClean="0"/>
              <a:t>Nutrition</a:t>
            </a:r>
          </a:p>
          <a:p>
            <a:pPr marL="457200" indent="-457200" eaLnBrk="1" hangingPunct="1">
              <a:buClr>
                <a:schemeClr val="tx1"/>
              </a:buClr>
              <a:buFontTx/>
              <a:buAutoNum type="arabicPeriod"/>
            </a:pPr>
            <a:r>
              <a:rPr lang="en-US" dirty="0" smtClean="0"/>
              <a:t>Exercise</a:t>
            </a:r>
          </a:p>
          <a:p>
            <a:pPr marL="457200" indent="-457200" eaLnBrk="1" hangingPunct="1">
              <a:buClr>
                <a:schemeClr val="tx1"/>
              </a:buClr>
              <a:buFontTx/>
              <a:buAutoNum type="arabicPeriod"/>
            </a:pPr>
            <a:r>
              <a:rPr lang="en-US" dirty="0" smtClean="0"/>
              <a:t>Hormone Optimization</a:t>
            </a:r>
          </a:p>
          <a:p>
            <a:pPr marL="457200" indent="-457200" eaLnBrk="1" hangingPunct="1">
              <a:buClr>
                <a:schemeClr val="tx1"/>
              </a:buClr>
              <a:buFontTx/>
              <a:buAutoNum type="arabicPeriod"/>
            </a:pPr>
            <a:r>
              <a:rPr lang="en-US" dirty="0" smtClean="0"/>
              <a:t>Stress Recognition and Management</a:t>
            </a:r>
          </a:p>
        </p:txBody>
      </p:sp>
      <p:sp>
        <p:nvSpPr>
          <p:cNvPr id="30724" name="Text Box 4"/>
          <p:cNvSpPr txBox="1">
            <a:spLocks noChangeArrowheads="1"/>
          </p:cNvSpPr>
          <p:nvPr/>
        </p:nvSpPr>
        <p:spPr bwMode="auto">
          <a:xfrm>
            <a:off x="1143000" y="2819400"/>
            <a:ext cx="6934200" cy="2298700"/>
          </a:xfrm>
          <a:prstGeom prst="rect">
            <a:avLst/>
          </a:prstGeom>
          <a:solidFill>
            <a:srgbClr val="FFFF00"/>
          </a:solidFill>
          <a:ln w="12700">
            <a:solidFill>
              <a:srgbClr val="0000FF"/>
            </a:solidFill>
            <a:miter lim="800000"/>
            <a:headEnd type="none" w="sm" len="sm"/>
            <a:tailEnd type="none" w="sm" len="sm"/>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3200" b="1" i="1" dirty="0">
                <a:solidFill>
                  <a:schemeClr val="bg1">
                    <a:lumMod val="50000"/>
                  </a:schemeClr>
                </a:solidFill>
                <a:latin typeface="Arial" charset="0"/>
              </a:rPr>
              <a:t>“The possession of health makes all things easier,  its absence everything more difficult.”</a:t>
            </a:r>
          </a:p>
          <a:p>
            <a:pPr algn="r">
              <a:spcBef>
                <a:spcPct val="50000"/>
              </a:spcBef>
            </a:pPr>
            <a:r>
              <a:rPr lang="en-US" sz="3200" b="1" i="1" dirty="0">
                <a:solidFill>
                  <a:schemeClr val="bg1">
                    <a:lumMod val="50000"/>
                  </a:schemeClr>
                </a:solidFill>
                <a:latin typeface="Arial" charset="0"/>
              </a:rPr>
              <a:t>Ben Franklin</a:t>
            </a:r>
            <a:endParaRPr lang="en-US" sz="3200" b="1" dirty="0">
              <a:solidFill>
                <a:schemeClr val="bg1">
                  <a:lumMod val="50000"/>
                </a:schemeClr>
              </a:solidFill>
              <a:latin typeface="Arial" charset="0"/>
            </a:endParaRPr>
          </a:p>
        </p:txBody>
      </p:sp>
      <p:sp>
        <p:nvSpPr>
          <p:cNvPr id="5" name="Rectangle 4"/>
          <p:cNvSpPr/>
          <p:nvPr/>
        </p:nvSpPr>
        <p:spPr>
          <a:xfrm>
            <a:off x="990600" y="228600"/>
            <a:ext cx="7315200" cy="1323439"/>
          </a:xfrm>
          <a:prstGeom prst="rect">
            <a:avLst/>
          </a:prstGeom>
        </p:spPr>
        <p:txBody>
          <a:bodyPr wrap="square">
            <a:spAutoFit/>
          </a:bodyPr>
          <a:lstStyle/>
          <a:p>
            <a:pPr algn="ctr" eaLnBrk="0" hangingPunct="0"/>
            <a:r>
              <a:rPr lang="en-US" sz="4000" b="1" dirty="0" smtClean="0">
                <a:solidFill>
                  <a:schemeClr val="tx2"/>
                </a:solidFill>
                <a:latin typeface="+mn-lt"/>
              </a:rPr>
              <a:t>6 Components of an Optimal Health and Aging Program</a:t>
            </a:r>
            <a:r>
              <a:rPr lang="en-US" b="1" baseline="90000" dirty="0" smtClean="0">
                <a:solidFill>
                  <a:schemeClr val="tx2"/>
                </a:solidFill>
                <a:latin typeface="+mn-lt"/>
                <a:cs typeface="Arial" pitchFamily="34" charset="0"/>
              </a:rPr>
              <a:t>©</a:t>
            </a:r>
            <a:endParaRPr lang="en-US" sz="4000" b="1" dirty="0">
              <a:solidFill>
                <a:schemeClr val="tx2"/>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7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07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07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072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072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072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0724"/>
                                        </p:tgtEl>
                                        <p:attrNameLst>
                                          <p:attrName>style.visibility</p:attrName>
                                        </p:attrNameLst>
                                      </p:cBhvr>
                                      <p:to>
                                        <p:strVal val="visible"/>
                                      </p:to>
                                    </p:set>
                                    <p:anim calcmode="lin" valueType="num">
                                      <p:cBhvr>
                                        <p:cTn id="31" dur="500" fill="hold"/>
                                        <p:tgtEl>
                                          <p:spTgt spid="30724"/>
                                        </p:tgtEl>
                                        <p:attrNameLst>
                                          <p:attrName>ppt_w</p:attrName>
                                        </p:attrNameLst>
                                      </p:cBhvr>
                                      <p:tavLst>
                                        <p:tav tm="0">
                                          <p:val>
                                            <p:fltVal val="0"/>
                                          </p:val>
                                        </p:tav>
                                        <p:tav tm="100000">
                                          <p:val>
                                            <p:strVal val="#ppt_w"/>
                                          </p:val>
                                        </p:tav>
                                      </p:tavLst>
                                    </p:anim>
                                    <p:anim calcmode="lin" valueType="num">
                                      <p:cBhvr>
                                        <p:cTn id="32" dur="500" fill="hold"/>
                                        <p:tgtEl>
                                          <p:spTgt spid="30724"/>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3072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P spid="30724"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52400" y="228600"/>
            <a:ext cx="8458200" cy="1066800"/>
          </a:xfrm>
        </p:spPr>
        <p:txBody>
          <a:bodyPr/>
          <a:lstStyle/>
          <a:p>
            <a:pPr eaLnBrk="1" hangingPunct="1"/>
            <a:r>
              <a:rPr lang="en-US" sz="3600" smtClean="0"/>
              <a:t>Obstacles to Optimal Health &amp; Aging</a:t>
            </a:r>
          </a:p>
        </p:txBody>
      </p:sp>
      <p:sp>
        <p:nvSpPr>
          <p:cNvPr id="168963" name="Rectangle 3"/>
          <p:cNvSpPr>
            <a:spLocks noGrp="1" noChangeArrowheads="1"/>
          </p:cNvSpPr>
          <p:nvPr>
            <p:ph idx="1"/>
          </p:nvPr>
        </p:nvSpPr>
        <p:spPr>
          <a:xfrm>
            <a:off x="228600" y="2667000"/>
            <a:ext cx="8686800" cy="3657600"/>
          </a:xfrm>
        </p:spPr>
        <p:txBody>
          <a:bodyPr/>
          <a:lstStyle/>
          <a:p>
            <a:pPr eaLnBrk="1" hangingPunct="1">
              <a:buFont typeface="Wingdings" pitchFamily="2" charset="2"/>
              <a:buChar char="Ø"/>
            </a:pPr>
            <a:r>
              <a:rPr lang="en-US" sz="2400" smtClean="0"/>
              <a:t>Social Isolation very bad for Health and Longevity</a:t>
            </a:r>
          </a:p>
          <a:p>
            <a:pPr eaLnBrk="1" hangingPunct="1">
              <a:buFont typeface="Wingdings" pitchFamily="2" charset="2"/>
              <a:buChar char="Ø"/>
            </a:pPr>
            <a:r>
              <a:rPr lang="en-US" sz="2400" smtClean="0"/>
              <a:t>Lack of Knowledge and Confusion about Information</a:t>
            </a:r>
          </a:p>
          <a:p>
            <a:pPr eaLnBrk="1" hangingPunct="1">
              <a:buFont typeface="Wingdings" pitchFamily="2" charset="2"/>
              <a:buChar char="Ø"/>
            </a:pPr>
            <a:r>
              <a:rPr lang="en-US" sz="2400" smtClean="0"/>
              <a:t>Lack of Discipline, Inconvenience, Lack of Time</a:t>
            </a:r>
          </a:p>
          <a:p>
            <a:pPr eaLnBrk="1" hangingPunct="1">
              <a:buFont typeface="Wingdings" pitchFamily="2" charset="2"/>
              <a:buChar char="Ø"/>
            </a:pPr>
            <a:r>
              <a:rPr lang="en-US" sz="2400" smtClean="0"/>
              <a:t>Cost, Insurance pays little for Preventive Measures</a:t>
            </a:r>
          </a:p>
          <a:p>
            <a:pPr eaLnBrk="1" hangingPunct="1">
              <a:buFont typeface="Wingdings" pitchFamily="2" charset="2"/>
              <a:buChar char="Ø"/>
            </a:pPr>
            <a:r>
              <a:rPr lang="en-US" sz="2400" smtClean="0"/>
              <a:t>Short Term Thinking, Don’t Care Attitude</a:t>
            </a:r>
          </a:p>
          <a:p>
            <a:pPr eaLnBrk="1" hangingPunct="1">
              <a:buFont typeface="Wingdings" pitchFamily="2" charset="2"/>
              <a:buChar char="Ø"/>
            </a:pPr>
            <a:r>
              <a:rPr lang="en-US" sz="2400" smtClean="0"/>
              <a:t>Environmental Stressors which we can’t control, GRAVITY</a:t>
            </a:r>
          </a:p>
          <a:p>
            <a:pPr eaLnBrk="1" hangingPunct="1">
              <a:buFont typeface="Wingdings" pitchFamily="2" charset="2"/>
              <a:buChar char="Ø"/>
            </a:pPr>
            <a:r>
              <a:rPr lang="en-US" sz="2400" smtClean="0"/>
              <a:t>Stressful, often Dangerous Lifestyles</a:t>
            </a:r>
          </a:p>
        </p:txBody>
      </p:sp>
      <p:sp>
        <p:nvSpPr>
          <p:cNvPr id="168964" name="Text Box 4"/>
          <p:cNvSpPr txBox="1">
            <a:spLocks noChangeArrowheads="1"/>
          </p:cNvSpPr>
          <p:nvPr/>
        </p:nvSpPr>
        <p:spPr bwMode="auto">
          <a:xfrm>
            <a:off x="228600" y="1676400"/>
            <a:ext cx="8001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buFont typeface="Wingdings" pitchFamily="2" charset="2"/>
              <a:buChar char="Ø"/>
            </a:pPr>
            <a:r>
              <a:rPr lang="en-US" b="1">
                <a:latin typeface="Arial" charset="0"/>
              </a:rPr>
              <a:t> Nature has Planned for Reproduction not Longevity</a:t>
            </a:r>
          </a:p>
        </p:txBody>
      </p:sp>
      <p:sp>
        <p:nvSpPr>
          <p:cNvPr id="168965" name="Text Box 5"/>
          <p:cNvSpPr txBox="1">
            <a:spLocks noChangeArrowheads="1"/>
          </p:cNvSpPr>
          <p:nvPr/>
        </p:nvSpPr>
        <p:spPr bwMode="auto">
          <a:xfrm>
            <a:off x="57150" y="2209800"/>
            <a:ext cx="9029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buFont typeface="Wingdings" pitchFamily="2" charset="2"/>
              <a:buChar char="Ø"/>
            </a:pPr>
            <a:r>
              <a:rPr lang="en-US" b="1">
                <a:latin typeface="Arial" charset="0"/>
              </a:rPr>
              <a:t> Socioeconomic Class best predictor of Health &amp; Longevity</a:t>
            </a:r>
          </a:p>
        </p:txBody>
      </p:sp>
      <p:pic>
        <p:nvPicPr>
          <p:cNvPr id="168966" name="Picture 6" descr="socio economic status"/>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66800" y="1524000"/>
            <a:ext cx="6122988" cy="4557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388675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896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896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68966"/>
                                        </p:tgtEl>
                                        <p:attrNameLst>
                                          <p:attrName>style.visibility</p:attrName>
                                        </p:attrNameLst>
                                      </p:cBhvr>
                                      <p:to>
                                        <p:strVal val="visible"/>
                                      </p:to>
                                    </p:set>
                                  </p:childTnLst>
                                  <p:subTnLst>
                                    <p:set>
                                      <p:cBhvr override="childStyle">
                                        <p:cTn dur="1" fill="hold" display="0" masterRel="nextClick" afterEffect="1"/>
                                        <p:tgtEl>
                                          <p:spTgt spid="168966"/>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8963">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8963">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68963">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68963">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68963">
                                            <p:txEl>
                                              <p:pRg st="4" end="4"/>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68963">
                                            <p:txEl>
                                              <p:pRg st="5" end="5"/>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6896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build="p" autoUpdateAnimBg="0"/>
      <p:bldP spid="168964" grpId="0" autoUpdateAnimBg="0"/>
      <p:bldP spid="168965"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Rectangle 3"/>
          <p:cNvSpPr>
            <a:spLocks noGrp="1" noChangeArrowheads="1"/>
          </p:cNvSpPr>
          <p:nvPr>
            <p:ph idx="1"/>
          </p:nvPr>
        </p:nvSpPr>
        <p:spPr>
          <a:xfrm>
            <a:off x="685800" y="1752600"/>
            <a:ext cx="7848600" cy="838200"/>
          </a:xfrm>
        </p:spPr>
        <p:txBody>
          <a:bodyPr/>
          <a:lstStyle/>
          <a:p>
            <a:pPr marL="457200" indent="-457200" eaLnBrk="1" hangingPunct="1">
              <a:buClr>
                <a:schemeClr val="tx1"/>
              </a:buClr>
              <a:buFontTx/>
              <a:buAutoNum type="arabicPeriod"/>
            </a:pPr>
            <a:r>
              <a:rPr lang="en-US" smtClean="0">
                <a:solidFill>
                  <a:srgbClr val="FF0000"/>
                </a:solidFill>
              </a:rPr>
              <a:t>Injury Prevention</a:t>
            </a:r>
          </a:p>
          <a:p>
            <a:pPr marL="457200" indent="-457200" eaLnBrk="1" hangingPunct="1">
              <a:buClr>
                <a:schemeClr val="tx1"/>
              </a:buClr>
              <a:buFontTx/>
              <a:buNone/>
            </a:pPr>
            <a:endParaRPr lang="en-US" smtClean="0">
              <a:solidFill>
                <a:srgbClr val="FF0000"/>
              </a:solidFill>
            </a:endParaRPr>
          </a:p>
          <a:p>
            <a:pPr marL="457200" indent="-457200" eaLnBrk="1" hangingPunct="1">
              <a:buClr>
                <a:schemeClr val="tx1"/>
              </a:buClr>
              <a:buFontTx/>
              <a:buNone/>
            </a:pPr>
            <a:endParaRPr lang="en-US" smtClean="0"/>
          </a:p>
        </p:txBody>
      </p:sp>
      <p:graphicFrame>
        <p:nvGraphicFramePr>
          <p:cNvPr id="31749" name="Object 5"/>
          <p:cNvGraphicFramePr>
            <a:graphicFrameLocks noChangeAspect="1"/>
          </p:cNvGraphicFramePr>
          <p:nvPr/>
        </p:nvGraphicFramePr>
        <p:xfrm>
          <a:off x="1790700" y="2362200"/>
          <a:ext cx="5562600" cy="4171950"/>
        </p:xfrm>
        <a:graphic>
          <a:graphicData uri="http://schemas.openxmlformats.org/presentationml/2006/ole">
            <p:oleObj spid="_x0000_s2157" name="Slide" r:id="rId4" imgW="4572000" imgH="3429000" progId="PowerPoint.Slide.8">
              <p:embed/>
            </p:oleObj>
          </a:graphicData>
        </a:graphic>
      </p:graphicFrame>
      <p:sp>
        <p:nvSpPr>
          <p:cNvPr id="6" name="Rectangle 5"/>
          <p:cNvSpPr/>
          <p:nvPr/>
        </p:nvSpPr>
        <p:spPr>
          <a:xfrm>
            <a:off x="1066800" y="228600"/>
            <a:ext cx="7315200" cy="1323439"/>
          </a:xfrm>
          <a:prstGeom prst="rect">
            <a:avLst/>
          </a:prstGeom>
        </p:spPr>
        <p:txBody>
          <a:bodyPr wrap="square">
            <a:spAutoFit/>
          </a:bodyPr>
          <a:lstStyle/>
          <a:p>
            <a:pPr algn="ctr" eaLnBrk="0" hangingPunct="0"/>
            <a:r>
              <a:rPr lang="en-US" sz="4000" b="1" dirty="0" smtClean="0">
                <a:solidFill>
                  <a:schemeClr val="tx2"/>
                </a:solidFill>
                <a:latin typeface="+mn-lt"/>
              </a:rPr>
              <a:t>6 Components of an Optimal Health and Aging Program</a:t>
            </a:r>
            <a:r>
              <a:rPr lang="en-US" b="1" baseline="90000" dirty="0" smtClean="0">
                <a:solidFill>
                  <a:schemeClr val="tx2"/>
                </a:solidFill>
                <a:latin typeface="+mn-lt"/>
                <a:cs typeface="Arial" pitchFamily="34" charset="0"/>
              </a:rPr>
              <a:t>©</a:t>
            </a:r>
            <a:endParaRPr lang="en-US" sz="4000" b="1" dirty="0">
              <a:solidFill>
                <a:schemeClr val="tx2"/>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1749"/>
                                        </p:tgtEl>
                                        <p:attrNameLst>
                                          <p:attrName>style.visibility</p:attrName>
                                        </p:attrNameLst>
                                      </p:cBhvr>
                                      <p:to>
                                        <p:strVal val="visible"/>
                                      </p:to>
                                    </p:set>
                                  </p:childTnLst>
                                  <p:subTnLst>
                                    <p:set>
                                      <p:cBhvr override="childStyle">
                                        <p:cTn dur="1" fill="hold" display="0" masterRel="nextClick" afterEffect="1"/>
                                        <p:tgtEl>
                                          <p:spTgt spid="3174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1117600" y="2032000"/>
          <a:ext cx="6985000" cy="4227513"/>
        </p:xfrm>
        <a:graphic>
          <a:graphicData uri="http://schemas.openxmlformats.org/drawingml/2006/chart">
            <c:chart xmlns:c="http://schemas.openxmlformats.org/drawingml/2006/chart" xmlns:r="http://schemas.openxmlformats.org/officeDocument/2006/relationships" r:id="rId3"/>
          </a:graphicData>
        </a:graphic>
      </p:graphicFrame>
      <p:sp>
        <p:nvSpPr>
          <p:cNvPr id="43011" name="Rectangle 3"/>
          <p:cNvSpPr>
            <a:spLocks noChangeArrowheads="1"/>
          </p:cNvSpPr>
          <p:nvPr/>
        </p:nvSpPr>
        <p:spPr bwMode="auto">
          <a:xfrm>
            <a:off x="685800" y="3048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algn="ctr" eaLnBrk="0" hangingPunct="0"/>
            <a:r>
              <a:rPr lang="en-US" sz="4000" dirty="0" smtClean="0">
                <a:solidFill>
                  <a:schemeClr val="tx2"/>
                </a:solidFill>
                <a:latin typeface="+mn-lt"/>
              </a:rPr>
              <a:t>6 Components of an Optimal Health and Aging Program</a:t>
            </a:r>
            <a:r>
              <a:rPr lang="en-US" baseline="90000" dirty="0" smtClean="0">
                <a:solidFill>
                  <a:schemeClr val="tx2"/>
                </a:solidFill>
                <a:latin typeface="+mn-lt"/>
                <a:cs typeface="Arial" pitchFamily="34" charset="0"/>
              </a:rPr>
              <a:t>©</a:t>
            </a:r>
            <a:endParaRPr lang="en-US" sz="4000" b="1" dirty="0">
              <a:solidFill>
                <a:schemeClr val="tx2"/>
              </a:solidFill>
              <a:latin typeface="+mn-lt"/>
            </a:endParaRPr>
          </a:p>
        </p:txBody>
      </p:sp>
      <p:sp>
        <p:nvSpPr>
          <p:cNvPr id="43012" name="Rectangle 4"/>
          <p:cNvSpPr>
            <a:spLocks noChangeArrowheads="1"/>
          </p:cNvSpPr>
          <p:nvPr/>
        </p:nvSpPr>
        <p:spPr bwMode="auto">
          <a:xfrm>
            <a:off x="685800" y="1447800"/>
            <a:ext cx="7848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457200" indent="-457200" eaLnBrk="0" hangingPunct="0">
              <a:spcBef>
                <a:spcPct val="20000"/>
              </a:spcBef>
              <a:buClr>
                <a:schemeClr val="tx1"/>
              </a:buClr>
              <a:buSzPct val="75000"/>
              <a:buFontTx/>
              <a:buAutoNum type="arabicPeriod"/>
            </a:pPr>
            <a:r>
              <a:rPr lang="en-US" sz="3200" b="1">
                <a:solidFill>
                  <a:srgbClr val="FF0000"/>
                </a:solidFill>
                <a:latin typeface="Arial" charset="0"/>
              </a:rPr>
              <a:t>Injury Prevention</a:t>
            </a:r>
            <a:endParaRPr lang="en-US" sz="3200" b="1">
              <a:latin typeface="Arial" charset="0"/>
            </a:endParaRPr>
          </a:p>
        </p:txBody>
      </p:sp>
      <p:grpSp>
        <p:nvGrpSpPr>
          <p:cNvPr id="2" name="Group 11"/>
          <p:cNvGrpSpPr>
            <a:grpSpLocks/>
          </p:cNvGrpSpPr>
          <p:nvPr/>
        </p:nvGrpSpPr>
        <p:grpSpPr bwMode="auto">
          <a:xfrm>
            <a:off x="4648200" y="3810000"/>
            <a:ext cx="3276600" cy="838200"/>
            <a:chOff x="2544" y="2448"/>
            <a:chExt cx="2064" cy="528"/>
          </a:xfrm>
        </p:grpSpPr>
        <p:sp>
          <p:nvSpPr>
            <p:cNvPr id="43015" name="Text Box 7"/>
            <p:cNvSpPr txBox="1">
              <a:spLocks noChangeArrowheads="1"/>
            </p:cNvSpPr>
            <p:nvPr/>
          </p:nvSpPr>
          <p:spPr bwMode="auto">
            <a:xfrm>
              <a:off x="3312" y="2544"/>
              <a:ext cx="129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a:solidFill>
                    <a:srgbClr val="000099"/>
                  </a:solidFill>
                  <a:latin typeface="Arial" charset="0"/>
                </a:rPr>
                <a:t>Self Inflicted</a:t>
              </a:r>
            </a:p>
          </p:txBody>
        </p:sp>
        <p:sp>
          <p:nvSpPr>
            <p:cNvPr id="43016" name="Line 8"/>
            <p:cNvSpPr>
              <a:spLocks noChangeShapeType="1"/>
            </p:cNvSpPr>
            <p:nvPr/>
          </p:nvSpPr>
          <p:spPr bwMode="auto">
            <a:xfrm flipH="1" flipV="1">
              <a:off x="3120" y="2448"/>
              <a:ext cx="240" cy="96"/>
            </a:xfrm>
            <a:prstGeom prst="line">
              <a:avLst/>
            </a:prstGeom>
            <a:noFill/>
            <a:ln w="38100" cap="sq">
              <a:solidFill>
                <a:srgbClr val="000099"/>
              </a:solidFill>
              <a:round/>
              <a:headEnd type="none" w="sm" len="sm"/>
              <a:tailEnd type="triangle" w="sm" len="sm"/>
            </a:ln>
            <a:extLst>
              <a:ext uri="{909E8E84-426E-40DD-AFC4-6F175D3DCCD1}">
                <a14:hiddenFill xmlns="" xmlns:a14="http://schemas.microsoft.com/office/drawing/2010/main">
                  <a:noFill/>
                </a14:hiddenFill>
              </a:ext>
            </a:extLst>
          </p:spPr>
          <p:txBody>
            <a:bodyPr wrap="none"/>
            <a:lstStyle/>
            <a:p>
              <a:endParaRPr lang="en-US"/>
            </a:p>
          </p:txBody>
        </p:sp>
        <p:sp>
          <p:nvSpPr>
            <p:cNvPr id="43017" name="Line 9"/>
            <p:cNvSpPr>
              <a:spLocks noChangeShapeType="1"/>
            </p:cNvSpPr>
            <p:nvPr/>
          </p:nvSpPr>
          <p:spPr bwMode="auto">
            <a:xfrm flipH="1" flipV="1">
              <a:off x="2784" y="2688"/>
              <a:ext cx="576" cy="0"/>
            </a:xfrm>
            <a:prstGeom prst="line">
              <a:avLst/>
            </a:prstGeom>
            <a:noFill/>
            <a:ln w="38100" cap="sq">
              <a:solidFill>
                <a:srgbClr val="000099"/>
              </a:solidFill>
              <a:round/>
              <a:headEnd type="none" w="sm" len="sm"/>
              <a:tailEnd type="triangle" w="sm" len="sm"/>
            </a:ln>
            <a:extLst>
              <a:ext uri="{909E8E84-426E-40DD-AFC4-6F175D3DCCD1}">
                <a14:hiddenFill xmlns="" xmlns:a14="http://schemas.microsoft.com/office/drawing/2010/main">
                  <a:noFill/>
                </a14:hiddenFill>
              </a:ext>
            </a:extLst>
          </p:spPr>
          <p:txBody>
            <a:bodyPr wrap="none"/>
            <a:lstStyle/>
            <a:p>
              <a:endParaRPr lang="en-US"/>
            </a:p>
          </p:txBody>
        </p:sp>
        <p:sp>
          <p:nvSpPr>
            <p:cNvPr id="43018" name="Line 10"/>
            <p:cNvSpPr>
              <a:spLocks noChangeShapeType="1"/>
            </p:cNvSpPr>
            <p:nvPr/>
          </p:nvSpPr>
          <p:spPr bwMode="auto">
            <a:xfrm flipH="1">
              <a:off x="2544" y="2736"/>
              <a:ext cx="816" cy="240"/>
            </a:xfrm>
            <a:prstGeom prst="line">
              <a:avLst/>
            </a:prstGeom>
            <a:noFill/>
            <a:ln w="38100" cap="sq">
              <a:solidFill>
                <a:srgbClr val="000099"/>
              </a:solidFill>
              <a:round/>
              <a:headEnd type="none" w="sm" len="sm"/>
              <a:tailEnd type="triangle" w="sm" len="sm"/>
            </a:ln>
            <a:extLst>
              <a:ext uri="{909E8E84-426E-40DD-AFC4-6F175D3DCCD1}">
                <a14:hiddenFill xmlns="" xmlns:a14="http://schemas.microsoft.com/office/drawing/2010/main">
                  <a:noFill/>
                </a14:hiddenFill>
              </a:ext>
            </a:extLst>
          </p:spPr>
          <p:txBody>
            <a:bodyPr wrap="none"/>
            <a:lstStyle/>
            <a:p>
              <a:endParaRPr lang="en-US"/>
            </a:p>
          </p:txBody>
        </p:sp>
      </p:grpSp>
      <p:sp>
        <p:nvSpPr>
          <p:cNvPr id="62469" name="Text Box 5"/>
          <p:cNvSpPr txBox="1">
            <a:spLocks noChangeArrowheads="1"/>
          </p:cNvSpPr>
          <p:nvPr/>
        </p:nvSpPr>
        <p:spPr bwMode="auto">
          <a:xfrm>
            <a:off x="2209800" y="3200400"/>
            <a:ext cx="5105400" cy="1077913"/>
          </a:xfrm>
          <a:prstGeom prst="rect">
            <a:avLst/>
          </a:prstGeom>
          <a:solidFill>
            <a:schemeClr val="tx2"/>
          </a:solidFill>
          <a:ln w="12700" cap="sq">
            <a:solidFill>
              <a:srgbClr val="000099"/>
            </a:solidFill>
            <a:miter lim="800000"/>
            <a:headEnd type="none" w="sm" len="sm"/>
            <a:tailEnd type="none" w="sm" len="sm"/>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3200" b="1">
                <a:solidFill>
                  <a:srgbClr val="000099"/>
                </a:solidFill>
                <a:latin typeface="Arial" charset="0"/>
              </a:rPr>
              <a:t>Rule 1: Don’t flirt with a gangsta’s girlfriend!!</a:t>
            </a:r>
          </a:p>
        </p:txBody>
      </p:sp>
      <p:sp>
        <p:nvSpPr>
          <p:cNvPr id="11" name="Rectangle 10">
            <a:hlinkClick r:id="rId4"/>
          </p:cNvPr>
          <p:cNvSpPr/>
          <p:nvPr/>
        </p:nvSpPr>
        <p:spPr>
          <a:xfrm>
            <a:off x="838200" y="6324600"/>
            <a:ext cx="8305800" cy="400110"/>
          </a:xfrm>
          <a:prstGeom prst="rect">
            <a:avLst/>
          </a:prstGeom>
        </p:spPr>
        <p:txBody>
          <a:bodyPr wrap="square">
            <a:spAutoFit/>
          </a:bodyPr>
          <a:lstStyle/>
          <a:p>
            <a:r>
              <a:rPr lang="en-US" sz="2000" b="1" dirty="0" smtClean="0">
                <a:latin typeface="+mn-lt"/>
                <a:hlinkClick r:id="rId4"/>
              </a:rPr>
              <a:t>Years of Potential Life Lost (YPLL) Reports, 1999 – 2010  </a:t>
            </a:r>
            <a:endParaRPr lang="en-US" sz="2000" dirty="0">
              <a:latin typeface="+mn-lt"/>
            </a:endParaRPr>
          </a:p>
        </p:txBody>
      </p:sp>
      <p:pic>
        <p:nvPicPr>
          <p:cNvPr id="358402" name="Picture 2" descr="C:\Users\CBC XPS\AppData\Local\Microsoft\Windows\Temporary Internet Files\FrontPageTempDir\wptdvpci.gif"/>
          <p:cNvPicPr>
            <a:picLocks noChangeAspect="1" noChangeArrowheads="1"/>
          </p:cNvPicPr>
          <p:nvPr/>
        </p:nvPicPr>
        <p:blipFill>
          <a:blip r:embed="rId5" cstate="print"/>
          <a:srcRect/>
          <a:stretch>
            <a:fillRect/>
          </a:stretch>
        </p:blipFill>
        <p:spPr bwMode="auto">
          <a:xfrm>
            <a:off x="4648200" y="1524000"/>
            <a:ext cx="4191000" cy="42269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Righ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62469"/>
                                        </p:tgtEl>
                                        <p:attrNameLst>
                                          <p:attrName>style.visibility</p:attrName>
                                        </p:attrNameLst>
                                      </p:cBhvr>
                                      <p:to>
                                        <p:strVal val="visible"/>
                                      </p:to>
                                    </p:set>
                                    <p:anim calcmode="lin" valueType="num">
                                      <p:cBhvr>
                                        <p:cTn id="12" dur="500" fill="hold"/>
                                        <p:tgtEl>
                                          <p:spTgt spid="62469"/>
                                        </p:tgtEl>
                                        <p:attrNameLst>
                                          <p:attrName>ppt_w</p:attrName>
                                        </p:attrNameLst>
                                      </p:cBhvr>
                                      <p:tavLst>
                                        <p:tav tm="0">
                                          <p:val>
                                            <p:fltVal val="0"/>
                                          </p:val>
                                        </p:tav>
                                        <p:tav tm="100000">
                                          <p:val>
                                            <p:strVal val="#ppt_w"/>
                                          </p:val>
                                        </p:tav>
                                      </p:tavLst>
                                    </p:anim>
                                    <p:anim calcmode="lin" valueType="num">
                                      <p:cBhvr>
                                        <p:cTn id="13" dur="500" fill="hold"/>
                                        <p:tgtEl>
                                          <p:spTgt spid="6246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3"/>
          <p:cNvSpPr txBox="1">
            <a:spLocks noChangeArrowheads="1"/>
          </p:cNvSpPr>
          <p:nvPr/>
        </p:nvSpPr>
        <p:spPr bwMode="auto">
          <a:xfrm>
            <a:off x="533400" y="2085975"/>
            <a:ext cx="7924800" cy="2105025"/>
          </a:xfrm>
          <a:prstGeom prst="rect">
            <a:avLst/>
          </a:prstGeom>
          <a:noFill/>
          <a:ln w="9525" algn="ctr">
            <a:noFill/>
            <a:miter lim="800000"/>
            <a:headEnd/>
            <a:tailEnd/>
          </a:ln>
        </p:spPr>
        <p:txBody>
          <a:bodyPr>
            <a:spAutoFit/>
          </a:bodyPr>
          <a:lstStyle/>
          <a:p>
            <a:pPr algn="ctr">
              <a:spcBef>
                <a:spcPct val="50000"/>
              </a:spcBef>
            </a:pPr>
            <a:r>
              <a:rPr lang="en-US" sz="6600" dirty="0">
                <a:solidFill>
                  <a:schemeClr val="tx1"/>
                </a:solidFill>
                <a:latin typeface="Arial" charset="0"/>
              </a:rPr>
              <a:t>What do We </a:t>
            </a:r>
            <a:r>
              <a:rPr lang="en-US" sz="6600" dirty="0" smtClean="0">
                <a:solidFill>
                  <a:schemeClr val="tx1"/>
                </a:solidFill>
                <a:latin typeface="Arial" charset="0"/>
              </a:rPr>
              <a:t>         all </a:t>
            </a:r>
            <a:r>
              <a:rPr lang="en-US" sz="6600" dirty="0">
                <a:solidFill>
                  <a:schemeClr val="tx1"/>
                </a:solidFill>
                <a:latin typeface="Arial" charset="0"/>
              </a:rPr>
              <a:t>Want?</a:t>
            </a:r>
          </a:p>
        </p:txBody>
      </p:sp>
      <p:sp>
        <p:nvSpPr>
          <p:cNvPr id="3075" name="Rectangle 2"/>
          <p:cNvSpPr>
            <a:spLocks noChangeArrowheads="1"/>
          </p:cNvSpPr>
          <p:nvPr/>
        </p:nvSpPr>
        <p:spPr bwMode="auto">
          <a:xfrm>
            <a:off x="304800" y="2743200"/>
            <a:ext cx="8382000" cy="762000"/>
          </a:xfrm>
          <a:prstGeom prst="rect">
            <a:avLst/>
          </a:prstGeom>
          <a:noFill/>
          <a:ln w="9525">
            <a:noFill/>
            <a:miter lim="800000"/>
            <a:headEnd/>
            <a:tailEnd/>
          </a:ln>
        </p:spPr>
        <p:txBody>
          <a:bodyPr anchor="b" anchorCtr="1"/>
          <a:lstStyle/>
          <a:p>
            <a:pPr>
              <a:spcBef>
                <a:spcPct val="0"/>
              </a:spcBef>
              <a:buClrTx/>
            </a:pPr>
            <a:endParaRPr lang="en-US" sz="4800">
              <a:solidFill>
                <a:schemeClr val="tx2"/>
              </a:solidFill>
              <a:latin typeface="Arial" charset="0"/>
            </a:endParaRPr>
          </a:p>
        </p:txBody>
      </p:sp>
      <p:sp>
        <p:nvSpPr>
          <p:cNvPr id="137222" name="Rectangle 2"/>
          <p:cNvSpPr>
            <a:spLocks noChangeArrowheads="1"/>
          </p:cNvSpPr>
          <p:nvPr/>
        </p:nvSpPr>
        <p:spPr bwMode="auto">
          <a:xfrm>
            <a:off x="381000" y="4876800"/>
            <a:ext cx="8382000" cy="762000"/>
          </a:xfrm>
          <a:prstGeom prst="rect">
            <a:avLst/>
          </a:prstGeom>
          <a:noFill/>
          <a:ln w="9525">
            <a:noFill/>
            <a:miter lim="800000"/>
            <a:headEnd/>
            <a:tailEnd/>
          </a:ln>
        </p:spPr>
        <p:txBody>
          <a:bodyPr anchor="b" anchorCtr="1"/>
          <a:lstStyle/>
          <a:p>
            <a:pPr>
              <a:spcBef>
                <a:spcPct val="0"/>
              </a:spcBef>
              <a:buClrTx/>
            </a:pPr>
            <a:r>
              <a:rPr lang="en-US" sz="6000" b="1" i="1" dirty="0">
                <a:solidFill>
                  <a:srgbClr val="FFFF00"/>
                </a:solidFill>
                <a:latin typeface="Arial" charset="0"/>
              </a:rPr>
              <a:t> Health and Wealth</a:t>
            </a:r>
            <a:endParaRPr lang="en-US" sz="6000" b="1" dirty="0">
              <a:solidFill>
                <a:schemeClr val="tx2"/>
              </a:solidFill>
              <a:latin typeface="Arial" charset="0"/>
            </a:endParaRPr>
          </a:p>
        </p:txBody>
      </p:sp>
      <p:pic>
        <p:nvPicPr>
          <p:cNvPr id="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76400" y="259256"/>
            <a:ext cx="5349875" cy="1582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0496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 2" descr="http://www.cdc.gov/media/pressrel/lcod2000lg.jpg"/>
          <p:cNvPicPr>
            <a:picLocks noChangeAspect="1" noChangeArrowheads="1"/>
          </p:cNvPicPr>
          <p:nvPr/>
        </p:nvPicPr>
        <p:blipFill>
          <a:blip r:embed="rId3" cstate="print"/>
          <a:srcRect l="48135" t="-333" r="2960" b="10733"/>
          <a:stretch>
            <a:fillRect/>
          </a:stretch>
        </p:blipFill>
        <p:spPr bwMode="auto">
          <a:xfrm>
            <a:off x="4800600" y="1447800"/>
            <a:ext cx="4038600" cy="4648200"/>
          </a:xfrm>
          <a:prstGeom prst="rect">
            <a:avLst/>
          </a:prstGeom>
          <a:noFill/>
        </p:spPr>
      </p:pic>
      <p:pic>
        <p:nvPicPr>
          <p:cNvPr id="339972" name="Picture 4" descr="http://www.cdc.gov/media/pressrel/lcod2000lg.jpg"/>
          <p:cNvPicPr>
            <a:picLocks noChangeAspect="1" noChangeArrowheads="1"/>
          </p:cNvPicPr>
          <p:nvPr/>
        </p:nvPicPr>
        <p:blipFill>
          <a:blip r:embed="rId3" cstate="print"/>
          <a:srcRect l="3691" t="1600" r="52018" b="10400"/>
          <a:stretch>
            <a:fillRect/>
          </a:stretch>
        </p:blipFill>
        <p:spPr bwMode="auto">
          <a:xfrm>
            <a:off x="457200" y="1447800"/>
            <a:ext cx="4056611" cy="4648200"/>
          </a:xfrm>
          <a:prstGeom prst="rect">
            <a:avLst/>
          </a:prstGeom>
          <a:noFill/>
        </p:spPr>
      </p:pic>
      <p:sp>
        <p:nvSpPr>
          <p:cNvPr id="44034" name="Rectangle 2"/>
          <p:cNvSpPr>
            <a:spLocks noGrp="1" noChangeArrowheads="1"/>
          </p:cNvSpPr>
          <p:nvPr>
            <p:ph type="title"/>
          </p:nvPr>
        </p:nvSpPr>
        <p:spPr>
          <a:xfrm>
            <a:off x="533400" y="152400"/>
            <a:ext cx="7620000" cy="1143000"/>
          </a:xfrm>
        </p:spPr>
        <p:txBody>
          <a:bodyPr/>
          <a:lstStyle/>
          <a:p>
            <a:pPr eaLnBrk="1" hangingPunct="1"/>
            <a:r>
              <a:rPr lang="en-US" sz="4000" dirty="0" smtClean="0"/>
              <a:t>Cause of Death Vs </a:t>
            </a:r>
            <a:br>
              <a:rPr lang="en-US" sz="4000" dirty="0" smtClean="0"/>
            </a:br>
            <a:r>
              <a:rPr lang="en-US" sz="4000" dirty="0" smtClean="0"/>
              <a:t>Actual Cause of Death</a:t>
            </a:r>
          </a:p>
        </p:txBody>
      </p:sp>
      <p:sp>
        <p:nvSpPr>
          <p:cNvPr id="44036" name="Text Box 4"/>
          <p:cNvSpPr txBox="1">
            <a:spLocks noChangeArrowheads="1"/>
          </p:cNvSpPr>
          <p:nvPr/>
        </p:nvSpPr>
        <p:spPr bwMode="auto">
          <a:xfrm>
            <a:off x="990600" y="6369050"/>
            <a:ext cx="7924800" cy="48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300" b="1">
                <a:latin typeface="Arial" charset="0"/>
              </a:rPr>
              <a:t>*Miniño AM, et al Deaths: final data for 2000. National Vital Statistics Reports 2002; 50(15):1–120.</a:t>
            </a:r>
            <a:br>
              <a:rPr lang="en-US" sz="1300" b="1">
                <a:latin typeface="Arial" charset="0"/>
              </a:rPr>
            </a:br>
            <a:r>
              <a:rPr lang="en-US" sz="1300" b="1">
                <a:latin typeface="Arial" charset="0"/>
              </a:rPr>
              <a:t>†Mokdad AH, et al  Actual causes of death in the United States, 2000. JAMA. 2004;291(10):1238-46.</a:t>
            </a:r>
          </a:p>
        </p:txBody>
      </p:sp>
      <p:sp>
        <p:nvSpPr>
          <p:cNvPr id="183303" name="Text Box 7"/>
          <p:cNvSpPr txBox="1">
            <a:spLocks noChangeArrowheads="1"/>
          </p:cNvSpPr>
          <p:nvPr/>
        </p:nvSpPr>
        <p:spPr bwMode="auto">
          <a:xfrm>
            <a:off x="1676400" y="4953000"/>
            <a:ext cx="5791200" cy="1277273"/>
          </a:xfrm>
          <a:prstGeom prst="rect">
            <a:avLst/>
          </a:prstGeom>
          <a:solidFill>
            <a:srgbClr val="FFFF00"/>
          </a:solidFill>
          <a:ln w="12700" cap="sq">
            <a:solidFill>
              <a:srgbClr val="000099"/>
            </a:solidFill>
            <a:miter lim="800000"/>
            <a:headEnd type="none" w="sm" len="sm"/>
            <a:tailEnd type="none" w="sm" len="sm"/>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ts val="600"/>
              </a:spcBef>
            </a:pPr>
            <a:r>
              <a:rPr lang="en-US" sz="3600" b="1" dirty="0">
                <a:solidFill>
                  <a:schemeClr val="bg1">
                    <a:lumMod val="50000"/>
                  </a:schemeClr>
                </a:solidFill>
                <a:latin typeface="Arial" charset="0"/>
              </a:rPr>
              <a:t>Rule 1a</a:t>
            </a:r>
          </a:p>
          <a:p>
            <a:pPr algn="ctr" eaLnBrk="1" hangingPunct="1">
              <a:spcBef>
                <a:spcPts val="600"/>
              </a:spcBef>
            </a:pPr>
            <a:r>
              <a:rPr lang="en-US" sz="3600" b="1" dirty="0">
                <a:solidFill>
                  <a:schemeClr val="bg1">
                    <a:lumMod val="50000"/>
                  </a:schemeClr>
                </a:solidFill>
                <a:latin typeface="Arial" charset="0"/>
              </a:rPr>
              <a:t> Stop Hurting Yourself!!</a:t>
            </a:r>
          </a:p>
        </p:txBody>
      </p:sp>
      <p:grpSp>
        <p:nvGrpSpPr>
          <p:cNvPr id="2" name="Group 8"/>
          <p:cNvGrpSpPr>
            <a:grpSpLocks/>
          </p:cNvGrpSpPr>
          <p:nvPr/>
        </p:nvGrpSpPr>
        <p:grpSpPr bwMode="auto">
          <a:xfrm>
            <a:off x="381000" y="3200402"/>
            <a:ext cx="8534400" cy="1724026"/>
            <a:chOff x="192" y="2160"/>
            <a:chExt cx="5376" cy="1086"/>
          </a:xfrm>
        </p:grpSpPr>
        <p:sp>
          <p:nvSpPr>
            <p:cNvPr id="44041" name="Text Box 9"/>
            <p:cNvSpPr txBox="1">
              <a:spLocks noChangeArrowheads="1"/>
            </p:cNvSpPr>
            <p:nvPr/>
          </p:nvSpPr>
          <p:spPr bwMode="auto">
            <a:xfrm>
              <a:off x="192" y="2160"/>
              <a:ext cx="5376" cy="1086"/>
            </a:xfrm>
            <a:prstGeom prst="rect">
              <a:avLst/>
            </a:prstGeom>
            <a:solidFill>
              <a:srgbClr val="FFFF00"/>
            </a:solidFill>
            <a:ln w="12700">
              <a:solidFill>
                <a:srgbClr val="0000FF"/>
              </a:solidFill>
              <a:miter lim="800000"/>
              <a:headEnd type="none" w="sm" len="sm"/>
              <a:tailEnd type="none" w="sm" len="sm"/>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ts val="800"/>
                </a:spcBef>
              </a:pPr>
              <a:r>
                <a:rPr lang="en-US" sz="3200" b="1" i="1" dirty="0">
                  <a:solidFill>
                    <a:schemeClr val="bg1">
                      <a:lumMod val="50000"/>
                    </a:schemeClr>
                  </a:solidFill>
                  <a:latin typeface="Arial" charset="0"/>
                </a:rPr>
                <a:t>Everyone must develop effective strategies about </a:t>
              </a:r>
              <a:endParaRPr lang="en-US" sz="3200" b="1" i="1" dirty="0" smtClean="0">
                <a:solidFill>
                  <a:schemeClr val="bg1">
                    <a:lumMod val="50000"/>
                  </a:schemeClr>
                </a:solidFill>
                <a:latin typeface="Arial" charset="0"/>
              </a:endParaRPr>
            </a:p>
            <a:p>
              <a:pPr algn="ctr">
                <a:spcBef>
                  <a:spcPts val="800"/>
                </a:spcBef>
              </a:pPr>
              <a:r>
                <a:rPr lang="en-US" sz="3200" b="1" i="1" dirty="0" smtClean="0">
                  <a:solidFill>
                    <a:schemeClr val="bg1">
                      <a:lumMod val="50000"/>
                    </a:schemeClr>
                  </a:solidFill>
                  <a:latin typeface="Arial" charset="0"/>
                </a:rPr>
                <a:t>Nutrition </a:t>
              </a:r>
              <a:r>
                <a:rPr lang="en-US" sz="3200" b="1" i="1" dirty="0">
                  <a:solidFill>
                    <a:schemeClr val="bg1">
                      <a:lumMod val="50000"/>
                    </a:schemeClr>
                  </a:solidFill>
                  <a:latin typeface="Arial" charset="0"/>
                </a:rPr>
                <a:t>and Exercise!!</a:t>
              </a:r>
              <a:endParaRPr lang="en-US" sz="3200" b="1" dirty="0">
                <a:solidFill>
                  <a:schemeClr val="bg1">
                    <a:lumMod val="50000"/>
                  </a:schemeClr>
                </a:solidFill>
                <a:latin typeface="Arial" charset="0"/>
              </a:endParaRPr>
            </a:p>
          </p:txBody>
        </p:sp>
        <p:pic>
          <p:nvPicPr>
            <p:cNvPr id="44042" name="Picture 10" descr="smart_guy_teaching_hg_clr"/>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40" y="2400"/>
              <a:ext cx="720"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43" name="Picture 11" descr="smart_guy_teaching_hg_clr"/>
            <p:cNvPicPr>
              <a:picLocks noChangeAspect="1" noChangeArrowheads="1" noCrop="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flipH="1">
              <a:off x="4800" y="2400"/>
              <a:ext cx="720" cy="7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8" name="Group 17"/>
          <p:cNvGrpSpPr/>
          <p:nvPr/>
        </p:nvGrpSpPr>
        <p:grpSpPr>
          <a:xfrm>
            <a:off x="533400" y="1371600"/>
            <a:ext cx="8305800" cy="1569660"/>
            <a:chOff x="533400" y="1371600"/>
            <a:chExt cx="8305800" cy="1569660"/>
          </a:xfrm>
        </p:grpSpPr>
        <p:grpSp>
          <p:nvGrpSpPr>
            <p:cNvPr id="13" name="Group 12"/>
            <p:cNvGrpSpPr/>
            <p:nvPr/>
          </p:nvGrpSpPr>
          <p:grpSpPr>
            <a:xfrm>
              <a:off x="533400" y="1371600"/>
              <a:ext cx="8305800" cy="1569660"/>
              <a:chOff x="533400" y="1371600"/>
              <a:chExt cx="8305800" cy="1569660"/>
            </a:xfrm>
          </p:grpSpPr>
          <p:sp>
            <p:nvSpPr>
              <p:cNvPr id="183302" name="Text Box 6"/>
              <p:cNvSpPr txBox="1">
                <a:spLocks noChangeArrowheads="1"/>
              </p:cNvSpPr>
              <p:nvPr/>
            </p:nvSpPr>
            <p:spPr bwMode="auto">
              <a:xfrm>
                <a:off x="533400" y="1371600"/>
                <a:ext cx="8305800" cy="1569660"/>
              </a:xfrm>
              <a:prstGeom prst="rect">
                <a:avLst/>
              </a:prstGeom>
              <a:solidFill>
                <a:srgbClr val="FFFF00"/>
              </a:solidFill>
              <a:ln w="12700">
                <a:solidFill>
                  <a:srgbClr val="0000FF"/>
                </a:solidFill>
                <a:miter lim="800000"/>
                <a:headEnd type="none" w="sm" len="sm"/>
                <a:tailEnd type="none" w="sm" len="sm"/>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3200" b="1" i="1" dirty="0" smtClean="0">
                    <a:solidFill>
                      <a:schemeClr val="bg1">
                        <a:lumMod val="50000"/>
                      </a:schemeClr>
                    </a:solidFill>
                    <a:latin typeface="Arial" charset="0"/>
                  </a:rPr>
                  <a:t>    “</a:t>
                </a:r>
                <a:r>
                  <a:rPr lang="en-US" sz="3200" b="1" i="1" dirty="0">
                    <a:solidFill>
                      <a:schemeClr val="bg1">
                        <a:lumMod val="50000"/>
                      </a:schemeClr>
                    </a:solidFill>
                    <a:latin typeface="Arial" charset="0"/>
                  </a:rPr>
                  <a:t>After Tobacco, Poor Nutrition and </a:t>
                </a:r>
                <a:r>
                  <a:rPr lang="en-US" sz="3200" b="1" i="1" dirty="0" smtClean="0">
                    <a:solidFill>
                      <a:schemeClr val="bg1">
                        <a:lumMod val="50000"/>
                      </a:schemeClr>
                    </a:solidFill>
                    <a:latin typeface="Arial" charset="0"/>
                  </a:rPr>
                  <a:t>            Lack </a:t>
                </a:r>
                <a:r>
                  <a:rPr lang="en-US" sz="3200" b="1" i="1" dirty="0">
                    <a:solidFill>
                      <a:schemeClr val="bg1">
                        <a:lumMod val="50000"/>
                      </a:schemeClr>
                    </a:solidFill>
                    <a:latin typeface="Arial" charset="0"/>
                  </a:rPr>
                  <a:t>of Exercise are the main </a:t>
                </a:r>
                <a:r>
                  <a:rPr lang="en-US" sz="3200" b="1" i="1" dirty="0" smtClean="0">
                    <a:solidFill>
                      <a:schemeClr val="bg1">
                        <a:lumMod val="50000"/>
                      </a:schemeClr>
                    </a:solidFill>
                    <a:latin typeface="Arial" charset="0"/>
                  </a:rPr>
                  <a:t>         causes </a:t>
                </a:r>
                <a:r>
                  <a:rPr lang="en-US" sz="3200" b="1" i="1" dirty="0">
                    <a:solidFill>
                      <a:schemeClr val="bg1">
                        <a:lumMod val="50000"/>
                      </a:schemeClr>
                    </a:solidFill>
                    <a:latin typeface="Arial" charset="0"/>
                  </a:rPr>
                  <a:t>of death in this country!”</a:t>
                </a:r>
                <a:endParaRPr lang="en-US" sz="3200" b="1" dirty="0">
                  <a:solidFill>
                    <a:schemeClr val="bg1">
                      <a:lumMod val="50000"/>
                    </a:schemeClr>
                  </a:solidFill>
                  <a:latin typeface="Arial" charset="0"/>
                </a:endParaRPr>
              </a:p>
            </p:txBody>
          </p:sp>
          <p:pic>
            <p:nvPicPr>
              <p:cNvPr id="12" name="Picture 11" descr="heart_smoking_hg_clr.gif"/>
              <p:cNvPicPr>
                <a:picLocks noChangeAspect="1"/>
              </p:cNvPicPr>
              <p:nvPr/>
            </p:nvPicPr>
            <p:blipFill>
              <a:blip r:embed="rId6" cstate="print"/>
              <a:stretch>
                <a:fillRect/>
              </a:stretch>
            </p:blipFill>
            <p:spPr>
              <a:xfrm>
                <a:off x="533400" y="1371600"/>
                <a:ext cx="1384663" cy="1524000"/>
              </a:xfrm>
              <a:prstGeom prst="rect">
                <a:avLst/>
              </a:prstGeom>
            </p:spPr>
          </p:pic>
        </p:grpSp>
        <p:pic>
          <p:nvPicPr>
            <p:cNvPr id="17" name="Picture 16" descr="francis_reading_on_the_couch_hg_clr.gif"/>
            <p:cNvPicPr>
              <a:picLocks noChangeAspect="1"/>
            </p:cNvPicPr>
            <p:nvPr/>
          </p:nvPicPr>
          <p:blipFill>
            <a:blip r:embed="rId7" cstate="print"/>
            <a:stretch>
              <a:fillRect/>
            </a:stretch>
          </p:blipFill>
          <p:spPr>
            <a:xfrm>
              <a:off x="7543800" y="1777419"/>
              <a:ext cx="1285875" cy="85235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99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83303"/>
                                        </p:tgtEl>
                                        <p:attrNameLst>
                                          <p:attrName>style.visibility</p:attrName>
                                        </p:attrNameLst>
                                      </p:cBhvr>
                                      <p:to>
                                        <p:strVal val="visible"/>
                                      </p:to>
                                    </p:set>
                                    <p:anim calcmode="lin" valueType="num">
                                      <p:cBhvr>
                                        <p:cTn id="19" dur="500" fill="hold"/>
                                        <p:tgtEl>
                                          <p:spTgt spid="183303"/>
                                        </p:tgtEl>
                                        <p:attrNameLst>
                                          <p:attrName>ppt_w</p:attrName>
                                        </p:attrNameLst>
                                      </p:cBhvr>
                                      <p:tavLst>
                                        <p:tav tm="0">
                                          <p:val>
                                            <p:fltVal val="0"/>
                                          </p:val>
                                        </p:tav>
                                        <p:tav tm="100000">
                                          <p:val>
                                            <p:strVal val="#ppt_w"/>
                                          </p:val>
                                        </p:tav>
                                      </p:tavLst>
                                    </p:anim>
                                    <p:anim calcmode="lin" valueType="num">
                                      <p:cBhvr>
                                        <p:cTn id="20" dur="500" fill="hold"/>
                                        <p:tgtEl>
                                          <p:spTgt spid="1833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3"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p:cNvPicPr>
            <a:picLocks noChangeAspect="1" noChangeArrowheads="1"/>
          </p:cNvPicPr>
          <p:nvPr/>
        </p:nvPicPr>
        <p:blipFill>
          <a:blip r:embed="rId2" cstate="print"/>
          <a:srcRect/>
          <a:stretch>
            <a:fillRect/>
          </a:stretch>
        </p:blipFill>
        <p:spPr bwMode="auto">
          <a:xfrm>
            <a:off x="381000" y="1066800"/>
            <a:ext cx="8277225" cy="4811392"/>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304800"/>
            <a:ext cx="7772400" cy="609600"/>
          </a:xfrm>
        </p:spPr>
        <p:txBody>
          <a:bodyPr/>
          <a:lstStyle/>
          <a:p>
            <a:pPr eaLnBrk="1" hangingPunct="1"/>
            <a:r>
              <a:rPr lang="en-US" smtClean="0"/>
              <a:t>Why we Die Early!</a:t>
            </a:r>
          </a:p>
        </p:txBody>
      </p:sp>
      <p:grpSp>
        <p:nvGrpSpPr>
          <p:cNvPr id="2" name="Group 3"/>
          <p:cNvGrpSpPr>
            <a:grpSpLocks/>
          </p:cNvGrpSpPr>
          <p:nvPr/>
        </p:nvGrpSpPr>
        <p:grpSpPr bwMode="auto">
          <a:xfrm>
            <a:off x="304800" y="2133600"/>
            <a:ext cx="6096000" cy="1266825"/>
            <a:chOff x="816" y="1248"/>
            <a:chExt cx="3840" cy="798"/>
          </a:xfrm>
        </p:grpSpPr>
        <p:sp>
          <p:nvSpPr>
            <p:cNvPr id="45071" name="Text Box 4"/>
            <p:cNvSpPr txBox="1">
              <a:spLocks noChangeArrowheads="1"/>
            </p:cNvSpPr>
            <p:nvPr/>
          </p:nvSpPr>
          <p:spPr bwMode="auto">
            <a:xfrm>
              <a:off x="816" y="1248"/>
              <a:ext cx="1680" cy="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3600" b="1">
                  <a:latin typeface="Arial" charset="0"/>
                </a:rPr>
                <a:t>Dangerous Physical</a:t>
              </a:r>
            </a:p>
          </p:txBody>
        </p:sp>
        <p:sp>
          <p:nvSpPr>
            <p:cNvPr id="45072" name="Text Box 5"/>
            <p:cNvSpPr txBox="1">
              <a:spLocks noChangeArrowheads="1"/>
            </p:cNvSpPr>
            <p:nvPr/>
          </p:nvSpPr>
          <p:spPr bwMode="auto">
            <a:xfrm>
              <a:off x="3024" y="1296"/>
              <a:ext cx="1632" cy="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3600" b="1">
                  <a:latin typeface="Arial" charset="0"/>
                </a:rPr>
                <a:t>Wreck our Bodies</a:t>
              </a:r>
            </a:p>
          </p:txBody>
        </p:sp>
        <p:sp>
          <p:nvSpPr>
            <p:cNvPr id="45073" name="Line 6"/>
            <p:cNvSpPr>
              <a:spLocks noChangeShapeType="1"/>
            </p:cNvSpPr>
            <p:nvPr/>
          </p:nvSpPr>
          <p:spPr bwMode="auto">
            <a:xfrm>
              <a:off x="2400" y="1584"/>
              <a:ext cx="576" cy="0"/>
            </a:xfrm>
            <a:prstGeom prst="line">
              <a:avLst/>
            </a:prstGeom>
            <a:noFill/>
            <a:ln w="57150">
              <a:solidFill>
                <a:srgbClr val="FF33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grpSp>
        <p:nvGrpSpPr>
          <p:cNvPr id="3" name="Group 7"/>
          <p:cNvGrpSpPr>
            <a:grpSpLocks/>
          </p:cNvGrpSpPr>
          <p:nvPr/>
        </p:nvGrpSpPr>
        <p:grpSpPr bwMode="auto">
          <a:xfrm>
            <a:off x="228600" y="4114800"/>
            <a:ext cx="6858000" cy="1190625"/>
            <a:chOff x="816" y="2448"/>
            <a:chExt cx="3840" cy="750"/>
          </a:xfrm>
        </p:grpSpPr>
        <p:sp>
          <p:nvSpPr>
            <p:cNvPr id="45068" name="Text Box 8"/>
            <p:cNvSpPr txBox="1">
              <a:spLocks noChangeArrowheads="1"/>
            </p:cNvSpPr>
            <p:nvPr/>
          </p:nvSpPr>
          <p:spPr bwMode="auto">
            <a:xfrm>
              <a:off x="816" y="2448"/>
              <a:ext cx="1728" cy="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3600" b="1">
                  <a:latin typeface="Arial" charset="0"/>
                </a:rPr>
                <a:t>Dangerous Metabolic</a:t>
              </a:r>
            </a:p>
          </p:txBody>
        </p:sp>
        <p:sp>
          <p:nvSpPr>
            <p:cNvPr id="45069" name="Text Box 9"/>
            <p:cNvSpPr txBox="1">
              <a:spLocks noChangeArrowheads="1"/>
            </p:cNvSpPr>
            <p:nvPr/>
          </p:nvSpPr>
          <p:spPr bwMode="auto">
            <a:xfrm>
              <a:off x="3024" y="2448"/>
              <a:ext cx="1632" cy="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3600" b="1">
                  <a:latin typeface="Arial" charset="0"/>
                </a:rPr>
                <a:t>Wreck our Metabolism</a:t>
              </a:r>
            </a:p>
          </p:txBody>
        </p:sp>
        <p:sp>
          <p:nvSpPr>
            <p:cNvPr id="45070" name="Line 10"/>
            <p:cNvSpPr>
              <a:spLocks noChangeShapeType="1"/>
            </p:cNvSpPr>
            <p:nvPr/>
          </p:nvSpPr>
          <p:spPr bwMode="auto">
            <a:xfrm>
              <a:off x="2400" y="2784"/>
              <a:ext cx="576" cy="0"/>
            </a:xfrm>
            <a:prstGeom prst="line">
              <a:avLst/>
            </a:prstGeom>
            <a:noFill/>
            <a:ln w="57150">
              <a:solidFill>
                <a:srgbClr val="FF33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sp>
        <p:nvSpPr>
          <p:cNvPr id="169995" name="Text Box 11"/>
          <p:cNvSpPr txBox="1">
            <a:spLocks noChangeArrowheads="1"/>
          </p:cNvSpPr>
          <p:nvPr/>
        </p:nvSpPr>
        <p:spPr bwMode="auto">
          <a:xfrm>
            <a:off x="609600" y="1143000"/>
            <a:ext cx="7924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4400">
                <a:solidFill>
                  <a:schemeClr val="tx2"/>
                </a:solidFill>
                <a:latin typeface="Arial" charset="0"/>
              </a:rPr>
              <a:t>We Live Dangerous Lifestyles!</a:t>
            </a:r>
          </a:p>
        </p:txBody>
      </p:sp>
      <p:grpSp>
        <p:nvGrpSpPr>
          <p:cNvPr id="4" name="Group 12"/>
          <p:cNvGrpSpPr>
            <a:grpSpLocks/>
          </p:cNvGrpSpPr>
          <p:nvPr/>
        </p:nvGrpSpPr>
        <p:grpSpPr bwMode="auto">
          <a:xfrm>
            <a:off x="6019800" y="2971800"/>
            <a:ext cx="2895600" cy="1447800"/>
            <a:chOff x="3792" y="1872"/>
            <a:chExt cx="1824" cy="912"/>
          </a:xfrm>
        </p:grpSpPr>
        <p:grpSp>
          <p:nvGrpSpPr>
            <p:cNvPr id="45064" name="Group 13"/>
            <p:cNvGrpSpPr>
              <a:grpSpLocks/>
            </p:cNvGrpSpPr>
            <p:nvPr/>
          </p:nvGrpSpPr>
          <p:grpSpPr bwMode="auto">
            <a:xfrm>
              <a:off x="3792" y="1872"/>
              <a:ext cx="1104" cy="912"/>
              <a:chOff x="1776" y="3552"/>
              <a:chExt cx="624" cy="480"/>
            </a:xfrm>
          </p:grpSpPr>
          <p:sp>
            <p:nvSpPr>
              <p:cNvPr id="45066" name="Line 14"/>
              <p:cNvSpPr>
                <a:spLocks noChangeShapeType="1"/>
              </p:cNvSpPr>
              <p:nvPr/>
            </p:nvSpPr>
            <p:spPr bwMode="auto">
              <a:xfrm>
                <a:off x="1776" y="3552"/>
                <a:ext cx="624" cy="288"/>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5067" name="Line 15"/>
              <p:cNvSpPr>
                <a:spLocks noChangeShapeType="1"/>
              </p:cNvSpPr>
              <p:nvPr/>
            </p:nvSpPr>
            <p:spPr bwMode="auto">
              <a:xfrm flipV="1">
                <a:off x="1776" y="3840"/>
                <a:ext cx="624" cy="192"/>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45065" name="Text Box 16"/>
            <p:cNvSpPr txBox="1">
              <a:spLocks noChangeArrowheads="1"/>
            </p:cNvSpPr>
            <p:nvPr/>
          </p:nvSpPr>
          <p:spPr bwMode="auto">
            <a:xfrm>
              <a:off x="4944" y="2064"/>
              <a:ext cx="672"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a:solidFill>
                    <a:srgbClr val="FF0000"/>
                  </a:solidFill>
                  <a:latin typeface="Arial" charset="0"/>
                </a:rPr>
                <a:t>Early Death</a:t>
              </a:r>
            </a:p>
          </p:txBody>
        </p:sp>
      </p:grpSp>
      <p:sp>
        <p:nvSpPr>
          <p:cNvPr id="170001" name="Text Box 17"/>
          <p:cNvSpPr txBox="1">
            <a:spLocks noChangeArrowheads="1"/>
          </p:cNvSpPr>
          <p:nvPr/>
        </p:nvSpPr>
        <p:spPr bwMode="auto">
          <a:xfrm>
            <a:off x="723900" y="2279650"/>
            <a:ext cx="7696200" cy="2305050"/>
          </a:xfrm>
          <a:prstGeom prst="rect">
            <a:avLst/>
          </a:prstGeom>
          <a:solidFill>
            <a:srgbClr val="FFFF00"/>
          </a:solidFill>
          <a:ln w="19050">
            <a:solidFill>
              <a:srgbClr val="000099"/>
            </a:solidFill>
            <a:miter lim="800000"/>
            <a:headEnd type="none" w="sm" len="sm"/>
            <a:tailEnd type="none" w="sm" len="sm"/>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3200" b="1" i="1" dirty="0">
                <a:solidFill>
                  <a:srgbClr val="000099"/>
                </a:solidFill>
                <a:latin typeface="Arial" charset="0"/>
              </a:rPr>
              <a:t>“If you drink much from a bottle labeled ‘poison’, it is almost certain to disagree with you, sooner or later.”</a:t>
            </a:r>
          </a:p>
          <a:p>
            <a:pPr algn="r">
              <a:spcBef>
                <a:spcPct val="50000"/>
              </a:spcBef>
            </a:pPr>
            <a:r>
              <a:rPr lang="en-US" sz="3200" b="1" dirty="0">
                <a:solidFill>
                  <a:srgbClr val="0000FF"/>
                </a:solidFill>
              </a:rPr>
              <a:t>  </a:t>
            </a:r>
            <a:r>
              <a:rPr lang="en-US" sz="2800" b="1" dirty="0">
                <a:solidFill>
                  <a:srgbClr val="000099"/>
                </a:solidFill>
                <a:latin typeface="Arial" charset="0"/>
              </a:rPr>
              <a:t>Louis </a:t>
            </a:r>
            <a:r>
              <a:rPr lang="en-US" sz="2800" b="1" dirty="0" err="1">
                <a:solidFill>
                  <a:srgbClr val="000099"/>
                </a:solidFill>
                <a:latin typeface="Arial" charset="0"/>
              </a:rPr>
              <a:t>Carrol</a:t>
            </a:r>
            <a:r>
              <a:rPr lang="en-US" sz="2800" b="1" dirty="0">
                <a:solidFill>
                  <a:srgbClr val="000099"/>
                </a:solidFill>
                <a:latin typeface="Arial" charset="0"/>
              </a:rPr>
              <a:t> “Alice in Wonderland”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999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170001"/>
                                        </p:tgtEl>
                                        <p:attrNameLst>
                                          <p:attrName>style.visibility</p:attrName>
                                        </p:attrNameLst>
                                      </p:cBhvr>
                                      <p:to>
                                        <p:strVal val="visible"/>
                                      </p:to>
                                    </p:set>
                                    <p:anim calcmode="lin" valueType="num">
                                      <p:cBhvr>
                                        <p:cTn id="23" dur="500" fill="hold"/>
                                        <p:tgtEl>
                                          <p:spTgt spid="170001"/>
                                        </p:tgtEl>
                                        <p:attrNameLst>
                                          <p:attrName>ppt_w</p:attrName>
                                        </p:attrNameLst>
                                      </p:cBhvr>
                                      <p:tavLst>
                                        <p:tav tm="0">
                                          <p:val>
                                            <p:fltVal val="0"/>
                                          </p:val>
                                        </p:tav>
                                        <p:tav tm="100000">
                                          <p:val>
                                            <p:strVal val="#ppt_w"/>
                                          </p:val>
                                        </p:tav>
                                      </p:tavLst>
                                    </p:anim>
                                    <p:anim calcmode="lin" valueType="num">
                                      <p:cBhvr>
                                        <p:cTn id="24" dur="500" fill="hold"/>
                                        <p:tgtEl>
                                          <p:spTgt spid="17000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95" grpId="0" autoUpdateAnimBg="0"/>
      <p:bldP spid="170001"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ext Box 3"/>
          <p:cNvSpPr txBox="1">
            <a:spLocks noChangeArrowheads="1"/>
          </p:cNvSpPr>
          <p:nvPr/>
        </p:nvSpPr>
        <p:spPr bwMode="auto">
          <a:xfrm>
            <a:off x="3886200" y="685800"/>
            <a:ext cx="4495800" cy="2168525"/>
          </a:xfrm>
          <a:prstGeom prst="rect">
            <a:avLst/>
          </a:prstGeom>
          <a:solidFill>
            <a:schemeClr val="tx2"/>
          </a:solidFill>
          <a:ln w="12700" cap="sq">
            <a:solidFill>
              <a:srgbClr val="000099"/>
            </a:solidFill>
            <a:miter lim="800000"/>
            <a:headEnd type="none" w="sm" len="sm"/>
            <a:tailEnd type="none" w="sm" len="sm"/>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75000"/>
              </a:lnSpc>
              <a:spcBef>
                <a:spcPct val="50000"/>
              </a:spcBef>
            </a:pPr>
            <a:r>
              <a:rPr lang="en-US" sz="3600" b="1" dirty="0">
                <a:solidFill>
                  <a:srgbClr val="000099"/>
                </a:solidFill>
                <a:latin typeface="Arial" charset="0"/>
              </a:rPr>
              <a:t>“Governor Maddox, When are we going to have a better prison system in Georgia?”</a:t>
            </a:r>
          </a:p>
        </p:txBody>
      </p:sp>
      <p:sp>
        <p:nvSpPr>
          <p:cNvPr id="84996" name="Text Box 4"/>
          <p:cNvSpPr txBox="1">
            <a:spLocks noChangeArrowheads="1"/>
          </p:cNvSpPr>
          <p:nvPr/>
        </p:nvSpPr>
        <p:spPr bwMode="auto">
          <a:xfrm>
            <a:off x="3886200" y="3276600"/>
            <a:ext cx="4724400" cy="1755775"/>
          </a:xfrm>
          <a:prstGeom prst="rect">
            <a:avLst/>
          </a:prstGeom>
          <a:solidFill>
            <a:schemeClr val="tx2"/>
          </a:solidFill>
          <a:ln w="12700" cap="sq">
            <a:solidFill>
              <a:srgbClr val="000099"/>
            </a:solidFill>
            <a:miter lim="800000"/>
            <a:headEnd type="none" w="sm" len="sm"/>
            <a:tailEnd type="none" w="sm" len="sm"/>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75000"/>
              </a:lnSpc>
              <a:spcBef>
                <a:spcPct val="50000"/>
              </a:spcBef>
            </a:pPr>
            <a:r>
              <a:rPr lang="en-US" sz="3600" b="1">
                <a:solidFill>
                  <a:srgbClr val="000099"/>
                </a:solidFill>
                <a:latin typeface="Arial" charset="0"/>
              </a:rPr>
              <a:t>“We aren’t going to have a better prison system until we have ……</a:t>
            </a:r>
          </a:p>
        </p:txBody>
      </p:sp>
      <p:sp>
        <p:nvSpPr>
          <p:cNvPr id="84997" name="Text Box 5"/>
          <p:cNvSpPr txBox="1">
            <a:spLocks noChangeArrowheads="1"/>
          </p:cNvSpPr>
          <p:nvPr/>
        </p:nvSpPr>
        <p:spPr bwMode="auto">
          <a:xfrm>
            <a:off x="3581400" y="5486400"/>
            <a:ext cx="5486400" cy="769441"/>
          </a:xfrm>
          <a:prstGeom prst="rect">
            <a:avLst/>
          </a:prstGeom>
          <a:solidFill>
            <a:schemeClr val="tx2"/>
          </a:solidFill>
          <a:ln w="12700" cap="sq">
            <a:solidFill>
              <a:srgbClr val="000099"/>
            </a:solidFill>
            <a:miter lim="800000"/>
            <a:headEnd type="none" w="sm" len="sm"/>
            <a:tailEnd type="none" w="sm" len="sm"/>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4400" b="1" dirty="0">
                <a:solidFill>
                  <a:srgbClr val="000099"/>
                </a:solidFill>
                <a:latin typeface="Arial" charset="0"/>
              </a:rPr>
              <a:t>Better Prisoners!!!!!</a:t>
            </a:r>
          </a:p>
        </p:txBody>
      </p:sp>
      <p:sp>
        <p:nvSpPr>
          <p:cNvPr id="84998" name="Text Box 6"/>
          <p:cNvSpPr txBox="1">
            <a:spLocks noChangeArrowheads="1"/>
          </p:cNvSpPr>
          <p:nvPr/>
        </p:nvSpPr>
        <p:spPr bwMode="auto">
          <a:xfrm>
            <a:off x="381000" y="4495800"/>
            <a:ext cx="3124200" cy="1569660"/>
          </a:xfrm>
          <a:prstGeom prst="rect">
            <a:avLst/>
          </a:prstGeom>
          <a:solidFill>
            <a:schemeClr val="tx2"/>
          </a:solidFill>
          <a:ln w="12700" cap="sq">
            <a:solidFill>
              <a:srgbClr val="000099"/>
            </a:solidFill>
            <a:miter lim="800000"/>
            <a:headEnd type="none" w="sm" len="sm"/>
            <a:tailEnd type="none" w="sm" len="sm"/>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b="1" dirty="0">
                <a:solidFill>
                  <a:srgbClr val="000099"/>
                </a:solidFill>
                <a:latin typeface="Arial" charset="0"/>
              </a:rPr>
              <a:t>Lester G. Maddox</a:t>
            </a:r>
          </a:p>
          <a:p>
            <a:pPr algn="ctr" eaLnBrk="1" hangingPunct="1">
              <a:spcBef>
                <a:spcPct val="50000"/>
              </a:spcBef>
            </a:pPr>
            <a:r>
              <a:rPr lang="en-US" b="1" dirty="0">
                <a:solidFill>
                  <a:srgbClr val="000099"/>
                </a:solidFill>
                <a:latin typeface="Arial" charset="0"/>
              </a:rPr>
              <a:t>Georgia Governor </a:t>
            </a:r>
          </a:p>
          <a:p>
            <a:pPr algn="ctr" eaLnBrk="1" hangingPunct="1">
              <a:spcBef>
                <a:spcPct val="50000"/>
              </a:spcBef>
            </a:pPr>
            <a:r>
              <a:rPr lang="en-US" b="1" dirty="0">
                <a:solidFill>
                  <a:srgbClr val="000099"/>
                </a:solidFill>
                <a:latin typeface="Arial" charset="0"/>
              </a:rPr>
              <a:t>1967-1971</a:t>
            </a:r>
          </a:p>
        </p:txBody>
      </p:sp>
      <p:pic>
        <p:nvPicPr>
          <p:cNvPr id="153602" name="Picture 2" descr="http://www.bluraywire.com/wp-content/uploads/2008/05/cool-hand-luke.jpg">
            <a:hlinkClick r:id="rId5"/>
          </p:cNvPr>
          <p:cNvPicPr>
            <a:picLocks noChangeAspect="1" noChangeArrowheads="1"/>
          </p:cNvPicPr>
          <p:nvPr/>
        </p:nvPicPr>
        <p:blipFill>
          <a:blip r:embed="rId6" cstate="print"/>
          <a:srcRect l="2111" t="9877" r="5013" b="4527"/>
          <a:stretch>
            <a:fillRect/>
          </a:stretch>
        </p:blipFill>
        <p:spPr bwMode="auto">
          <a:xfrm>
            <a:off x="3962400" y="533400"/>
            <a:ext cx="4384431" cy="5181600"/>
          </a:xfrm>
          <a:prstGeom prst="rect">
            <a:avLst/>
          </a:prstGeom>
          <a:noFill/>
        </p:spPr>
      </p:pic>
      <p:pic>
        <p:nvPicPr>
          <p:cNvPr id="335874" name="Picture 2" descr="http://georgiainfo.galileo.usg.edu/tdgh-jun/Lester%20Maddox.jpg"/>
          <p:cNvPicPr>
            <a:picLocks noChangeAspect="1" noChangeArrowheads="1"/>
          </p:cNvPicPr>
          <p:nvPr/>
        </p:nvPicPr>
        <p:blipFill>
          <a:blip r:embed="rId7" cstate="print"/>
          <a:srcRect/>
          <a:stretch>
            <a:fillRect/>
          </a:stretch>
        </p:blipFill>
        <p:spPr bwMode="auto">
          <a:xfrm>
            <a:off x="381000" y="381000"/>
            <a:ext cx="3041374" cy="3886200"/>
          </a:xfrm>
          <a:prstGeom prst="rect">
            <a:avLst/>
          </a:prstGeom>
          <a:noFill/>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9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84995"/>
                                        </p:tgtEl>
                                        <p:attrNameLst>
                                          <p:attrName>style.visibility</p:attrName>
                                        </p:attrNameLst>
                                      </p:cBhvr>
                                      <p:to>
                                        <p:strVal val="visible"/>
                                      </p:to>
                                    </p:set>
                                    <p:anim calcmode="lin" valueType="num">
                                      <p:cBhvr>
                                        <p:cTn id="11" dur="500" fill="hold"/>
                                        <p:tgtEl>
                                          <p:spTgt spid="84995"/>
                                        </p:tgtEl>
                                        <p:attrNameLst>
                                          <p:attrName>ppt_w</p:attrName>
                                        </p:attrNameLst>
                                      </p:cBhvr>
                                      <p:tavLst>
                                        <p:tav tm="0">
                                          <p:val>
                                            <p:fltVal val="0"/>
                                          </p:val>
                                        </p:tav>
                                        <p:tav tm="100000">
                                          <p:val>
                                            <p:strVal val="#ppt_w"/>
                                          </p:val>
                                        </p:tav>
                                      </p:tavLst>
                                    </p:anim>
                                    <p:anim calcmode="lin" valueType="num">
                                      <p:cBhvr>
                                        <p:cTn id="12" dur="500" fill="hold"/>
                                        <p:tgtEl>
                                          <p:spTgt spid="84995"/>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3602"/>
                                        </p:tgtEl>
                                        <p:attrNameLst>
                                          <p:attrName>style.visibility</p:attrName>
                                        </p:attrNameLst>
                                      </p:cBhvr>
                                      <p:to>
                                        <p:strVal val="visible"/>
                                      </p:to>
                                    </p:set>
                                  </p:childTnLst>
                                  <p:subTnLst>
                                    <p:set>
                                      <p:cBhvr override="childStyle">
                                        <p:cTn dur="1" fill="hold" display="0" masterRel="nextClick" afterEffect="1"/>
                                        <p:tgtEl>
                                          <p:spTgt spid="153602"/>
                                        </p:tgtEl>
                                        <p:attrNameLst>
                                          <p:attrName>style.visibility</p:attrName>
                                        </p:attrNameLst>
                                      </p:cBhvr>
                                      <p:to>
                                        <p:strVal val="hidden"/>
                                      </p:to>
                                    </p:set>
                                  </p:sub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84996"/>
                                        </p:tgtEl>
                                        <p:attrNameLst>
                                          <p:attrName>style.visibility</p:attrName>
                                        </p:attrNameLst>
                                      </p:cBhvr>
                                      <p:to>
                                        <p:strVal val="visible"/>
                                      </p:to>
                                    </p:set>
                                    <p:anim calcmode="lin" valueType="num">
                                      <p:cBhvr>
                                        <p:cTn id="21" dur="500" fill="hold"/>
                                        <p:tgtEl>
                                          <p:spTgt spid="84996"/>
                                        </p:tgtEl>
                                        <p:attrNameLst>
                                          <p:attrName>ppt_w</p:attrName>
                                        </p:attrNameLst>
                                      </p:cBhvr>
                                      <p:tavLst>
                                        <p:tav tm="0">
                                          <p:val>
                                            <p:fltVal val="0"/>
                                          </p:val>
                                        </p:tav>
                                        <p:tav tm="100000">
                                          <p:val>
                                            <p:strVal val="#ppt_w"/>
                                          </p:val>
                                        </p:tav>
                                      </p:tavLst>
                                    </p:anim>
                                    <p:anim calcmode="lin" valueType="num">
                                      <p:cBhvr>
                                        <p:cTn id="22" dur="500" fill="hold"/>
                                        <p:tgtEl>
                                          <p:spTgt spid="84996"/>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84997"/>
                                        </p:tgtEl>
                                        <p:attrNameLst>
                                          <p:attrName>style.visibility</p:attrName>
                                        </p:attrNameLst>
                                      </p:cBhvr>
                                      <p:to>
                                        <p:strVal val="visible"/>
                                      </p:to>
                                    </p:set>
                                    <p:anim calcmode="lin" valueType="num">
                                      <p:cBhvr>
                                        <p:cTn id="27" dur="500" fill="hold"/>
                                        <p:tgtEl>
                                          <p:spTgt spid="84997"/>
                                        </p:tgtEl>
                                        <p:attrNameLst>
                                          <p:attrName>ppt_w</p:attrName>
                                        </p:attrNameLst>
                                      </p:cBhvr>
                                      <p:tavLst>
                                        <p:tav tm="0">
                                          <p:val>
                                            <p:fltVal val="0"/>
                                          </p:val>
                                        </p:tav>
                                        <p:tav tm="100000">
                                          <p:val>
                                            <p:strVal val="#ppt_w"/>
                                          </p:val>
                                        </p:tav>
                                      </p:tavLst>
                                    </p:anim>
                                    <p:anim calcmode="lin" valueType="num">
                                      <p:cBhvr>
                                        <p:cTn id="28" dur="500" fill="hold"/>
                                        <p:tgtEl>
                                          <p:spTgt spid="8499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5"/>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animBg="1" autoUpdateAnimBg="0"/>
      <p:bldP spid="84996" grpId="0" animBg="1" autoUpdateAnimBg="0"/>
      <p:bldP spid="84997" grpId="0" animBg="1" autoUpdateAnimBg="0"/>
      <p:bldP spid="84998"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1524000" y="457200"/>
            <a:ext cx="5486400" cy="1107996"/>
          </a:xfrm>
          <a:prstGeom prst="rect">
            <a:avLst/>
          </a:prstGeom>
          <a:solidFill>
            <a:schemeClr val="tx2"/>
          </a:solidFill>
          <a:ln w="12700" cap="sq">
            <a:solidFill>
              <a:srgbClr val="000099"/>
            </a:solidFill>
            <a:miter lim="800000"/>
            <a:headEnd type="none" w="sm" len="sm"/>
            <a:tailEnd type="none" w="sm" len="sm"/>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6600" b="1" dirty="0">
                <a:solidFill>
                  <a:srgbClr val="000099"/>
                </a:solidFill>
                <a:latin typeface="Arial" charset="0"/>
              </a:rPr>
              <a:t>KEY POINT</a:t>
            </a:r>
          </a:p>
        </p:txBody>
      </p:sp>
      <p:sp>
        <p:nvSpPr>
          <p:cNvPr id="73731" name="Text Box 3"/>
          <p:cNvSpPr txBox="1">
            <a:spLocks noChangeArrowheads="1"/>
          </p:cNvSpPr>
          <p:nvPr/>
        </p:nvSpPr>
        <p:spPr bwMode="auto">
          <a:xfrm>
            <a:off x="685800" y="1981200"/>
            <a:ext cx="7696200" cy="4154984"/>
          </a:xfrm>
          <a:prstGeom prst="rect">
            <a:avLst/>
          </a:prstGeom>
          <a:solidFill>
            <a:schemeClr val="tx2"/>
          </a:solidFill>
          <a:ln w="12700" cap="sq">
            <a:solidFill>
              <a:srgbClr val="000099"/>
            </a:solidFill>
            <a:miter lim="800000"/>
            <a:headEnd type="none" w="sm" len="sm"/>
            <a:tailEnd type="none" w="sm" len="sm"/>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4400" b="1" dirty="0">
                <a:solidFill>
                  <a:srgbClr val="000099"/>
                </a:solidFill>
                <a:latin typeface="Arial" charset="0"/>
              </a:rPr>
              <a:t>There is no system </a:t>
            </a:r>
            <a:r>
              <a:rPr lang="en-US" sz="4400" b="1" dirty="0" smtClean="0">
                <a:solidFill>
                  <a:srgbClr val="000099"/>
                </a:solidFill>
                <a:latin typeface="Arial" charset="0"/>
              </a:rPr>
              <a:t>that </a:t>
            </a:r>
            <a:r>
              <a:rPr lang="en-US" sz="4400" b="1" dirty="0">
                <a:solidFill>
                  <a:srgbClr val="000099"/>
                </a:solidFill>
                <a:latin typeface="Arial" charset="0"/>
              </a:rPr>
              <a:t>can compensate for the unwillingness of an individual to take responsibility for his own actions…..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3731"/>
                                        </p:tgtEl>
                                        <p:attrNameLst>
                                          <p:attrName>style.visibility</p:attrName>
                                        </p:attrNameLst>
                                      </p:cBhvr>
                                      <p:to>
                                        <p:strVal val="visible"/>
                                      </p:to>
                                    </p:set>
                                    <p:anim calcmode="lin" valueType="num">
                                      <p:cBhvr>
                                        <p:cTn id="7" dur="500" fill="hold"/>
                                        <p:tgtEl>
                                          <p:spTgt spid="73731"/>
                                        </p:tgtEl>
                                        <p:attrNameLst>
                                          <p:attrName>ppt_w</p:attrName>
                                        </p:attrNameLst>
                                      </p:cBhvr>
                                      <p:tavLst>
                                        <p:tav tm="0">
                                          <p:val>
                                            <p:fltVal val="0"/>
                                          </p:val>
                                        </p:tav>
                                        <p:tav tm="100000">
                                          <p:val>
                                            <p:strVal val="#ppt_w"/>
                                          </p:val>
                                        </p:tav>
                                      </p:tavLst>
                                    </p:anim>
                                    <p:anim calcmode="lin" valueType="num">
                                      <p:cBhvr>
                                        <p:cTn id="8" dur="500" fill="hold"/>
                                        <p:tgtEl>
                                          <p:spTgt spid="737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304800" y="610850"/>
            <a:ext cx="8610600" cy="1446550"/>
          </a:xfrm>
          <a:prstGeom prst="rect">
            <a:avLst/>
          </a:prstGeom>
          <a:solidFill>
            <a:schemeClr val="tx2"/>
          </a:solidFill>
          <a:ln w="12700" cap="sq">
            <a:solidFill>
              <a:srgbClr val="000099"/>
            </a:solidFill>
            <a:miter lim="800000"/>
            <a:headEnd type="none" w="sm" len="sm"/>
            <a:tailEnd type="none" w="sm" len="sm"/>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4400" b="1" dirty="0" smtClean="0">
                <a:solidFill>
                  <a:srgbClr val="000099"/>
                </a:solidFill>
                <a:latin typeface="Arial" charset="0"/>
              </a:rPr>
              <a:t>When are we going to have a better health system?</a:t>
            </a:r>
            <a:endParaRPr lang="en-US" sz="4400" b="1" dirty="0">
              <a:solidFill>
                <a:srgbClr val="000099"/>
              </a:solidFill>
              <a:latin typeface="Arial" charset="0"/>
            </a:endParaRPr>
          </a:p>
        </p:txBody>
      </p:sp>
      <p:sp>
        <p:nvSpPr>
          <p:cNvPr id="73731" name="Text Box 3"/>
          <p:cNvSpPr txBox="1">
            <a:spLocks noChangeArrowheads="1"/>
          </p:cNvSpPr>
          <p:nvPr/>
        </p:nvSpPr>
        <p:spPr bwMode="auto">
          <a:xfrm>
            <a:off x="304800" y="3154501"/>
            <a:ext cx="8610600" cy="3170099"/>
          </a:xfrm>
          <a:prstGeom prst="rect">
            <a:avLst/>
          </a:prstGeom>
          <a:solidFill>
            <a:schemeClr val="tx2"/>
          </a:solidFill>
          <a:ln w="12700" cap="sq">
            <a:solidFill>
              <a:srgbClr val="000099"/>
            </a:solidFill>
            <a:miter lim="800000"/>
            <a:headEnd type="none" w="sm" len="sm"/>
            <a:tailEnd type="none" w="sm" len="sm"/>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4000" b="1" dirty="0" smtClean="0">
                <a:solidFill>
                  <a:srgbClr val="000099"/>
                </a:solidFill>
                <a:latin typeface="Arial" charset="0"/>
              </a:rPr>
              <a:t>We cannot design a health system which can compensate </a:t>
            </a:r>
            <a:r>
              <a:rPr lang="en-US" sz="4000" b="1" dirty="0">
                <a:solidFill>
                  <a:srgbClr val="000099"/>
                </a:solidFill>
                <a:latin typeface="Arial" charset="0"/>
              </a:rPr>
              <a:t>for the unwillingness of an individual to take responsibility for his own actions…..</a:t>
            </a:r>
          </a:p>
        </p:txBody>
      </p:sp>
      <p:sp>
        <p:nvSpPr>
          <p:cNvPr id="4" name="Text Box 2"/>
          <p:cNvSpPr txBox="1">
            <a:spLocks noChangeArrowheads="1"/>
          </p:cNvSpPr>
          <p:nvPr/>
        </p:nvSpPr>
        <p:spPr bwMode="auto">
          <a:xfrm>
            <a:off x="304800" y="2202359"/>
            <a:ext cx="8610600" cy="769441"/>
          </a:xfrm>
          <a:prstGeom prst="rect">
            <a:avLst/>
          </a:prstGeom>
          <a:solidFill>
            <a:schemeClr val="tx2"/>
          </a:solidFill>
          <a:ln w="12700" cap="sq">
            <a:solidFill>
              <a:srgbClr val="000099"/>
            </a:solidFill>
            <a:miter lim="800000"/>
            <a:headEnd type="none" w="sm" len="sm"/>
            <a:tailEnd type="none" w="sm" len="sm"/>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4400" b="1" dirty="0" smtClean="0">
                <a:solidFill>
                  <a:srgbClr val="000099"/>
                </a:solidFill>
                <a:latin typeface="Arial" charset="0"/>
              </a:rPr>
              <a:t>“Better Patients”</a:t>
            </a:r>
            <a:endParaRPr lang="en-US" sz="4400" b="1" dirty="0">
              <a:solidFill>
                <a:srgbClr val="000099"/>
              </a:solidFill>
              <a:latin typeface="Arial" charset="0"/>
            </a:endParaRPr>
          </a:p>
        </p:txBody>
      </p:sp>
      <p:grpSp>
        <p:nvGrpSpPr>
          <p:cNvPr id="7" name="Group 6"/>
          <p:cNvGrpSpPr/>
          <p:nvPr/>
        </p:nvGrpSpPr>
        <p:grpSpPr>
          <a:xfrm>
            <a:off x="533400" y="2362198"/>
            <a:ext cx="8304813" cy="3657602"/>
            <a:chOff x="533400" y="2133600"/>
            <a:chExt cx="8304813" cy="3657602"/>
          </a:xfrm>
        </p:grpSpPr>
        <p:pic>
          <p:nvPicPr>
            <p:cNvPr id="164866" name="Picture 2" descr="Mental Health Care Benefits Under Affordable Care Act (Obamacare)"/>
            <p:cNvPicPr>
              <a:picLocks noChangeAspect="1" noChangeArrowheads="1"/>
            </p:cNvPicPr>
            <p:nvPr/>
          </p:nvPicPr>
          <p:blipFill>
            <a:blip r:embed="rId3" cstate="print"/>
            <a:srcRect/>
            <a:stretch>
              <a:fillRect/>
            </a:stretch>
          </p:blipFill>
          <p:spPr bwMode="auto">
            <a:xfrm>
              <a:off x="533400" y="2133600"/>
              <a:ext cx="3048000" cy="3657602"/>
            </a:xfrm>
            <a:prstGeom prst="rect">
              <a:avLst/>
            </a:prstGeom>
            <a:noFill/>
          </p:spPr>
        </p:pic>
        <p:pic>
          <p:nvPicPr>
            <p:cNvPr id="164868" name="Picture 4" descr="http://www.cbuteam.com/sites/default/files/pictures/aff%20care%20act.jpg">
              <a:hlinkClick r:id="rId4"/>
            </p:cNvPr>
            <p:cNvPicPr>
              <a:picLocks noChangeAspect="1" noChangeArrowheads="1"/>
            </p:cNvPicPr>
            <p:nvPr/>
          </p:nvPicPr>
          <p:blipFill>
            <a:blip r:embed="rId5" cstate="print"/>
            <a:srcRect/>
            <a:stretch>
              <a:fillRect/>
            </a:stretch>
          </p:blipFill>
          <p:spPr bwMode="auto">
            <a:xfrm>
              <a:off x="3886200" y="2362200"/>
              <a:ext cx="4952013" cy="3295651"/>
            </a:xfrm>
            <a:prstGeom prst="rect">
              <a:avLst/>
            </a:prstGeom>
            <a:noFill/>
          </p:spPr>
        </p:pic>
      </p:grpSp>
      <p:pic>
        <p:nvPicPr>
          <p:cNvPr id="9" name="Picture 3" descr="morter_pestle_lg_clr"/>
          <p:cNvPicPr>
            <a:picLocks noChangeAspect="1" noChangeArrowheads="1" noCrop="1"/>
          </p:cNvPicPr>
          <p:nvPr/>
        </p:nvPicPr>
        <p:blipFill>
          <a:blip r:embed="rId6" cstate="print"/>
          <a:srcRect/>
          <a:stretch>
            <a:fillRect/>
          </a:stretch>
        </p:blipFill>
        <p:spPr>
          <a:xfrm>
            <a:off x="533400" y="1143000"/>
            <a:ext cx="762000" cy="762000"/>
          </a:xfrm>
          <a:prstGeom prst="rect">
            <a:avLst/>
          </a:prstGeom>
          <a:noFill/>
        </p:spPr>
      </p:pic>
      <p:pic>
        <p:nvPicPr>
          <p:cNvPr id="10" name="Picture 9" descr="th_transport_101.gif"/>
          <p:cNvPicPr>
            <a:picLocks noChangeAspect="1"/>
          </p:cNvPicPr>
          <p:nvPr/>
        </p:nvPicPr>
        <p:blipFill>
          <a:blip r:embed="rId7" cstate="print"/>
          <a:stretch>
            <a:fillRect/>
          </a:stretch>
        </p:blipFill>
        <p:spPr>
          <a:xfrm>
            <a:off x="7391400" y="1181100"/>
            <a:ext cx="1524000" cy="876300"/>
          </a:xfrm>
          <a:prstGeom prst="rect">
            <a:avLst/>
          </a:prstGeom>
        </p:spPr>
      </p:pic>
      <p:pic>
        <p:nvPicPr>
          <p:cNvPr id="11" name="Picture 10" descr="emergency.gif"/>
          <p:cNvPicPr>
            <a:picLocks noChangeAspect="1"/>
          </p:cNvPicPr>
          <p:nvPr/>
        </p:nvPicPr>
        <p:blipFill>
          <a:blip r:embed="rId8" cstate="print"/>
          <a:stretch>
            <a:fillRect/>
          </a:stretch>
        </p:blipFill>
        <p:spPr>
          <a:xfrm>
            <a:off x="1219200" y="201254"/>
            <a:ext cx="1752600" cy="332146"/>
          </a:xfrm>
          <a:prstGeom prst="rect">
            <a:avLst/>
          </a:prstGeom>
        </p:spPr>
      </p:pic>
      <p:pic>
        <p:nvPicPr>
          <p:cNvPr id="12" name="Picture 11" descr="emergency.gif"/>
          <p:cNvPicPr>
            <a:picLocks noChangeAspect="1"/>
          </p:cNvPicPr>
          <p:nvPr/>
        </p:nvPicPr>
        <p:blipFill>
          <a:blip r:embed="rId8" cstate="print"/>
          <a:stretch>
            <a:fillRect/>
          </a:stretch>
        </p:blipFill>
        <p:spPr>
          <a:xfrm>
            <a:off x="3657600" y="201254"/>
            <a:ext cx="1752600" cy="332146"/>
          </a:xfrm>
          <a:prstGeom prst="rect">
            <a:avLst/>
          </a:prstGeom>
        </p:spPr>
      </p:pic>
      <p:pic>
        <p:nvPicPr>
          <p:cNvPr id="13" name="Picture 12" descr="emergency.gif"/>
          <p:cNvPicPr>
            <a:picLocks noChangeAspect="1"/>
          </p:cNvPicPr>
          <p:nvPr/>
        </p:nvPicPr>
        <p:blipFill>
          <a:blip r:embed="rId8" cstate="print"/>
          <a:stretch>
            <a:fillRect/>
          </a:stretch>
        </p:blipFill>
        <p:spPr>
          <a:xfrm>
            <a:off x="6248400" y="201254"/>
            <a:ext cx="1752600" cy="3321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73731"/>
                                        </p:tgtEl>
                                        <p:attrNameLst>
                                          <p:attrName>style.visibility</p:attrName>
                                        </p:attrNameLst>
                                      </p:cBhvr>
                                      <p:to>
                                        <p:strVal val="visible"/>
                                      </p:to>
                                    </p:set>
                                    <p:anim calcmode="lin" valueType="num">
                                      <p:cBhvr>
                                        <p:cTn id="17" dur="500" fill="hold"/>
                                        <p:tgtEl>
                                          <p:spTgt spid="73731"/>
                                        </p:tgtEl>
                                        <p:attrNameLst>
                                          <p:attrName>ppt_w</p:attrName>
                                        </p:attrNameLst>
                                      </p:cBhvr>
                                      <p:tavLst>
                                        <p:tav tm="0">
                                          <p:val>
                                            <p:fltVal val="0"/>
                                          </p:val>
                                        </p:tav>
                                        <p:tav tm="100000">
                                          <p:val>
                                            <p:strVal val="#ppt_w"/>
                                          </p:val>
                                        </p:tav>
                                      </p:tavLst>
                                    </p:anim>
                                    <p:anim calcmode="lin" valueType="num">
                                      <p:cBhvr>
                                        <p:cTn id="18" dur="500" fill="hold"/>
                                        <p:tgtEl>
                                          <p:spTgt spid="737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nimBg="1" autoUpdateAnimBg="0"/>
      <p:bldP spid="4"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“Escape Fire”</a:t>
            </a:r>
            <a:r>
              <a:rPr lang="en-US" dirty="0" smtClean="0"/>
              <a:t/>
            </a:r>
            <a:br>
              <a:rPr lang="en-US" dirty="0" smtClean="0"/>
            </a:br>
            <a:r>
              <a:rPr lang="en-US" sz="2800" dirty="0" smtClean="0"/>
              <a:t>The Fight to rescue American Health Care</a:t>
            </a:r>
            <a:endParaRPr lang="en-US" dirty="0"/>
          </a:p>
        </p:txBody>
      </p:sp>
      <p:pic>
        <p:nvPicPr>
          <p:cNvPr id="214018" name="Picture 2"/>
          <p:cNvPicPr>
            <a:picLocks noChangeAspect="1" noChangeArrowheads="1"/>
          </p:cNvPicPr>
          <p:nvPr/>
        </p:nvPicPr>
        <p:blipFill>
          <a:blip r:embed="rId2" cstate="print"/>
          <a:srcRect/>
          <a:stretch>
            <a:fillRect/>
          </a:stretch>
        </p:blipFill>
        <p:spPr bwMode="auto">
          <a:xfrm>
            <a:off x="1143000" y="1524000"/>
            <a:ext cx="6791006" cy="4114800"/>
          </a:xfrm>
          <a:prstGeom prst="rect">
            <a:avLst/>
          </a:prstGeom>
          <a:noFill/>
          <a:ln w="9525">
            <a:noFill/>
            <a:miter lim="800000"/>
            <a:headEnd/>
            <a:tailEnd/>
          </a:ln>
        </p:spPr>
      </p:pic>
      <p:sp>
        <p:nvSpPr>
          <p:cNvPr id="4" name="Rectangle 3"/>
          <p:cNvSpPr/>
          <p:nvPr/>
        </p:nvSpPr>
        <p:spPr>
          <a:xfrm>
            <a:off x="838200" y="5791200"/>
            <a:ext cx="8305800" cy="707886"/>
          </a:xfrm>
          <a:prstGeom prst="rect">
            <a:avLst/>
          </a:prstGeom>
        </p:spPr>
        <p:txBody>
          <a:bodyPr wrap="square">
            <a:spAutoFit/>
          </a:bodyPr>
          <a:lstStyle/>
          <a:p>
            <a:pPr algn="ctr"/>
            <a:r>
              <a:rPr lang="en-US" sz="2000" dirty="0" smtClean="0">
                <a:latin typeface="+mn-lt"/>
                <a:hlinkClick r:id="rId3"/>
              </a:rPr>
              <a:t>http://cnnpressroom.blogs.cnn.com/2013/03/01/cnn-launches-escape-fire-on-cable-television-in-march/</a:t>
            </a:r>
            <a:r>
              <a:rPr lang="en-US" sz="2000" dirty="0" smtClean="0">
                <a:latin typeface="+mn-lt"/>
              </a:rPr>
              <a:t> </a:t>
            </a:r>
            <a:endParaRPr lang="en-US" sz="2000" dirty="0">
              <a:latin typeface="+mn-l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sz="4000" dirty="0" smtClean="0"/>
              <a:t>6 Components of an Optimal Health and Aging Program</a:t>
            </a:r>
            <a:r>
              <a:rPr lang="en-US" sz="2400" baseline="90000" dirty="0" smtClean="0">
                <a:cs typeface="Arial" pitchFamily="34" charset="0"/>
              </a:rPr>
              <a:t>©</a:t>
            </a:r>
            <a:endParaRPr lang="en-US" sz="4000" dirty="0" smtClean="0"/>
          </a:p>
        </p:txBody>
      </p:sp>
      <p:sp>
        <p:nvSpPr>
          <p:cNvPr id="49155" name="Rectangle 3"/>
          <p:cNvSpPr>
            <a:spLocks noGrp="1" noChangeArrowheads="1"/>
          </p:cNvSpPr>
          <p:nvPr>
            <p:ph idx="1"/>
          </p:nvPr>
        </p:nvSpPr>
        <p:spPr>
          <a:xfrm>
            <a:off x="762000" y="2219325"/>
            <a:ext cx="7696200" cy="3051175"/>
          </a:xfrm>
        </p:spPr>
        <p:txBody>
          <a:bodyPr/>
          <a:lstStyle/>
          <a:p>
            <a:pPr marL="457200" indent="-457200" eaLnBrk="1" hangingPunct="1">
              <a:buClr>
                <a:schemeClr val="tx1"/>
              </a:buClr>
              <a:buFontTx/>
              <a:buAutoNum type="arabicPeriod"/>
            </a:pPr>
            <a:r>
              <a:rPr lang="en-US" dirty="0" smtClean="0"/>
              <a:t>Injury Prevention</a:t>
            </a:r>
          </a:p>
          <a:p>
            <a:pPr marL="457200" indent="-457200" eaLnBrk="1" hangingPunct="1">
              <a:buClr>
                <a:schemeClr val="tx1"/>
              </a:buClr>
              <a:buFontTx/>
              <a:buAutoNum type="arabicPeriod"/>
            </a:pPr>
            <a:r>
              <a:rPr lang="en-US" dirty="0" smtClean="0">
                <a:solidFill>
                  <a:srgbClr val="FF0000"/>
                </a:solidFill>
              </a:rPr>
              <a:t>Routine Checkups &amp; Special Screenings</a:t>
            </a:r>
          </a:p>
          <a:p>
            <a:pPr marL="457200" indent="-457200" eaLnBrk="1" hangingPunct="1">
              <a:buClr>
                <a:schemeClr val="tx1"/>
              </a:buClr>
              <a:buFontTx/>
              <a:buNone/>
            </a:pPr>
            <a:endParaRPr lang="en-US" dirty="0" smtClean="0">
              <a:solidFill>
                <a:srgbClr val="FF0000"/>
              </a:solidFill>
            </a:endParaRPr>
          </a:p>
          <a:p>
            <a:pPr marL="457200" indent="-457200" eaLnBrk="1" hangingPunct="1">
              <a:buClr>
                <a:schemeClr val="tx1"/>
              </a:buClr>
              <a:buFontTx/>
              <a:buAutoNum type="arabicPeriod"/>
            </a:pPr>
            <a:endParaRPr lang="en-US" dirty="0" smtClean="0"/>
          </a:p>
          <a:p>
            <a:pPr marL="457200" indent="-457200" eaLnBrk="1" hangingPunct="1">
              <a:buClr>
                <a:schemeClr val="tx1"/>
              </a:buClr>
              <a:buFontTx/>
              <a:buAutoNum type="arabicPeriod"/>
            </a:pPr>
            <a:endParaRPr lang="en-US" dirty="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z="4000" dirty="0" smtClean="0"/>
              <a:t>6 Components of an Optimal Health and Aging Program</a:t>
            </a:r>
            <a:r>
              <a:rPr lang="en-US" sz="2400" baseline="90000" dirty="0" smtClean="0">
                <a:cs typeface="Arial" pitchFamily="34" charset="0"/>
              </a:rPr>
              <a:t>©</a:t>
            </a:r>
          </a:p>
        </p:txBody>
      </p:sp>
      <p:grpSp>
        <p:nvGrpSpPr>
          <p:cNvPr id="2" name="Group 4"/>
          <p:cNvGrpSpPr>
            <a:grpSpLocks/>
          </p:cNvGrpSpPr>
          <p:nvPr/>
        </p:nvGrpSpPr>
        <p:grpSpPr bwMode="auto">
          <a:xfrm>
            <a:off x="609600" y="1752600"/>
            <a:ext cx="7924800" cy="1187450"/>
            <a:chOff x="384" y="1536"/>
            <a:chExt cx="4992" cy="748"/>
          </a:xfrm>
        </p:grpSpPr>
        <p:sp>
          <p:nvSpPr>
            <p:cNvPr id="13329" name="Text Box 5"/>
            <p:cNvSpPr txBox="1">
              <a:spLocks noChangeArrowheads="1"/>
            </p:cNvSpPr>
            <p:nvPr/>
          </p:nvSpPr>
          <p:spPr bwMode="auto">
            <a:xfrm>
              <a:off x="384" y="1536"/>
              <a:ext cx="172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dirty="0">
                  <a:solidFill>
                    <a:schemeClr val="tx2"/>
                  </a:solidFill>
                  <a:latin typeface="Arial" pitchFamily="34" charset="0"/>
                </a:rPr>
                <a:t>Routine Screening as Per National Medical Societies</a:t>
              </a:r>
            </a:p>
          </p:txBody>
        </p:sp>
        <p:sp>
          <p:nvSpPr>
            <p:cNvPr id="13330" name="Line 6"/>
            <p:cNvSpPr>
              <a:spLocks noChangeShapeType="1"/>
            </p:cNvSpPr>
            <p:nvPr/>
          </p:nvSpPr>
          <p:spPr bwMode="auto">
            <a:xfrm>
              <a:off x="2016" y="1920"/>
              <a:ext cx="528" cy="0"/>
            </a:xfrm>
            <a:prstGeom prst="line">
              <a:avLst/>
            </a:prstGeom>
            <a:noFill/>
            <a:ln w="5715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3331" name="Text Box 7"/>
            <p:cNvSpPr txBox="1">
              <a:spLocks noChangeArrowheads="1"/>
            </p:cNvSpPr>
            <p:nvPr/>
          </p:nvSpPr>
          <p:spPr bwMode="auto">
            <a:xfrm>
              <a:off x="2736" y="1584"/>
              <a:ext cx="2640"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2000" dirty="0">
                  <a:solidFill>
                    <a:schemeClr val="tx2"/>
                  </a:solidFill>
                  <a:latin typeface="Arial" pitchFamily="34" charset="0"/>
                </a:rPr>
                <a:t>Usually uncovers disease at late Stages. “Pathology Present”. Disease has Name</a:t>
              </a:r>
              <a:r>
                <a:rPr lang="en-US" dirty="0">
                  <a:solidFill>
                    <a:schemeClr val="tx2"/>
                  </a:solidFill>
                  <a:latin typeface="Arial" pitchFamily="34" charset="0"/>
                </a:rPr>
                <a:t>.</a:t>
              </a:r>
            </a:p>
          </p:txBody>
        </p:sp>
      </p:grpSp>
      <p:grpSp>
        <p:nvGrpSpPr>
          <p:cNvPr id="3" name="Group 8"/>
          <p:cNvGrpSpPr>
            <a:grpSpLocks/>
          </p:cNvGrpSpPr>
          <p:nvPr/>
        </p:nvGrpSpPr>
        <p:grpSpPr bwMode="auto">
          <a:xfrm>
            <a:off x="647700" y="3200400"/>
            <a:ext cx="7581900" cy="1187450"/>
            <a:chOff x="408" y="2016"/>
            <a:chExt cx="4776" cy="748"/>
          </a:xfrm>
        </p:grpSpPr>
        <p:sp>
          <p:nvSpPr>
            <p:cNvPr id="13326" name="Text Box 9"/>
            <p:cNvSpPr txBox="1">
              <a:spLocks noChangeArrowheads="1"/>
            </p:cNvSpPr>
            <p:nvPr/>
          </p:nvSpPr>
          <p:spPr bwMode="auto">
            <a:xfrm>
              <a:off x="408" y="2016"/>
              <a:ext cx="192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dirty="0">
                  <a:solidFill>
                    <a:schemeClr val="tx2"/>
                  </a:solidFill>
                  <a:latin typeface="Arial" pitchFamily="34" charset="0"/>
                </a:rPr>
                <a:t>Functional Screening for Silent Metabolic Disease</a:t>
              </a:r>
            </a:p>
          </p:txBody>
        </p:sp>
        <p:sp>
          <p:nvSpPr>
            <p:cNvPr id="13327" name="Line 10"/>
            <p:cNvSpPr>
              <a:spLocks noChangeShapeType="1"/>
            </p:cNvSpPr>
            <p:nvPr/>
          </p:nvSpPr>
          <p:spPr bwMode="auto">
            <a:xfrm>
              <a:off x="2208" y="2400"/>
              <a:ext cx="528" cy="0"/>
            </a:xfrm>
            <a:prstGeom prst="line">
              <a:avLst/>
            </a:prstGeom>
            <a:noFill/>
            <a:ln w="5715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3328" name="Text Box 11"/>
            <p:cNvSpPr txBox="1">
              <a:spLocks noChangeArrowheads="1"/>
            </p:cNvSpPr>
            <p:nvPr/>
          </p:nvSpPr>
          <p:spPr bwMode="auto">
            <a:xfrm>
              <a:off x="2784" y="2112"/>
              <a:ext cx="2400"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2000" dirty="0">
                  <a:solidFill>
                    <a:schemeClr val="tx2"/>
                  </a:solidFill>
                  <a:latin typeface="Arial" pitchFamily="34" charset="0"/>
                </a:rPr>
                <a:t>Detects abnormal metabolism at cell level prior to Pathology being present. </a:t>
              </a:r>
            </a:p>
          </p:txBody>
        </p:sp>
      </p:grpSp>
      <p:grpSp>
        <p:nvGrpSpPr>
          <p:cNvPr id="4" name="Group 12"/>
          <p:cNvGrpSpPr>
            <a:grpSpLocks/>
          </p:cNvGrpSpPr>
          <p:nvPr/>
        </p:nvGrpSpPr>
        <p:grpSpPr bwMode="auto">
          <a:xfrm>
            <a:off x="685800" y="4933950"/>
            <a:ext cx="7658100" cy="1314450"/>
            <a:chOff x="504" y="3108"/>
            <a:chExt cx="4824" cy="828"/>
          </a:xfrm>
        </p:grpSpPr>
        <p:sp>
          <p:nvSpPr>
            <p:cNvPr id="13323" name="Text Box 13"/>
            <p:cNvSpPr txBox="1">
              <a:spLocks noChangeArrowheads="1"/>
            </p:cNvSpPr>
            <p:nvPr/>
          </p:nvSpPr>
          <p:spPr bwMode="auto">
            <a:xfrm>
              <a:off x="504" y="3108"/>
              <a:ext cx="172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dirty="0">
                  <a:solidFill>
                    <a:schemeClr val="tx2"/>
                  </a:solidFill>
                  <a:latin typeface="Arial" pitchFamily="34" charset="0"/>
                </a:rPr>
                <a:t>Genetic Screening for Predisposition for Disease</a:t>
              </a:r>
            </a:p>
          </p:txBody>
        </p:sp>
        <p:sp>
          <p:nvSpPr>
            <p:cNvPr id="13324" name="Line 14"/>
            <p:cNvSpPr>
              <a:spLocks noChangeShapeType="1"/>
            </p:cNvSpPr>
            <p:nvPr/>
          </p:nvSpPr>
          <p:spPr bwMode="auto">
            <a:xfrm>
              <a:off x="2184" y="3504"/>
              <a:ext cx="624" cy="0"/>
            </a:xfrm>
            <a:prstGeom prst="line">
              <a:avLst/>
            </a:prstGeom>
            <a:noFill/>
            <a:ln w="5715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3325" name="Text Box 15"/>
            <p:cNvSpPr txBox="1">
              <a:spLocks noChangeArrowheads="1"/>
            </p:cNvSpPr>
            <p:nvPr/>
          </p:nvSpPr>
          <p:spPr bwMode="auto">
            <a:xfrm>
              <a:off x="2832" y="3110"/>
              <a:ext cx="2496" cy="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2000" dirty="0">
                  <a:solidFill>
                    <a:schemeClr val="tx2"/>
                  </a:solidFill>
                  <a:latin typeface="Arial" pitchFamily="34" charset="0"/>
                </a:rPr>
                <a:t>Not done routinely except for very serious Inherited Genetic disorders. May become more common.</a:t>
              </a:r>
            </a:p>
          </p:txBody>
        </p:sp>
      </p:grpSp>
    </p:spTree>
    <p:extLst>
      <p:ext uri="{BB962C8B-B14F-4D97-AF65-F5344CB8AC3E}">
        <p14:creationId xmlns="" xmlns:p14="http://schemas.microsoft.com/office/powerpoint/2010/main" val="3018930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z="3200" smtClean="0"/>
              <a:t>Does our Health Depend More on our Genes or the Environment?</a:t>
            </a:r>
            <a:br>
              <a:rPr lang="en-US" sz="3200" smtClean="0"/>
            </a:br>
            <a:r>
              <a:rPr lang="en-US" sz="3200" smtClean="0"/>
              <a:t>Nature Vs Nurture?</a:t>
            </a:r>
          </a:p>
        </p:txBody>
      </p:sp>
      <p:sp>
        <p:nvSpPr>
          <p:cNvPr id="69635" name="Text Box 3"/>
          <p:cNvSpPr txBox="1">
            <a:spLocks noChangeArrowheads="1"/>
          </p:cNvSpPr>
          <p:nvPr/>
        </p:nvSpPr>
        <p:spPr bwMode="auto">
          <a:xfrm>
            <a:off x="5638800" y="3124200"/>
            <a:ext cx="3276600" cy="1126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60000"/>
              </a:lnSpc>
              <a:spcBef>
                <a:spcPct val="50000"/>
              </a:spcBef>
            </a:pPr>
            <a:r>
              <a:rPr lang="en-US" b="1" dirty="0">
                <a:solidFill>
                  <a:schemeClr val="tx2"/>
                </a:solidFill>
                <a:latin typeface="Arial" charset="0"/>
              </a:rPr>
              <a:t>Physical Makeup</a:t>
            </a:r>
          </a:p>
          <a:p>
            <a:pPr algn="ctr" eaLnBrk="1" hangingPunct="1">
              <a:lnSpc>
                <a:spcPct val="60000"/>
              </a:lnSpc>
              <a:spcBef>
                <a:spcPct val="50000"/>
              </a:spcBef>
            </a:pPr>
            <a:r>
              <a:rPr lang="en-US" b="1" dirty="0">
                <a:solidFill>
                  <a:schemeClr val="tx2"/>
                </a:solidFill>
                <a:latin typeface="Arial" charset="0"/>
              </a:rPr>
              <a:t>Phenotype</a:t>
            </a:r>
          </a:p>
          <a:p>
            <a:pPr algn="ctr" eaLnBrk="1" hangingPunct="1">
              <a:lnSpc>
                <a:spcPct val="60000"/>
              </a:lnSpc>
              <a:spcBef>
                <a:spcPct val="50000"/>
              </a:spcBef>
            </a:pPr>
            <a:r>
              <a:rPr lang="en-US" b="1" dirty="0">
                <a:solidFill>
                  <a:schemeClr val="tx2"/>
                </a:solidFill>
                <a:latin typeface="Arial" charset="0"/>
              </a:rPr>
              <a:t>Look in the Mirror</a:t>
            </a:r>
          </a:p>
        </p:txBody>
      </p:sp>
      <p:grpSp>
        <p:nvGrpSpPr>
          <p:cNvPr id="2" name="Group 4"/>
          <p:cNvGrpSpPr>
            <a:grpSpLocks/>
          </p:cNvGrpSpPr>
          <p:nvPr/>
        </p:nvGrpSpPr>
        <p:grpSpPr bwMode="auto">
          <a:xfrm>
            <a:off x="152400" y="3124200"/>
            <a:ext cx="5334000" cy="1362075"/>
            <a:chOff x="240" y="1440"/>
            <a:chExt cx="3168" cy="858"/>
          </a:xfrm>
        </p:grpSpPr>
        <p:sp>
          <p:nvSpPr>
            <p:cNvPr id="51211" name="Text Box 5"/>
            <p:cNvSpPr txBox="1">
              <a:spLocks noChangeArrowheads="1"/>
            </p:cNvSpPr>
            <p:nvPr/>
          </p:nvSpPr>
          <p:spPr bwMode="auto">
            <a:xfrm>
              <a:off x="240" y="1440"/>
              <a:ext cx="1728" cy="8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60000"/>
                </a:lnSpc>
                <a:spcBef>
                  <a:spcPct val="50000"/>
                </a:spcBef>
              </a:pPr>
              <a:r>
                <a:rPr lang="en-US" b="1" dirty="0">
                  <a:solidFill>
                    <a:schemeClr val="tx2"/>
                  </a:solidFill>
                  <a:latin typeface="Arial" charset="0"/>
                </a:rPr>
                <a:t>Genetic Makeup</a:t>
              </a:r>
            </a:p>
            <a:p>
              <a:pPr algn="ctr" eaLnBrk="1" hangingPunct="1">
                <a:lnSpc>
                  <a:spcPct val="60000"/>
                </a:lnSpc>
                <a:spcBef>
                  <a:spcPct val="50000"/>
                </a:spcBef>
              </a:pPr>
              <a:r>
                <a:rPr lang="en-US" b="1" dirty="0">
                  <a:solidFill>
                    <a:schemeClr val="tx2"/>
                  </a:solidFill>
                  <a:latin typeface="Arial" charset="0"/>
                </a:rPr>
                <a:t>Genotype</a:t>
              </a:r>
            </a:p>
            <a:p>
              <a:pPr algn="ctr" eaLnBrk="1" hangingPunct="1">
                <a:lnSpc>
                  <a:spcPct val="60000"/>
                </a:lnSpc>
                <a:spcBef>
                  <a:spcPct val="50000"/>
                </a:spcBef>
              </a:pPr>
              <a:r>
                <a:rPr lang="en-US" b="1" dirty="0">
                  <a:solidFill>
                    <a:schemeClr val="tx2"/>
                  </a:solidFill>
                  <a:latin typeface="Arial" charset="0"/>
                </a:rPr>
                <a:t>Look at Your DNA</a:t>
              </a:r>
            </a:p>
          </p:txBody>
        </p:sp>
        <p:sp>
          <p:nvSpPr>
            <p:cNvPr id="51212" name="Line 6"/>
            <p:cNvSpPr>
              <a:spLocks noChangeShapeType="1"/>
            </p:cNvSpPr>
            <p:nvPr/>
          </p:nvSpPr>
          <p:spPr bwMode="auto">
            <a:xfrm>
              <a:off x="2016" y="1776"/>
              <a:ext cx="1392" cy="0"/>
            </a:xfrm>
            <a:prstGeom prst="line">
              <a:avLst/>
            </a:prstGeom>
            <a:noFill/>
            <a:ln w="5715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b="1"/>
            </a:p>
          </p:txBody>
        </p:sp>
      </p:grpSp>
      <p:grpSp>
        <p:nvGrpSpPr>
          <p:cNvPr id="3" name="Group 7"/>
          <p:cNvGrpSpPr>
            <a:grpSpLocks/>
          </p:cNvGrpSpPr>
          <p:nvPr/>
        </p:nvGrpSpPr>
        <p:grpSpPr bwMode="auto">
          <a:xfrm>
            <a:off x="2895600" y="2514600"/>
            <a:ext cx="2743200" cy="1143000"/>
            <a:chOff x="1776" y="1008"/>
            <a:chExt cx="1728" cy="720"/>
          </a:xfrm>
        </p:grpSpPr>
        <p:sp>
          <p:nvSpPr>
            <p:cNvPr id="51209" name="Text Box 8"/>
            <p:cNvSpPr txBox="1">
              <a:spLocks noChangeArrowheads="1"/>
            </p:cNvSpPr>
            <p:nvPr/>
          </p:nvSpPr>
          <p:spPr bwMode="auto">
            <a:xfrm>
              <a:off x="1776" y="1008"/>
              <a:ext cx="172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b="1" dirty="0">
                  <a:solidFill>
                    <a:schemeClr val="tx2"/>
                  </a:solidFill>
                  <a:latin typeface="Arial" charset="0"/>
                </a:rPr>
                <a:t>Environment</a:t>
              </a:r>
            </a:p>
          </p:txBody>
        </p:sp>
        <p:sp>
          <p:nvSpPr>
            <p:cNvPr id="51210" name="Line 9"/>
            <p:cNvSpPr>
              <a:spLocks noChangeShapeType="1"/>
            </p:cNvSpPr>
            <p:nvPr/>
          </p:nvSpPr>
          <p:spPr bwMode="auto">
            <a:xfrm>
              <a:off x="2592" y="1344"/>
              <a:ext cx="0" cy="384"/>
            </a:xfrm>
            <a:prstGeom prst="line">
              <a:avLst/>
            </a:prstGeom>
            <a:noFill/>
            <a:ln w="5715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pic>
        <p:nvPicPr>
          <p:cNvPr id="69643" name="Picture 11" descr="01_21_w"/>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48000" y="3124200"/>
            <a:ext cx="412750" cy="103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44" name="Rectangle 12"/>
          <p:cNvSpPr>
            <a:spLocks noChangeArrowheads="1"/>
          </p:cNvSpPr>
          <p:nvPr/>
        </p:nvSpPr>
        <p:spPr bwMode="auto">
          <a:xfrm>
            <a:off x="685800" y="1371600"/>
            <a:ext cx="7772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algn="ctr" eaLnBrk="0" hangingPunct="0"/>
            <a:r>
              <a:rPr lang="en-US" sz="3200" b="1">
                <a:solidFill>
                  <a:schemeClr val="tx2"/>
                </a:solidFill>
                <a:latin typeface="Arial" charset="0"/>
              </a:rPr>
              <a:t>The Genotype - Phenotype Connection</a:t>
            </a:r>
          </a:p>
        </p:txBody>
      </p:sp>
      <p:sp>
        <p:nvSpPr>
          <p:cNvPr id="14" name="Text Box 22"/>
          <p:cNvSpPr txBox="1">
            <a:spLocks noChangeArrowheads="1"/>
          </p:cNvSpPr>
          <p:nvPr/>
        </p:nvSpPr>
        <p:spPr bwMode="auto">
          <a:xfrm>
            <a:off x="1079595" y="4648200"/>
            <a:ext cx="7048500" cy="1477963"/>
          </a:xfrm>
          <a:prstGeom prst="rect">
            <a:avLst/>
          </a:prstGeom>
          <a:solidFill>
            <a:schemeClr val="tx2"/>
          </a:solidFill>
          <a:ln w="12700" cap="sq">
            <a:solidFill>
              <a:srgbClr val="000099"/>
            </a:solidFill>
            <a:miter lim="800000"/>
            <a:headEnd type="none" w="sm" len="sm"/>
            <a:tailEnd type="none" w="sm" len="sm"/>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3600" b="1" dirty="0">
                <a:solidFill>
                  <a:srgbClr val="000099"/>
                </a:solidFill>
                <a:latin typeface="Arial" charset="0"/>
              </a:rPr>
              <a:t>Genetics Load the Gun</a:t>
            </a:r>
          </a:p>
          <a:p>
            <a:pPr algn="ctr" eaLnBrk="1" hangingPunct="1">
              <a:spcBef>
                <a:spcPct val="50000"/>
              </a:spcBef>
            </a:pPr>
            <a:r>
              <a:rPr lang="en-US" sz="3600" b="1" dirty="0">
                <a:solidFill>
                  <a:srgbClr val="000099"/>
                </a:solidFill>
                <a:latin typeface="Arial" charset="0"/>
              </a:rPr>
              <a:t>Environment Pulls the Trigger!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9644"/>
                                        </p:tgtEl>
                                        <p:attrNameLst>
                                          <p:attrName>style.visibility</p:attrName>
                                        </p:attrNameLst>
                                      </p:cBhvr>
                                      <p:to>
                                        <p:strVal val="visible"/>
                                      </p:to>
                                    </p:set>
                                    <p:anim calcmode="lin" valueType="num">
                                      <p:cBhvr>
                                        <p:cTn id="7" dur="500" fill="hold"/>
                                        <p:tgtEl>
                                          <p:spTgt spid="69644"/>
                                        </p:tgtEl>
                                        <p:attrNameLst>
                                          <p:attrName>ppt_w</p:attrName>
                                        </p:attrNameLst>
                                      </p:cBhvr>
                                      <p:tavLst>
                                        <p:tav tm="0">
                                          <p:val>
                                            <p:fltVal val="0"/>
                                          </p:val>
                                        </p:tav>
                                        <p:tav tm="100000">
                                          <p:val>
                                            <p:strVal val="#ppt_w"/>
                                          </p:val>
                                        </p:tav>
                                      </p:tavLst>
                                    </p:anim>
                                    <p:anim calcmode="lin" valueType="num">
                                      <p:cBhvr>
                                        <p:cTn id="8" dur="500" fill="hold"/>
                                        <p:tgtEl>
                                          <p:spTgt spid="6964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6964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696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14">
                                            <p:bg/>
                                          </p:spTgt>
                                        </p:tgtEl>
                                        <p:attrNameLst>
                                          <p:attrName>style.visibility</p:attrName>
                                        </p:attrNameLst>
                                      </p:cBhvr>
                                      <p:to>
                                        <p:strVal val="visible"/>
                                      </p:to>
                                    </p:set>
                                    <p:anim calcmode="lin" valueType="num">
                                      <p:cBhvr>
                                        <p:cTn id="29" dur="500" fill="hold"/>
                                        <p:tgtEl>
                                          <p:spTgt spid="14">
                                            <p:bg/>
                                          </p:spTgt>
                                        </p:tgtEl>
                                        <p:attrNameLst>
                                          <p:attrName>ppt_w</p:attrName>
                                        </p:attrNameLst>
                                      </p:cBhvr>
                                      <p:tavLst>
                                        <p:tav tm="0">
                                          <p:val>
                                            <p:fltVal val="0"/>
                                          </p:val>
                                        </p:tav>
                                        <p:tav tm="100000">
                                          <p:val>
                                            <p:strVal val="#ppt_w"/>
                                          </p:val>
                                        </p:tav>
                                      </p:tavLst>
                                    </p:anim>
                                    <p:anim calcmode="lin" valueType="num">
                                      <p:cBhvr>
                                        <p:cTn id="30" dur="500" fill="hold"/>
                                        <p:tgtEl>
                                          <p:spTgt spid="14">
                                            <p:bg/>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 calcmode="lin" valueType="num">
                                      <p:cBhvr>
                                        <p:cTn id="35"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1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14">
                                            <p:txEl>
                                              <p:pRg st="1" end="1"/>
                                            </p:txEl>
                                          </p:spTgt>
                                        </p:tgtEl>
                                        <p:attrNameLst>
                                          <p:attrName>style.visibility</p:attrName>
                                        </p:attrNameLst>
                                      </p:cBhvr>
                                      <p:to>
                                        <p:strVal val="visible"/>
                                      </p:to>
                                    </p:set>
                                    <p:anim calcmode="lin" valueType="num">
                                      <p:cBhvr>
                                        <p:cTn id="41"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42" dur="500" fill="hold"/>
                                        <p:tgtEl>
                                          <p:spTgt spid="14">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utoUpdateAnimBg="0"/>
      <p:bldP spid="69644" grpId="0" autoUpdateAnimBg="0"/>
      <p:bldP spid="14" grpId="0" build="p"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
          <p:cNvSpPr txBox="1">
            <a:spLocks noChangeArrowheads="1"/>
          </p:cNvSpPr>
          <p:nvPr/>
        </p:nvSpPr>
        <p:spPr bwMode="auto">
          <a:xfrm>
            <a:off x="381000" y="1828800"/>
            <a:ext cx="7924800" cy="1756186"/>
          </a:xfrm>
          <a:prstGeom prst="rect">
            <a:avLst/>
          </a:prstGeom>
          <a:noFill/>
          <a:ln w="9525" algn="ctr">
            <a:noFill/>
            <a:miter lim="800000"/>
            <a:headEnd/>
            <a:tailEnd/>
          </a:ln>
        </p:spPr>
        <p:txBody>
          <a:bodyPr>
            <a:spAutoFit/>
          </a:bodyPr>
          <a:lstStyle/>
          <a:p>
            <a:pPr algn="ctr">
              <a:lnSpc>
                <a:spcPct val="75000"/>
              </a:lnSpc>
              <a:spcBef>
                <a:spcPct val="50000"/>
              </a:spcBef>
            </a:pPr>
            <a:r>
              <a:rPr lang="en-US" sz="5400" dirty="0">
                <a:solidFill>
                  <a:schemeClr val="tx1"/>
                </a:solidFill>
                <a:latin typeface="Arial" charset="0"/>
              </a:rPr>
              <a:t>How do you </a:t>
            </a:r>
            <a:r>
              <a:rPr lang="en-US" sz="5400" dirty="0" smtClean="0">
                <a:solidFill>
                  <a:schemeClr val="tx1"/>
                </a:solidFill>
                <a:latin typeface="Arial" charset="0"/>
              </a:rPr>
              <a:t>achieve </a:t>
            </a:r>
            <a:endParaRPr lang="en-US" sz="5400" dirty="0">
              <a:solidFill>
                <a:schemeClr val="tx1"/>
              </a:solidFill>
              <a:latin typeface="Arial" charset="0"/>
            </a:endParaRPr>
          </a:p>
          <a:p>
            <a:pPr algn="ctr">
              <a:lnSpc>
                <a:spcPct val="75000"/>
              </a:lnSpc>
              <a:spcBef>
                <a:spcPct val="50000"/>
              </a:spcBef>
            </a:pPr>
            <a:r>
              <a:rPr lang="en-US" sz="5400" dirty="0">
                <a:solidFill>
                  <a:schemeClr val="tx1"/>
                </a:solidFill>
                <a:latin typeface="Arial" charset="0"/>
              </a:rPr>
              <a:t>Health &amp; Wealth?</a:t>
            </a:r>
          </a:p>
        </p:txBody>
      </p:sp>
      <p:sp>
        <p:nvSpPr>
          <p:cNvPr id="4099" name="Rectangle 2"/>
          <p:cNvSpPr>
            <a:spLocks noChangeArrowheads="1"/>
          </p:cNvSpPr>
          <p:nvPr/>
        </p:nvSpPr>
        <p:spPr bwMode="auto">
          <a:xfrm>
            <a:off x="304800" y="2743200"/>
            <a:ext cx="8382000" cy="762000"/>
          </a:xfrm>
          <a:prstGeom prst="rect">
            <a:avLst/>
          </a:prstGeom>
          <a:noFill/>
          <a:ln w="9525">
            <a:noFill/>
            <a:miter lim="800000"/>
            <a:headEnd/>
            <a:tailEnd/>
          </a:ln>
        </p:spPr>
        <p:txBody>
          <a:bodyPr anchor="b" anchorCtr="1"/>
          <a:lstStyle/>
          <a:p>
            <a:pPr>
              <a:spcBef>
                <a:spcPct val="0"/>
              </a:spcBef>
              <a:buClrTx/>
            </a:pPr>
            <a:endParaRPr lang="en-US" sz="4800">
              <a:solidFill>
                <a:schemeClr val="tx2"/>
              </a:solidFill>
              <a:latin typeface="Arial" charset="0"/>
            </a:endParaRPr>
          </a:p>
        </p:txBody>
      </p:sp>
      <p:sp>
        <p:nvSpPr>
          <p:cNvPr id="153605" name="Rectangle 2"/>
          <p:cNvSpPr>
            <a:spLocks noChangeArrowheads="1"/>
          </p:cNvSpPr>
          <p:nvPr/>
        </p:nvSpPr>
        <p:spPr bwMode="auto">
          <a:xfrm>
            <a:off x="914400" y="3577025"/>
            <a:ext cx="6705600" cy="762000"/>
          </a:xfrm>
          <a:prstGeom prst="rect">
            <a:avLst/>
          </a:prstGeom>
          <a:noFill/>
          <a:ln w="9525">
            <a:noFill/>
            <a:miter lim="800000"/>
            <a:headEnd/>
            <a:tailEnd/>
          </a:ln>
        </p:spPr>
        <p:txBody>
          <a:bodyPr anchor="b" anchorCtr="1"/>
          <a:lstStyle/>
          <a:p>
            <a:pPr>
              <a:spcBef>
                <a:spcPct val="0"/>
              </a:spcBef>
              <a:buClrTx/>
            </a:pPr>
            <a:r>
              <a:rPr lang="en-US" sz="5400" b="1" i="1" dirty="0">
                <a:solidFill>
                  <a:srgbClr val="FFFF00"/>
                </a:solidFill>
                <a:latin typeface="Arial" charset="0"/>
              </a:rPr>
              <a:t> You </a:t>
            </a:r>
            <a:r>
              <a:rPr lang="en-US" sz="5400" b="1" i="1" dirty="0" smtClean="0">
                <a:solidFill>
                  <a:srgbClr val="FFFF00"/>
                </a:solidFill>
                <a:latin typeface="Arial" charset="0"/>
              </a:rPr>
              <a:t>Invest</a:t>
            </a:r>
            <a:endParaRPr lang="en-US" sz="5400" b="1" dirty="0">
              <a:solidFill>
                <a:schemeClr val="tx2"/>
              </a:solidFill>
              <a:latin typeface="Arial" charset="0"/>
            </a:endParaRPr>
          </a:p>
        </p:txBody>
      </p:sp>
      <p:pic>
        <p:nvPicPr>
          <p:cNvPr id="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19275" y="249237"/>
            <a:ext cx="5353050" cy="1579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457200" y="4076700"/>
            <a:ext cx="6629400" cy="2476500"/>
            <a:chOff x="-369614" y="4038600"/>
            <a:chExt cx="8382000" cy="2476500"/>
          </a:xfrm>
        </p:grpSpPr>
        <p:sp>
          <p:nvSpPr>
            <p:cNvPr id="153606" name="Rectangle 2"/>
            <p:cNvSpPr>
              <a:spLocks noChangeArrowheads="1"/>
            </p:cNvSpPr>
            <p:nvPr/>
          </p:nvSpPr>
          <p:spPr bwMode="auto">
            <a:xfrm>
              <a:off x="-369614" y="5715000"/>
              <a:ext cx="8382000" cy="762000"/>
            </a:xfrm>
            <a:prstGeom prst="rect">
              <a:avLst/>
            </a:prstGeom>
            <a:noFill/>
            <a:ln w="9525">
              <a:noFill/>
              <a:miter lim="800000"/>
              <a:headEnd/>
              <a:tailEnd/>
            </a:ln>
          </p:spPr>
          <p:txBody>
            <a:bodyPr anchor="b" anchorCtr="1"/>
            <a:lstStyle/>
            <a:p>
              <a:pPr>
                <a:spcBef>
                  <a:spcPct val="0"/>
                </a:spcBef>
                <a:buClrTx/>
              </a:pPr>
              <a:r>
                <a:rPr lang="en-US" sz="4800" i="1" dirty="0">
                  <a:solidFill>
                    <a:srgbClr val="FFFF00"/>
                  </a:solidFill>
                  <a:latin typeface="Arial" charset="0"/>
                </a:rPr>
                <a:t>Time</a:t>
              </a:r>
              <a:br>
                <a:rPr lang="en-US" sz="4800" i="1" dirty="0">
                  <a:solidFill>
                    <a:srgbClr val="FFFF00"/>
                  </a:solidFill>
                  <a:latin typeface="Arial" charset="0"/>
                </a:rPr>
              </a:br>
              <a:r>
                <a:rPr lang="en-US" sz="4800" i="1" dirty="0">
                  <a:solidFill>
                    <a:srgbClr val="FFFF00"/>
                  </a:solidFill>
                  <a:latin typeface="Arial" charset="0"/>
                </a:rPr>
                <a:t>$$$ </a:t>
              </a:r>
              <a:br>
                <a:rPr lang="en-US" sz="4800" i="1" dirty="0">
                  <a:solidFill>
                    <a:srgbClr val="FFFF00"/>
                  </a:solidFill>
                  <a:latin typeface="Arial" charset="0"/>
                </a:rPr>
              </a:br>
              <a:r>
                <a:rPr lang="en-US" sz="4800" i="1" dirty="0">
                  <a:solidFill>
                    <a:srgbClr val="FFFF00"/>
                  </a:solidFill>
                  <a:latin typeface="Arial" charset="0"/>
                </a:rPr>
                <a:t>Energy</a:t>
              </a:r>
              <a:endParaRPr lang="en-US" sz="4800" dirty="0">
                <a:solidFill>
                  <a:schemeClr val="tx2"/>
                </a:solidFill>
                <a:latin typeface="Arial" charset="0"/>
              </a:endParaRPr>
            </a:p>
          </p:txBody>
        </p:sp>
        <p:pic>
          <p:nvPicPr>
            <p:cNvPr id="7" name="Picture 6" descr="dollar_stretch_hg_clr.gif"/>
            <p:cNvPicPr>
              <a:picLocks noChangeAspect="1"/>
            </p:cNvPicPr>
            <p:nvPr/>
          </p:nvPicPr>
          <p:blipFill>
            <a:blip r:embed="rId4" cstate="print"/>
            <a:stretch>
              <a:fillRect/>
            </a:stretch>
          </p:blipFill>
          <p:spPr>
            <a:xfrm>
              <a:off x="5410200" y="5105400"/>
              <a:ext cx="1955800" cy="533400"/>
            </a:xfrm>
            <a:prstGeom prst="rect">
              <a:avLst/>
            </a:prstGeom>
          </p:spPr>
        </p:pic>
        <p:pic>
          <p:nvPicPr>
            <p:cNvPr id="8" name="Picture 6" descr="pocket_watch_hg_clr"/>
            <p:cNvPicPr>
              <a:picLocks noChangeAspect="1" noChangeArrowheads="1" noCrop="1"/>
            </p:cNvPicPr>
            <p:nvPr/>
          </p:nvPicPr>
          <p:blipFill>
            <a:blip r:embed="rId5" cstate="print"/>
            <a:srcRect/>
            <a:stretch>
              <a:fillRect/>
            </a:stretch>
          </p:blipFill>
          <p:spPr>
            <a:xfrm>
              <a:off x="6019800" y="4038600"/>
              <a:ext cx="914400" cy="1072813"/>
            </a:xfrm>
            <a:prstGeom prst="rect">
              <a:avLst/>
            </a:prstGeom>
            <a:noFill/>
          </p:spPr>
        </p:pic>
        <p:pic>
          <p:nvPicPr>
            <p:cNvPr id="9" name="Picture 8" descr="businessman_working_late_hg_clr.gif"/>
            <p:cNvPicPr>
              <a:picLocks noChangeAspect="1"/>
            </p:cNvPicPr>
            <p:nvPr/>
          </p:nvPicPr>
          <p:blipFill>
            <a:blip r:embed="rId6" cstate="print"/>
            <a:stretch>
              <a:fillRect/>
            </a:stretch>
          </p:blipFill>
          <p:spPr>
            <a:xfrm>
              <a:off x="5943600" y="5715000"/>
              <a:ext cx="800100" cy="800100"/>
            </a:xfrm>
            <a:prstGeom prst="rect">
              <a:avLst/>
            </a:prstGeom>
          </p:spPr>
        </p:pic>
      </p:grpSp>
    </p:spTree>
    <p:extLst>
      <p:ext uri="{BB962C8B-B14F-4D97-AF65-F5344CB8AC3E}">
        <p14:creationId xmlns="" xmlns:p14="http://schemas.microsoft.com/office/powerpoint/2010/main" val="266407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endParaRPr lang="en-US" smtClean="0"/>
          </a:p>
        </p:txBody>
      </p:sp>
      <p:pic>
        <p:nvPicPr>
          <p:cNvPr id="52227" name="Picture 3" descr="Gene-Env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7200" y="228600"/>
            <a:ext cx="8458200" cy="605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60" name="Text Box 4"/>
          <p:cNvSpPr txBox="1">
            <a:spLocks noChangeArrowheads="1"/>
          </p:cNvSpPr>
          <p:nvPr/>
        </p:nvSpPr>
        <p:spPr bwMode="auto">
          <a:xfrm>
            <a:off x="3825875" y="3068638"/>
            <a:ext cx="1504950" cy="668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lnSpc>
                <a:spcPct val="105000"/>
              </a:lnSpc>
            </a:pPr>
            <a:r>
              <a:rPr lang="en-US" sz="3600" b="1">
                <a:solidFill>
                  <a:srgbClr val="0000CC"/>
                </a:solidFill>
                <a:latin typeface="Arial" charset="0"/>
              </a:rPr>
              <a:t>“You”</a:t>
            </a:r>
          </a:p>
        </p:txBody>
      </p:sp>
      <p:grpSp>
        <p:nvGrpSpPr>
          <p:cNvPr id="2" name="Group 5"/>
          <p:cNvGrpSpPr>
            <a:grpSpLocks/>
          </p:cNvGrpSpPr>
          <p:nvPr/>
        </p:nvGrpSpPr>
        <p:grpSpPr bwMode="auto">
          <a:xfrm>
            <a:off x="3295650" y="3733800"/>
            <a:ext cx="2551113" cy="2489200"/>
            <a:chOff x="2080" y="2352"/>
            <a:chExt cx="1607" cy="1568"/>
          </a:xfrm>
        </p:grpSpPr>
        <p:sp>
          <p:nvSpPr>
            <p:cNvPr id="52235" name="AutoShape 6"/>
            <p:cNvSpPr>
              <a:spLocks noChangeArrowheads="1"/>
            </p:cNvSpPr>
            <p:nvPr/>
          </p:nvSpPr>
          <p:spPr bwMode="auto">
            <a:xfrm>
              <a:off x="2736" y="2352"/>
              <a:ext cx="306" cy="1200"/>
            </a:xfrm>
            <a:prstGeom prst="upArrow">
              <a:avLst>
                <a:gd name="adj1" fmla="val 50000"/>
                <a:gd name="adj2" fmla="val 98039"/>
              </a:avLst>
            </a:prstGeom>
            <a:solidFill>
              <a:schemeClr val="accent2"/>
            </a:solidFill>
            <a:ln w="9525">
              <a:solidFill>
                <a:srgbClr val="333399"/>
              </a:solidFill>
              <a:miter lim="800000"/>
              <a:headEnd/>
              <a:tailEnd/>
            </a:ln>
          </p:spPr>
          <p:txBody>
            <a:bodyPr wrap="none" anchor="ctr"/>
            <a:lstStyle/>
            <a:p>
              <a:endParaRPr lang="en-US"/>
            </a:p>
          </p:txBody>
        </p:sp>
        <p:sp>
          <p:nvSpPr>
            <p:cNvPr id="52236" name="Text Box 7"/>
            <p:cNvSpPr txBox="1">
              <a:spLocks noChangeArrowheads="1"/>
            </p:cNvSpPr>
            <p:nvPr/>
          </p:nvSpPr>
          <p:spPr bwMode="auto">
            <a:xfrm>
              <a:off x="2080" y="3536"/>
              <a:ext cx="1607" cy="384"/>
            </a:xfrm>
            <a:prstGeom prst="rect">
              <a:avLst/>
            </a:prstGeom>
            <a:noFill/>
            <a:ln w="38100">
              <a:solidFill>
                <a:srgbClr val="333399"/>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lnSpc>
                  <a:spcPct val="105000"/>
                </a:lnSpc>
              </a:pPr>
              <a:r>
                <a:rPr lang="en-US" sz="3000" b="1">
                  <a:solidFill>
                    <a:srgbClr val="0000CC"/>
                  </a:solidFill>
                  <a:latin typeface="Arial" charset="0"/>
                </a:rPr>
                <a:t>“Phenotype”</a:t>
              </a:r>
            </a:p>
          </p:txBody>
        </p:sp>
      </p:grpSp>
      <p:sp>
        <p:nvSpPr>
          <p:cNvPr id="52231" name="Text Box 9"/>
          <p:cNvSpPr txBox="1">
            <a:spLocks noChangeArrowheads="1"/>
          </p:cNvSpPr>
          <p:nvPr/>
        </p:nvSpPr>
        <p:spPr bwMode="auto">
          <a:xfrm>
            <a:off x="5257800" y="2667000"/>
            <a:ext cx="2514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2075" tIns="46038" rIns="92075" bIns="46038"/>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b="1">
                <a:latin typeface="Arial" charset="0"/>
              </a:rPr>
              <a:t>Air We Breathe</a:t>
            </a:r>
          </a:p>
        </p:txBody>
      </p:sp>
      <p:sp>
        <p:nvSpPr>
          <p:cNvPr id="52232" name="Text Box 10"/>
          <p:cNvSpPr txBox="1">
            <a:spLocks noChangeArrowheads="1"/>
          </p:cNvSpPr>
          <p:nvPr/>
        </p:nvSpPr>
        <p:spPr bwMode="auto">
          <a:xfrm>
            <a:off x="5257800" y="2971800"/>
            <a:ext cx="2743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2075" tIns="46038" rIns="92075" bIns="46038"/>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b="1" dirty="0">
                <a:latin typeface="Arial" charset="0"/>
              </a:rPr>
              <a:t>What Touches Us</a:t>
            </a:r>
          </a:p>
        </p:txBody>
      </p:sp>
      <p:sp>
        <p:nvSpPr>
          <p:cNvPr id="52233" name="Rectangle 11"/>
          <p:cNvSpPr>
            <a:spLocks noChangeArrowheads="1"/>
          </p:cNvSpPr>
          <p:nvPr/>
        </p:nvSpPr>
        <p:spPr bwMode="auto">
          <a:xfrm>
            <a:off x="685800" y="228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algn="ctr" eaLnBrk="0" hangingPunct="0"/>
            <a:r>
              <a:rPr lang="en-US" sz="3200" b="1">
                <a:solidFill>
                  <a:srgbClr val="000099"/>
                </a:solidFill>
                <a:latin typeface="Arial" charset="0"/>
              </a:rPr>
              <a:t>Does our Health Depend More on our Genes or the Environment?</a:t>
            </a:r>
          </a:p>
        </p:txBody>
      </p:sp>
      <p:sp>
        <p:nvSpPr>
          <p:cNvPr id="52234" name="Text Box 12"/>
          <p:cNvSpPr txBox="1">
            <a:spLocks noChangeArrowheads="1"/>
          </p:cNvSpPr>
          <p:nvPr/>
        </p:nvSpPr>
        <p:spPr bwMode="auto">
          <a:xfrm>
            <a:off x="5562600" y="3429000"/>
            <a:ext cx="1295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2075" tIns="46038" rIns="92075" bIns="46038"/>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b="1">
                <a:latin typeface="Arial" charset="0"/>
              </a:rPr>
              <a:t>“Bugs”</a:t>
            </a:r>
          </a:p>
        </p:txBody>
      </p:sp>
      <p:sp>
        <p:nvSpPr>
          <p:cNvPr id="52230" name="Text Box 8"/>
          <p:cNvSpPr>
            <a:spLocks noGrp="1" noChangeArrowheads="1"/>
          </p:cNvSpPr>
          <p:nvPr>
            <p:ph idx="1"/>
          </p:nvPr>
        </p:nvSpPr>
        <p:spPr>
          <a:xfrm>
            <a:off x="5105400" y="2219325"/>
            <a:ext cx="2362200" cy="495300"/>
          </a:xfrm>
          <a:noFill/>
          <a:extLst>
            <a:ext uri="{91240B29-F687-4F45-9708-019B960494DF}">
              <a14:hiddenLine xmlns="" xmlns:a14="http://schemas.microsoft.com/office/drawing/2010/main" w="12700">
                <a:solidFill>
                  <a:srgbClr val="000000"/>
                </a:solidFill>
                <a:miter lim="800000"/>
                <a:headEnd/>
                <a:tailEnd/>
              </a14:hiddenLine>
            </a:ext>
          </a:extLst>
        </p:spPr>
        <p:txBody>
          <a:bodyPr lIns="92075" tIns="46038" rIns="92075" bIns="46038"/>
          <a:lstStyle/>
          <a:p>
            <a:pPr eaLnBrk="1" hangingPunct="1">
              <a:lnSpc>
                <a:spcPct val="90000"/>
              </a:lnSpc>
              <a:spcBef>
                <a:spcPct val="50000"/>
              </a:spcBef>
              <a:buClrTx/>
              <a:buSzPct val="100000"/>
              <a:buFontTx/>
              <a:buNone/>
            </a:pPr>
            <a:r>
              <a:rPr lang="en-US" sz="2800" dirty="0" smtClean="0"/>
              <a:t>Food We Eat</a:t>
            </a:r>
          </a:p>
        </p:txBody>
      </p:sp>
      <p:pic>
        <p:nvPicPr>
          <p:cNvPr id="13" name="Picture 1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390331" y="228600"/>
            <a:ext cx="262255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4" name="Text Box 20"/>
          <p:cNvSpPr txBox="1">
            <a:spLocks noChangeArrowheads="1"/>
          </p:cNvSpPr>
          <p:nvPr/>
        </p:nvSpPr>
        <p:spPr bwMode="auto">
          <a:xfrm>
            <a:off x="1562100" y="2514600"/>
            <a:ext cx="6019800" cy="1203325"/>
          </a:xfrm>
          <a:prstGeom prst="rect">
            <a:avLst/>
          </a:prstGeom>
          <a:solidFill>
            <a:schemeClr val="tx2"/>
          </a:solidFill>
          <a:ln w="12700" cap="sq">
            <a:solidFill>
              <a:srgbClr val="000099"/>
            </a:solidFill>
            <a:miter lim="800000"/>
            <a:headEnd type="none" w="sm" len="sm"/>
            <a:tailEnd type="none" w="sm" len="sm"/>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3600" b="1" dirty="0">
                <a:solidFill>
                  <a:srgbClr val="000099"/>
                </a:solidFill>
                <a:latin typeface="Arial" pitchFamily="34" charset="0"/>
              </a:rPr>
              <a:t>Rule 2: Get your Checkups!!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0660"/>
                                        </p:tgtEl>
                                        <p:attrNameLst>
                                          <p:attrName>style.visibility</p:attrName>
                                        </p:attrNameLst>
                                      </p:cBhvr>
                                      <p:to>
                                        <p:strVal val="visible"/>
                                      </p:to>
                                    </p:set>
                                    <p:anim calcmode="lin" valueType="num">
                                      <p:cBhvr>
                                        <p:cTn id="7" dur="500" fill="hold"/>
                                        <p:tgtEl>
                                          <p:spTgt spid="70660"/>
                                        </p:tgtEl>
                                        <p:attrNameLst>
                                          <p:attrName>ppt_w</p:attrName>
                                        </p:attrNameLst>
                                      </p:cBhvr>
                                      <p:tavLst>
                                        <p:tav tm="0">
                                          <p:val>
                                            <p:fltVal val="0"/>
                                          </p:val>
                                        </p:tav>
                                        <p:tav tm="100000">
                                          <p:val>
                                            <p:strVal val="#ppt_w"/>
                                          </p:val>
                                        </p:tav>
                                      </p:tavLst>
                                    </p:anim>
                                    <p:anim calcmode="lin" valueType="num">
                                      <p:cBhvr>
                                        <p:cTn id="8" dur="500" fill="hold"/>
                                        <p:tgtEl>
                                          <p:spTgt spid="7066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autoUpdateAnimBg="0"/>
      <p:bldP spid="14"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sz="3600" smtClean="0"/>
              <a:t>Deck Example</a:t>
            </a:r>
          </a:p>
        </p:txBody>
      </p:sp>
      <p:grpSp>
        <p:nvGrpSpPr>
          <p:cNvPr id="2" name="Group 3"/>
          <p:cNvGrpSpPr>
            <a:grpSpLocks/>
          </p:cNvGrpSpPr>
          <p:nvPr/>
        </p:nvGrpSpPr>
        <p:grpSpPr bwMode="auto">
          <a:xfrm>
            <a:off x="0" y="1752600"/>
            <a:ext cx="2971800" cy="3087688"/>
            <a:chOff x="0" y="1104"/>
            <a:chExt cx="1872" cy="1945"/>
          </a:xfrm>
        </p:grpSpPr>
        <p:pic>
          <p:nvPicPr>
            <p:cNvPr id="53259"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440"/>
              <a:ext cx="1872" cy="1609"/>
            </a:xfrm>
            <a:prstGeom prst="rect">
              <a:avLst/>
            </a:prstGeom>
            <a:noFill/>
            <a:ln w="952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53260" name="Text Box 5"/>
            <p:cNvSpPr txBox="1">
              <a:spLocks noChangeArrowheads="1"/>
            </p:cNvSpPr>
            <p:nvPr/>
          </p:nvSpPr>
          <p:spPr bwMode="auto">
            <a:xfrm>
              <a:off x="336" y="1104"/>
              <a:ext cx="1488"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2800">
                  <a:solidFill>
                    <a:schemeClr val="tx2"/>
                  </a:solidFill>
                  <a:latin typeface="Arial" charset="0"/>
                </a:rPr>
                <a:t>New</a:t>
              </a:r>
            </a:p>
          </p:txBody>
        </p:sp>
      </p:grpSp>
      <p:grpSp>
        <p:nvGrpSpPr>
          <p:cNvPr id="3" name="Group 6"/>
          <p:cNvGrpSpPr>
            <a:grpSpLocks/>
          </p:cNvGrpSpPr>
          <p:nvPr/>
        </p:nvGrpSpPr>
        <p:grpSpPr bwMode="auto">
          <a:xfrm>
            <a:off x="2971800" y="1752600"/>
            <a:ext cx="3200400" cy="3048000"/>
            <a:chOff x="1872" y="1104"/>
            <a:chExt cx="2016" cy="1920"/>
          </a:xfrm>
        </p:grpSpPr>
        <p:pic>
          <p:nvPicPr>
            <p:cNvPr id="53257" name="Picture 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872" y="1440"/>
              <a:ext cx="2016" cy="1584"/>
            </a:xfrm>
            <a:prstGeom prst="rect">
              <a:avLst/>
            </a:prstGeom>
            <a:noFill/>
            <a:ln w="952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53258" name="Text Box 8"/>
            <p:cNvSpPr txBox="1">
              <a:spLocks noChangeArrowheads="1"/>
            </p:cNvSpPr>
            <p:nvPr/>
          </p:nvSpPr>
          <p:spPr bwMode="auto">
            <a:xfrm>
              <a:off x="2112" y="1104"/>
              <a:ext cx="1488"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2800">
                  <a:solidFill>
                    <a:schemeClr val="tx2"/>
                  </a:solidFill>
                  <a:latin typeface="Arial" charset="0"/>
                </a:rPr>
                <a:t>Protected</a:t>
              </a:r>
            </a:p>
          </p:txBody>
        </p:sp>
      </p:grpSp>
      <p:grpSp>
        <p:nvGrpSpPr>
          <p:cNvPr id="4" name="Group 9"/>
          <p:cNvGrpSpPr>
            <a:grpSpLocks/>
          </p:cNvGrpSpPr>
          <p:nvPr/>
        </p:nvGrpSpPr>
        <p:grpSpPr bwMode="auto">
          <a:xfrm>
            <a:off x="6172200" y="1676400"/>
            <a:ext cx="2971800" cy="3138488"/>
            <a:chOff x="3888" y="1056"/>
            <a:chExt cx="1872" cy="1977"/>
          </a:xfrm>
        </p:grpSpPr>
        <p:pic>
          <p:nvPicPr>
            <p:cNvPr id="53255" name="Picture 10"/>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888" y="1440"/>
              <a:ext cx="1872" cy="1593"/>
            </a:xfrm>
            <a:prstGeom prst="rect">
              <a:avLst/>
            </a:prstGeom>
            <a:noFill/>
            <a:ln w="952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53256" name="Text Box 11"/>
            <p:cNvSpPr txBox="1">
              <a:spLocks noChangeArrowheads="1"/>
            </p:cNvSpPr>
            <p:nvPr/>
          </p:nvSpPr>
          <p:spPr bwMode="auto">
            <a:xfrm>
              <a:off x="3984" y="1056"/>
              <a:ext cx="1488"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2800">
                  <a:solidFill>
                    <a:schemeClr val="tx2"/>
                  </a:solidFill>
                  <a:latin typeface="Arial" charset="0"/>
                </a:rPr>
                <a:t>Weathered</a:t>
              </a:r>
            </a:p>
          </p:txBody>
        </p:sp>
      </p:grpSp>
      <p:pic>
        <p:nvPicPr>
          <p:cNvPr id="171020" name="Picture 1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295400" y="609600"/>
            <a:ext cx="6934200" cy="504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16112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710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85800" y="381000"/>
            <a:ext cx="7772400" cy="1219200"/>
          </a:xfrm>
        </p:spPr>
        <p:txBody>
          <a:bodyPr/>
          <a:lstStyle/>
          <a:p>
            <a:pPr eaLnBrk="1" hangingPunct="1"/>
            <a:r>
              <a:rPr lang="en-US" sz="4000" dirty="0" smtClean="0"/>
              <a:t>6 Components of an Optimal Health and Aging Program</a:t>
            </a:r>
            <a:r>
              <a:rPr lang="en-US" sz="2400" baseline="90000" dirty="0" smtClean="0">
                <a:cs typeface="Arial" pitchFamily="34" charset="0"/>
              </a:rPr>
              <a:t>©</a:t>
            </a:r>
            <a:endParaRPr lang="en-US" sz="4000" dirty="0" smtClean="0"/>
          </a:p>
        </p:txBody>
      </p:sp>
      <p:sp>
        <p:nvSpPr>
          <p:cNvPr id="57347" name="Rectangle 3"/>
          <p:cNvSpPr>
            <a:spLocks noGrp="1" noChangeArrowheads="1"/>
          </p:cNvSpPr>
          <p:nvPr>
            <p:ph idx="1"/>
          </p:nvPr>
        </p:nvSpPr>
        <p:spPr>
          <a:xfrm>
            <a:off x="762000" y="2133600"/>
            <a:ext cx="7696200" cy="3051175"/>
          </a:xfrm>
        </p:spPr>
        <p:txBody>
          <a:bodyPr/>
          <a:lstStyle/>
          <a:p>
            <a:pPr marL="457200" indent="-457200" eaLnBrk="1" hangingPunct="1">
              <a:buClr>
                <a:schemeClr val="tx1"/>
              </a:buClr>
              <a:buFontTx/>
              <a:buAutoNum type="arabicPeriod"/>
            </a:pPr>
            <a:r>
              <a:rPr lang="en-US" dirty="0" smtClean="0"/>
              <a:t>Injury Prevention.</a:t>
            </a:r>
          </a:p>
          <a:p>
            <a:pPr marL="457200" indent="-457200" eaLnBrk="1" hangingPunct="1">
              <a:buClr>
                <a:schemeClr val="tx1"/>
              </a:buClr>
              <a:buFontTx/>
              <a:buAutoNum type="arabicPeriod"/>
            </a:pPr>
            <a:r>
              <a:rPr lang="en-US" dirty="0" smtClean="0"/>
              <a:t>Checkups.</a:t>
            </a:r>
          </a:p>
          <a:p>
            <a:pPr marL="457200" indent="-457200" eaLnBrk="1" hangingPunct="1">
              <a:buClr>
                <a:schemeClr val="tx1"/>
              </a:buClr>
              <a:buFontTx/>
              <a:buAutoNum type="arabicPeriod"/>
            </a:pPr>
            <a:r>
              <a:rPr lang="en-US" sz="4000" dirty="0" smtClean="0">
                <a:solidFill>
                  <a:srgbClr val="FF3300"/>
                </a:solidFill>
              </a:rPr>
              <a:t>Nutrition</a:t>
            </a:r>
          </a:p>
          <a:p>
            <a:pPr marL="457200" indent="-457200" eaLnBrk="1" hangingPunct="1">
              <a:buClr>
                <a:schemeClr val="tx1"/>
              </a:buClr>
              <a:buFontTx/>
              <a:buAutoNum type="arabicPeriod"/>
            </a:pPr>
            <a:r>
              <a:rPr lang="en-US" sz="4000" dirty="0" smtClean="0">
                <a:solidFill>
                  <a:srgbClr val="FF3300"/>
                </a:solidFill>
              </a:rPr>
              <a:t>Exercise</a:t>
            </a:r>
          </a:p>
          <a:p>
            <a:pPr marL="457200" indent="-457200" eaLnBrk="1" hangingPunct="1">
              <a:buClr>
                <a:schemeClr val="tx1"/>
              </a:buClr>
              <a:buFontTx/>
              <a:buAutoNum type="arabicPeriod"/>
            </a:pPr>
            <a:endParaRPr lang="en-US" dirty="0" smtClean="0"/>
          </a:p>
          <a:p>
            <a:pPr marL="457200" indent="-457200" eaLnBrk="1" hangingPunct="1">
              <a:buClr>
                <a:schemeClr val="tx1"/>
              </a:buClr>
              <a:buFontTx/>
              <a:buAutoNum type="arabicPeriod"/>
            </a:pPr>
            <a:endParaRPr lang="en-US"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sz="quarter"/>
          </p:nvPr>
        </p:nvSpPr>
        <p:spPr>
          <a:xfrm>
            <a:off x="0" y="838200"/>
            <a:ext cx="9296400" cy="1325563"/>
          </a:xfrm>
        </p:spPr>
        <p:txBody>
          <a:bodyPr/>
          <a:lstStyle/>
          <a:p>
            <a:pPr eaLnBrk="1" hangingPunct="1"/>
            <a:r>
              <a:rPr lang="en-US" sz="4000" dirty="0" smtClean="0"/>
              <a:t>The </a:t>
            </a:r>
            <a:r>
              <a:rPr lang="en-US" sz="4000" dirty="0" smtClean="0">
                <a:solidFill>
                  <a:srgbClr val="FF0000"/>
                </a:solidFill>
                <a:latin typeface="Kristen ITC" pitchFamily="66" charset="0"/>
              </a:rPr>
              <a:t>Optimal </a:t>
            </a:r>
            <a:br>
              <a:rPr lang="en-US" sz="4000" dirty="0" smtClean="0">
                <a:solidFill>
                  <a:srgbClr val="FF0000"/>
                </a:solidFill>
                <a:latin typeface="Kristen ITC" pitchFamily="66" charset="0"/>
              </a:rPr>
            </a:br>
            <a:r>
              <a:rPr lang="en-US" sz="4000" dirty="0" smtClean="0"/>
              <a:t>“Health Prescription” </a:t>
            </a:r>
            <a:br>
              <a:rPr lang="en-US" sz="4000" dirty="0" smtClean="0"/>
            </a:br>
            <a:r>
              <a:rPr lang="en-US" sz="4000" dirty="0" smtClean="0"/>
              <a:t>for America’s Health &amp; Fitness Crisis</a:t>
            </a:r>
          </a:p>
        </p:txBody>
      </p:sp>
      <p:pic>
        <p:nvPicPr>
          <p:cNvPr id="108547" name="Picture 3" descr="morter_pestle_lg_clr"/>
          <p:cNvPicPr>
            <a:picLocks noGrp="1" noChangeAspect="1" noChangeArrowheads="1" noCrop="1"/>
          </p:cNvPicPr>
          <p:nvPr>
            <p:ph sz="quarter" idx="1"/>
          </p:nvPr>
        </p:nvPicPr>
        <p:blipFill>
          <a:blip r:embed="rId3" cstate="print"/>
          <a:srcRect/>
          <a:stretch>
            <a:fillRect/>
          </a:stretch>
        </p:blipFill>
        <p:spPr>
          <a:xfrm>
            <a:off x="7772400" y="228600"/>
            <a:ext cx="1066800" cy="1066800"/>
          </a:xfrm>
          <a:noFill/>
        </p:spPr>
      </p:pic>
      <p:sp>
        <p:nvSpPr>
          <p:cNvPr id="108548" name="Rectangle 4"/>
          <p:cNvSpPr>
            <a:spLocks noChangeArrowheads="1"/>
          </p:cNvSpPr>
          <p:nvPr/>
        </p:nvSpPr>
        <p:spPr bwMode="auto">
          <a:xfrm>
            <a:off x="2968625" y="1885950"/>
            <a:ext cx="9144000" cy="0"/>
          </a:xfrm>
          <a:prstGeom prst="rect">
            <a:avLst/>
          </a:prstGeom>
          <a:noFill/>
          <a:ln w="9525">
            <a:noFill/>
            <a:miter lim="800000"/>
            <a:headEnd/>
            <a:tailEnd/>
          </a:ln>
        </p:spPr>
        <p:txBody>
          <a:bodyPr>
            <a:spAutoFit/>
          </a:bodyPr>
          <a:lstStyle/>
          <a:p>
            <a:endParaRPr lang="en-US"/>
          </a:p>
        </p:txBody>
      </p:sp>
      <p:grpSp>
        <p:nvGrpSpPr>
          <p:cNvPr id="108550" name="Group 11"/>
          <p:cNvGrpSpPr>
            <a:grpSpLocks/>
          </p:cNvGrpSpPr>
          <p:nvPr/>
        </p:nvGrpSpPr>
        <p:grpSpPr bwMode="auto">
          <a:xfrm>
            <a:off x="685800" y="2527301"/>
            <a:ext cx="7924800" cy="1446213"/>
            <a:chOff x="432" y="1592"/>
            <a:chExt cx="4992" cy="911"/>
          </a:xfrm>
        </p:grpSpPr>
        <p:sp>
          <p:nvSpPr>
            <p:cNvPr id="108552" name="Text Box 7"/>
            <p:cNvSpPr txBox="1">
              <a:spLocks noChangeArrowheads="1"/>
            </p:cNvSpPr>
            <p:nvPr/>
          </p:nvSpPr>
          <p:spPr bwMode="auto">
            <a:xfrm>
              <a:off x="2688" y="1592"/>
              <a:ext cx="384" cy="911"/>
            </a:xfrm>
            <a:prstGeom prst="rect">
              <a:avLst/>
            </a:prstGeom>
            <a:noFill/>
            <a:ln w="9525">
              <a:noFill/>
              <a:miter lim="800000"/>
              <a:headEnd/>
              <a:tailEnd/>
            </a:ln>
          </p:spPr>
          <p:txBody>
            <a:bodyPr>
              <a:spAutoFit/>
            </a:bodyPr>
            <a:lstStyle/>
            <a:p>
              <a:pPr algn="ctr">
                <a:spcBef>
                  <a:spcPct val="50000"/>
                </a:spcBef>
                <a:buClrTx/>
              </a:pPr>
              <a:r>
                <a:rPr lang="en-US" sz="8800" dirty="0">
                  <a:solidFill>
                    <a:schemeClr val="tx1"/>
                  </a:solidFill>
                  <a:latin typeface="Verdana" pitchFamily="34" charset="0"/>
                </a:rPr>
                <a:t>+</a:t>
              </a:r>
            </a:p>
          </p:txBody>
        </p:sp>
        <p:sp>
          <p:nvSpPr>
            <p:cNvPr id="108553" name="Text Box 8"/>
            <p:cNvSpPr txBox="1">
              <a:spLocks noChangeArrowheads="1"/>
            </p:cNvSpPr>
            <p:nvPr/>
          </p:nvSpPr>
          <p:spPr bwMode="auto">
            <a:xfrm>
              <a:off x="432" y="1728"/>
              <a:ext cx="2208" cy="640"/>
            </a:xfrm>
            <a:prstGeom prst="rect">
              <a:avLst/>
            </a:prstGeom>
            <a:noFill/>
            <a:ln w="12700" cap="sq">
              <a:noFill/>
              <a:miter lim="800000"/>
              <a:headEnd type="none" w="sm" len="sm"/>
              <a:tailEnd type="none" w="sm" len="sm"/>
            </a:ln>
          </p:spPr>
          <p:txBody>
            <a:bodyPr>
              <a:spAutoFit/>
            </a:bodyPr>
            <a:lstStyle/>
            <a:p>
              <a:pPr algn="ctr">
                <a:spcBef>
                  <a:spcPct val="50000"/>
                </a:spcBef>
                <a:buClrTx/>
              </a:pPr>
              <a:r>
                <a:rPr lang="en-US" sz="6000" dirty="0">
                  <a:solidFill>
                    <a:schemeClr val="tx2"/>
                  </a:solidFill>
                  <a:latin typeface="Arial" pitchFamily="34" charset="0"/>
                </a:rPr>
                <a:t>Nutrition</a:t>
              </a:r>
            </a:p>
          </p:txBody>
        </p:sp>
        <p:sp>
          <p:nvSpPr>
            <p:cNvPr id="108554" name="Text Box 9"/>
            <p:cNvSpPr txBox="1">
              <a:spLocks noChangeArrowheads="1"/>
            </p:cNvSpPr>
            <p:nvPr/>
          </p:nvSpPr>
          <p:spPr bwMode="auto">
            <a:xfrm>
              <a:off x="3264" y="1760"/>
              <a:ext cx="2160" cy="640"/>
            </a:xfrm>
            <a:prstGeom prst="rect">
              <a:avLst/>
            </a:prstGeom>
            <a:noFill/>
            <a:ln w="12700" cap="sq">
              <a:noFill/>
              <a:miter lim="800000"/>
              <a:headEnd type="none" w="sm" len="sm"/>
              <a:tailEnd type="none" w="sm" len="sm"/>
            </a:ln>
          </p:spPr>
          <p:txBody>
            <a:bodyPr>
              <a:spAutoFit/>
            </a:bodyPr>
            <a:lstStyle/>
            <a:p>
              <a:pPr algn="ctr">
                <a:spcBef>
                  <a:spcPct val="50000"/>
                </a:spcBef>
                <a:buClrTx/>
              </a:pPr>
              <a:r>
                <a:rPr lang="en-US" sz="6000" dirty="0">
                  <a:solidFill>
                    <a:schemeClr val="tx2"/>
                  </a:solidFill>
                  <a:latin typeface="Arial" pitchFamily="34" charset="0"/>
                </a:rPr>
                <a:t>Exercise</a:t>
              </a:r>
            </a:p>
          </p:txBody>
        </p:sp>
      </p:grpSp>
      <p:sp>
        <p:nvSpPr>
          <p:cNvPr id="313354" name="Text Box 10"/>
          <p:cNvSpPr txBox="1">
            <a:spLocks noChangeArrowheads="1"/>
          </p:cNvSpPr>
          <p:nvPr/>
        </p:nvSpPr>
        <p:spPr bwMode="auto">
          <a:xfrm>
            <a:off x="419100" y="3973514"/>
            <a:ext cx="8305800" cy="2185214"/>
          </a:xfrm>
          <a:prstGeom prst="rect">
            <a:avLst/>
          </a:prstGeom>
          <a:noFill/>
          <a:ln w="9525">
            <a:noFill/>
            <a:miter lim="800000"/>
            <a:headEnd/>
            <a:tailEnd/>
          </a:ln>
        </p:spPr>
        <p:txBody>
          <a:bodyPr wrap="square">
            <a:spAutoFit/>
          </a:bodyPr>
          <a:lstStyle/>
          <a:p>
            <a:pPr algn="ctr" eaLnBrk="0" hangingPunct="0">
              <a:spcBef>
                <a:spcPct val="50000"/>
              </a:spcBef>
              <a:buClrTx/>
            </a:pPr>
            <a:r>
              <a:rPr lang="en-US" sz="4000" dirty="0">
                <a:solidFill>
                  <a:schemeClr val="tx1"/>
                </a:solidFill>
                <a:latin typeface="+mn-lt"/>
              </a:rPr>
              <a:t>The Problem</a:t>
            </a:r>
          </a:p>
          <a:p>
            <a:pPr algn="ctr" eaLnBrk="0" hangingPunct="0">
              <a:spcBef>
                <a:spcPct val="50000"/>
              </a:spcBef>
              <a:buClrTx/>
            </a:pPr>
            <a:r>
              <a:rPr lang="en-US" sz="2800" dirty="0">
                <a:solidFill>
                  <a:schemeClr val="tx1"/>
                </a:solidFill>
                <a:latin typeface="+mn-lt"/>
              </a:rPr>
              <a:t>How to help define these two strategies for people</a:t>
            </a:r>
          </a:p>
          <a:p>
            <a:pPr algn="ctr" eaLnBrk="0" hangingPunct="0">
              <a:spcBef>
                <a:spcPct val="50000"/>
              </a:spcBef>
              <a:buClrTx/>
            </a:pPr>
            <a:r>
              <a:rPr lang="en-US" sz="2800" dirty="0">
                <a:solidFill>
                  <a:schemeClr val="tx1"/>
                </a:solidFill>
                <a:latin typeface="+mn-lt"/>
              </a:rPr>
              <a:t> </a:t>
            </a:r>
            <a:r>
              <a:rPr lang="en-US" sz="3600" dirty="0">
                <a:latin typeface="+mn-lt"/>
              </a:rPr>
              <a:t>“Frustration”</a:t>
            </a:r>
            <a:r>
              <a:rPr lang="en-US" sz="2800" dirty="0">
                <a:solidFill>
                  <a:schemeClr val="tx1"/>
                </a:solidFill>
                <a:latin typeface="+mn-lt"/>
              </a:rPr>
              <a:t> </a:t>
            </a:r>
          </a:p>
        </p:txBody>
      </p:sp>
      <p:pic>
        <p:nvPicPr>
          <p:cNvPr id="11" name="Picture 10" descr="Animated-moving-911-with-wheels-flashing-lights.gif"/>
          <p:cNvPicPr>
            <a:picLocks noChangeAspect="1"/>
          </p:cNvPicPr>
          <p:nvPr/>
        </p:nvPicPr>
        <p:blipFill>
          <a:blip r:embed="rId4" cstate="print"/>
          <a:stretch>
            <a:fillRect/>
          </a:stretch>
        </p:blipFill>
        <p:spPr>
          <a:xfrm>
            <a:off x="304800" y="-381000"/>
            <a:ext cx="1905000" cy="1905000"/>
          </a:xfrm>
          <a:prstGeom prst="rect">
            <a:avLst/>
          </a:prstGeom>
        </p:spPr>
      </p:pic>
    </p:spTree>
    <p:extLst>
      <p:ext uri="{BB962C8B-B14F-4D97-AF65-F5344CB8AC3E}">
        <p14:creationId xmlns="" xmlns:p14="http://schemas.microsoft.com/office/powerpoint/2010/main" val="45263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3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54"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sz="quarter"/>
          </p:nvPr>
        </p:nvSpPr>
        <p:spPr>
          <a:xfrm>
            <a:off x="0" y="838200"/>
            <a:ext cx="9296400" cy="1325563"/>
          </a:xfrm>
        </p:spPr>
        <p:txBody>
          <a:bodyPr/>
          <a:lstStyle/>
          <a:p>
            <a:pPr eaLnBrk="1" hangingPunct="1"/>
            <a:r>
              <a:rPr lang="en-US" sz="4000" dirty="0" smtClean="0"/>
              <a:t>The </a:t>
            </a:r>
            <a:r>
              <a:rPr lang="en-US" sz="4000" dirty="0" smtClean="0">
                <a:solidFill>
                  <a:srgbClr val="FF0000"/>
                </a:solidFill>
                <a:latin typeface="Kristen ITC" pitchFamily="66" charset="0"/>
              </a:rPr>
              <a:t>Optimal</a:t>
            </a:r>
            <a:r>
              <a:rPr lang="en-US" sz="4000" dirty="0" smtClean="0"/>
              <a:t> </a:t>
            </a:r>
            <a:br>
              <a:rPr lang="en-US" sz="4000" dirty="0" smtClean="0"/>
            </a:br>
            <a:r>
              <a:rPr lang="en-US" sz="4000" dirty="0" smtClean="0"/>
              <a:t>“Health Prescription” </a:t>
            </a:r>
            <a:br>
              <a:rPr lang="en-US" sz="4000" dirty="0" smtClean="0"/>
            </a:br>
            <a:r>
              <a:rPr lang="en-US" sz="4000" dirty="0" smtClean="0"/>
              <a:t>for America’s Health &amp; Fitness Crisis</a:t>
            </a:r>
          </a:p>
        </p:txBody>
      </p:sp>
      <p:pic>
        <p:nvPicPr>
          <p:cNvPr id="109571" name="Picture 3" descr="morter_pestle_lg_clr"/>
          <p:cNvPicPr>
            <a:picLocks noGrp="1" noChangeAspect="1" noChangeArrowheads="1" noCrop="1"/>
          </p:cNvPicPr>
          <p:nvPr>
            <p:ph sz="quarter" idx="1"/>
          </p:nvPr>
        </p:nvPicPr>
        <p:blipFill>
          <a:blip r:embed="rId3" cstate="print"/>
          <a:srcRect/>
          <a:stretch>
            <a:fillRect/>
          </a:stretch>
        </p:blipFill>
        <p:spPr>
          <a:xfrm>
            <a:off x="7924800" y="304800"/>
            <a:ext cx="819150" cy="819150"/>
          </a:xfrm>
          <a:noFill/>
        </p:spPr>
      </p:pic>
      <p:sp>
        <p:nvSpPr>
          <p:cNvPr id="109572" name="Rectangle 4"/>
          <p:cNvSpPr>
            <a:spLocks noChangeArrowheads="1"/>
          </p:cNvSpPr>
          <p:nvPr/>
        </p:nvSpPr>
        <p:spPr bwMode="auto">
          <a:xfrm>
            <a:off x="2968625" y="1885950"/>
            <a:ext cx="9144000" cy="0"/>
          </a:xfrm>
          <a:prstGeom prst="rect">
            <a:avLst/>
          </a:prstGeom>
          <a:noFill/>
          <a:ln w="9525">
            <a:noFill/>
            <a:miter lim="800000"/>
            <a:headEnd/>
            <a:tailEnd/>
          </a:ln>
        </p:spPr>
        <p:txBody>
          <a:bodyPr>
            <a:spAutoFit/>
          </a:bodyPr>
          <a:lstStyle/>
          <a:p>
            <a:endParaRPr lang="en-US"/>
          </a:p>
        </p:txBody>
      </p:sp>
      <p:grpSp>
        <p:nvGrpSpPr>
          <p:cNvPr id="3" name="Group 13"/>
          <p:cNvGrpSpPr>
            <a:grpSpLocks/>
          </p:cNvGrpSpPr>
          <p:nvPr/>
        </p:nvGrpSpPr>
        <p:grpSpPr bwMode="auto">
          <a:xfrm>
            <a:off x="2819400" y="4953000"/>
            <a:ext cx="4149725" cy="1682750"/>
            <a:chOff x="1776" y="3120"/>
            <a:chExt cx="2614" cy="1060"/>
          </a:xfrm>
        </p:grpSpPr>
        <p:sp>
          <p:nvSpPr>
            <p:cNvPr id="109578" name="Text Box 14"/>
            <p:cNvSpPr txBox="1">
              <a:spLocks noChangeArrowheads="1"/>
            </p:cNvSpPr>
            <p:nvPr/>
          </p:nvSpPr>
          <p:spPr bwMode="auto">
            <a:xfrm>
              <a:off x="1846" y="3776"/>
              <a:ext cx="2544" cy="404"/>
            </a:xfrm>
            <a:prstGeom prst="rect">
              <a:avLst/>
            </a:prstGeom>
            <a:noFill/>
            <a:ln w="9525">
              <a:noFill/>
              <a:miter lim="800000"/>
              <a:headEnd/>
              <a:tailEnd/>
            </a:ln>
          </p:spPr>
          <p:txBody>
            <a:bodyPr>
              <a:spAutoFit/>
            </a:bodyPr>
            <a:lstStyle/>
            <a:p>
              <a:pPr algn="ctr" eaLnBrk="0" hangingPunct="0">
                <a:spcBef>
                  <a:spcPct val="50000"/>
                </a:spcBef>
                <a:buClrTx/>
              </a:pPr>
              <a:r>
                <a:rPr lang="en-US" sz="3600" dirty="0">
                  <a:solidFill>
                    <a:schemeClr val="tx1"/>
                  </a:solidFill>
                  <a:latin typeface="Arial" pitchFamily="34" charset="0"/>
                </a:rPr>
                <a:t>RESULTS</a:t>
              </a:r>
            </a:p>
          </p:txBody>
        </p:sp>
        <p:sp>
          <p:nvSpPr>
            <p:cNvPr id="109579" name="Line 15"/>
            <p:cNvSpPr>
              <a:spLocks noChangeShapeType="1"/>
            </p:cNvSpPr>
            <p:nvPr/>
          </p:nvSpPr>
          <p:spPr bwMode="auto">
            <a:xfrm>
              <a:off x="1776" y="3120"/>
              <a:ext cx="768" cy="624"/>
            </a:xfrm>
            <a:prstGeom prst="line">
              <a:avLst/>
            </a:prstGeom>
            <a:noFill/>
            <a:ln w="57150">
              <a:solidFill>
                <a:srgbClr val="FF0000"/>
              </a:solidFill>
              <a:round/>
              <a:headEnd/>
              <a:tailEnd type="triangle" w="med" len="med"/>
            </a:ln>
          </p:spPr>
          <p:txBody>
            <a:bodyPr/>
            <a:lstStyle/>
            <a:p>
              <a:endParaRPr lang="en-US"/>
            </a:p>
          </p:txBody>
        </p:sp>
        <p:sp>
          <p:nvSpPr>
            <p:cNvPr id="109580" name="Line 16"/>
            <p:cNvSpPr>
              <a:spLocks noChangeShapeType="1"/>
            </p:cNvSpPr>
            <p:nvPr/>
          </p:nvSpPr>
          <p:spPr bwMode="auto">
            <a:xfrm flipH="1">
              <a:off x="3456" y="3168"/>
              <a:ext cx="624" cy="576"/>
            </a:xfrm>
            <a:prstGeom prst="line">
              <a:avLst/>
            </a:prstGeom>
            <a:noFill/>
            <a:ln w="57150">
              <a:solidFill>
                <a:srgbClr val="FF0000"/>
              </a:solidFill>
              <a:round/>
              <a:headEnd/>
              <a:tailEnd type="triangle" w="med" len="med"/>
            </a:ln>
          </p:spPr>
          <p:txBody>
            <a:bodyPr/>
            <a:lstStyle/>
            <a:p>
              <a:endParaRPr lang="en-US"/>
            </a:p>
          </p:txBody>
        </p:sp>
      </p:grpSp>
      <p:grpSp>
        <p:nvGrpSpPr>
          <p:cNvPr id="18" name="Group 17"/>
          <p:cNvGrpSpPr/>
          <p:nvPr/>
        </p:nvGrpSpPr>
        <p:grpSpPr>
          <a:xfrm>
            <a:off x="4191000" y="2667000"/>
            <a:ext cx="3962400" cy="1920875"/>
            <a:chOff x="4191000" y="2667000"/>
            <a:chExt cx="3962400" cy="1920875"/>
          </a:xfrm>
        </p:grpSpPr>
        <p:sp>
          <p:nvSpPr>
            <p:cNvPr id="314374" name="Text Box 6"/>
            <p:cNvSpPr txBox="1">
              <a:spLocks noChangeArrowheads="1"/>
            </p:cNvSpPr>
            <p:nvPr/>
          </p:nvSpPr>
          <p:spPr bwMode="auto">
            <a:xfrm>
              <a:off x="4191000" y="3200400"/>
              <a:ext cx="609600" cy="823913"/>
            </a:xfrm>
            <a:prstGeom prst="rect">
              <a:avLst/>
            </a:prstGeom>
            <a:noFill/>
            <a:ln w="9525">
              <a:noFill/>
              <a:miter lim="800000"/>
              <a:headEnd/>
              <a:tailEnd/>
            </a:ln>
          </p:spPr>
          <p:txBody>
            <a:bodyPr>
              <a:spAutoFit/>
            </a:bodyPr>
            <a:lstStyle/>
            <a:p>
              <a:pPr algn="l">
                <a:spcBef>
                  <a:spcPct val="50000"/>
                </a:spcBef>
                <a:buClrTx/>
              </a:pPr>
              <a:r>
                <a:rPr lang="en-US" sz="4800" dirty="0">
                  <a:solidFill>
                    <a:schemeClr val="tx1"/>
                  </a:solidFill>
                  <a:latin typeface="Verdana" pitchFamily="34" charset="0"/>
                </a:rPr>
                <a:t>+</a:t>
              </a:r>
            </a:p>
          </p:txBody>
        </p:sp>
        <p:sp>
          <p:nvSpPr>
            <p:cNvPr id="140306" name="Text Box 18"/>
            <p:cNvSpPr txBox="1">
              <a:spLocks noChangeArrowheads="1"/>
            </p:cNvSpPr>
            <p:nvPr/>
          </p:nvSpPr>
          <p:spPr bwMode="auto">
            <a:xfrm>
              <a:off x="5486400" y="2667000"/>
              <a:ext cx="2667000" cy="1920875"/>
            </a:xfrm>
            <a:prstGeom prst="rect">
              <a:avLst/>
            </a:prstGeom>
            <a:noFill/>
            <a:ln w="9525" algn="ctr">
              <a:noFill/>
              <a:miter lim="800000"/>
              <a:headEnd/>
              <a:tailEnd/>
            </a:ln>
          </p:spPr>
          <p:txBody>
            <a:bodyPr>
              <a:spAutoFit/>
            </a:bodyPr>
            <a:lstStyle/>
            <a:p>
              <a:pPr algn="ctr">
                <a:spcBef>
                  <a:spcPct val="50000"/>
                </a:spcBef>
              </a:pPr>
              <a:r>
                <a:rPr lang="en-US" sz="4000" dirty="0">
                  <a:latin typeface="+mn-lt"/>
                </a:rPr>
                <a:t>Hi-Lo Strength Training</a:t>
              </a:r>
            </a:p>
          </p:txBody>
        </p:sp>
      </p:grpSp>
      <p:grpSp>
        <p:nvGrpSpPr>
          <p:cNvPr id="15" name="Group 14"/>
          <p:cNvGrpSpPr/>
          <p:nvPr/>
        </p:nvGrpSpPr>
        <p:grpSpPr>
          <a:xfrm>
            <a:off x="788987" y="2765460"/>
            <a:ext cx="2640013" cy="1898615"/>
            <a:chOff x="560387" y="4261643"/>
            <a:chExt cx="2640013" cy="1898615"/>
          </a:xfrm>
        </p:grpSpPr>
        <p:pic>
          <p:nvPicPr>
            <p:cNvPr id="16" name="Picture 1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60387" y="4261643"/>
              <a:ext cx="1247775" cy="1871663"/>
            </a:xfrm>
            <a:prstGeom prst="rect">
              <a:avLst/>
            </a:prstGeom>
            <a:noFill/>
            <a:ln>
              <a:noFill/>
            </a:ln>
            <a:effectLst/>
            <a:extLst>
              <a:ext uri="{909E8E84-426E-40DD-AFC4-6F175D3DCCD1}">
                <a14:hiddenFill xmlns=""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7" name="Picture 1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952631" y="4261643"/>
              <a:ext cx="1247769" cy="1898615"/>
            </a:xfrm>
            <a:prstGeom prst="rect">
              <a:avLst/>
            </a:prstGeom>
            <a:noFill/>
            <a:ln w="3175">
              <a:solidFill>
                <a:srgbClr val="000000"/>
              </a:solidFill>
              <a:miter lim="800000"/>
              <a:headEnd/>
              <a:tailEnd/>
            </a:ln>
            <a:effectLst/>
            <a:extLst>
              <a:ext uri="{909E8E84-426E-40DD-AFC4-6F175D3DCCD1}">
                <a14:hiddenFill xmlns="" xmlns:a14="http://schemas.microsoft.com/office/drawing/2010/main">
                  <a:solidFill>
                    <a:srgbClr xmlns:mc="http://schemas.openxmlformats.org/markup-compatibility/2006" val="000000" mc:Ignorable="a14" a14:legacySpreadsheetColorIndex="64"/>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grpSp>
      <p:pic>
        <p:nvPicPr>
          <p:cNvPr id="19" name="Picture 18" descr="Animated-moving-911-with-wheels-flashing-lights.gif"/>
          <p:cNvPicPr>
            <a:picLocks noChangeAspect="1"/>
          </p:cNvPicPr>
          <p:nvPr/>
        </p:nvPicPr>
        <p:blipFill>
          <a:blip r:embed="rId6" cstate="print"/>
          <a:stretch>
            <a:fillRect/>
          </a:stretch>
        </p:blipFill>
        <p:spPr>
          <a:xfrm>
            <a:off x="228600" y="0"/>
            <a:ext cx="1905000" cy="1905000"/>
          </a:xfrm>
          <a:prstGeom prst="rect">
            <a:avLst/>
          </a:prstGeom>
        </p:spPr>
      </p:pic>
    </p:spTree>
    <p:extLst>
      <p:ext uri="{BB962C8B-B14F-4D97-AF65-F5344CB8AC3E}">
        <p14:creationId xmlns="" xmlns:p14="http://schemas.microsoft.com/office/powerpoint/2010/main" val="225436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228600" y="1752600"/>
            <a:ext cx="3581400" cy="1219200"/>
          </a:xfrm>
        </p:spPr>
        <p:txBody>
          <a:bodyPr/>
          <a:lstStyle/>
          <a:p>
            <a:pPr eaLnBrk="1" hangingPunct="1"/>
            <a:r>
              <a:rPr lang="en-US" sz="4000" smtClean="0">
                <a:solidFill>
                  <a:srgbClr val="FF0000"/>
                </a:solidFill>
                <a:latin typeface="Kristen ITC" pitchFamily="66" charset="0"/>
              </a:rPr>
              <a:t>What to do?</a:t>
            </a:r>
          </a:p>
        </p:txBody>
      </p:sp>
      <p:pic>
        <p:nvPicPr>
          <p:cNvPr id="139267" name="Picture 3"/>
          <p:cNvPicPr>
            <a:picLocks noGrp="1" noChangeAspect="1" noChangeArrowheads="1"/>
          </p:cNvPicPr>
          <p:nvPr>
            <p:ph idx="1"/>
          </p:nvPr>
        </p:nvPicPr>
        <p:blipFill>
          <a:blip r:embed="rId3" cstate="print"/>
          <a:srcRect/>
          <a:stretch>
            <a:fillRect/>
          </a:stretch>
        </p:blipFill>
        <p:spPr>
          <a:xfrm>
            <a:off x="4191000" y="228600"/>
            <a:ext cx="4744879" cy="6248400"/>
          </a:xfrm>
          <a:noFill/>
        </p:spPr>
      </p:pic>
      <p:sp>
        <p:nvSpPr>
          <p:cNvPr id="139268" name="Rectangle 4"/>
          <p:cNvSpPr>
            <a:spLocks noChangeArrowheads="1"/>
          </p:cNvSpPr>
          <p:nvPr/>
        </p:nvSpPr>
        <p:spPr bwMode="auto">
          <a:xfrm>
            <a:off x="533400" y="304800"/>
            <a:ext cx="3276600" cy="1219200"/>
          </a:xfrm>
          <a:prstGeom prst="rect">
            <a:avLst/>
          </a:prstGeom>
          <a:noFill/>
          <a:ln w="9525">
            <a:noFill/>
            <a:miter lim="800000"/>
            <a:headEnd/>
            <a:tailEnd/>
          </a:ln>
        </p:spPr>
        <p:txBody>
          <a:bodyPr lIns="92075" tIns="46038" rIns="92075" bIns="46038" anchor="ctr"/>
          <a:lstStyle/>
          <a:p>
            <a:pPr>
              <a:spcBef>
                <a:spcPct val="0"/>
              </a:spcBef>
              <a:buClrTx/>
            </a:pPr>
            <a:r>
              <a:rPr lang="en-US" sz="4800" dirty="0">
                <a:solidFill>
                  <a:schemeClr val="tx2"/>
                </a:solidFill>
                <a:latin typeface="Arial" pitchFamily="34" charset="0"/>
              </a:rPr>
              <a:t>Time</a:t>
            </a:r>
            <a:r>
              <a:rPr lang="en-US" sz="4000" dirty="0">
                <a:solidFill>
                  <a:schemeClr val="tx2"/>
                </a:solidFill>
                <a:latin typeface="Arial" pitchFamily="34" charset="0"/>
              </a:rPr>
              <a:t/>
            </a:r>
            <a:br>
              <a:rPr lang="en-US" sz="4000" dirty="0">
                <a:solidFill>
                  <a:schemeClr val="tx2"/>
                </a:solidFill>
                <a:latin typeface="Arial" pitchFamily="34" charset="0"/>
              </a:rPr>
            </a:br>
            <a:r>
              <a:rPr lang="en-US" sz="4000" dirty="0">
                <a:solidFill>
                  <a:schemeClr val="tx2"/>
                </a:solidFill>
                <a:latin typeface="Arial" pitchFamily="34" charset="0"/>
              </a:rPr>
              <a:t>June 6, 2005</a:t>
            </a:r>
          </a:p>
        </p:txBody>
      </p:sp>
      <p:sp>
        <p:nvSpPr>
          <p:cNvPr id="1735685" name="Rectangle 5"/>
          <p:cNvSpPr>
            <a:spLocks noChangeArrowheads="1"/>
          </p:cNvSpPr>
          <p:nvPr/>
        </p:nvSpPr>
        <p:spPr bwMode="auto">
          <a:xfrm>
            <a:off x="241300" y="3505200"/>
            <a:ext cx="3581400" cy="1219200"/>
          </a:xfrm>
          <a:prstGeom prst="rect">
            <a:avLst/>
          </a:prstGeom>
          <a:noFill/>
          <a:ln w="9525">
            <a:noFill/>
            <a:miter lim="800000"/>
            <a:headEnd/>
            <a:tailEnd/>
          </a:ln>
        </p:spPr>
        <p:txBody>
          <a:bodyPr lIns="92075" tIns="46038" rIns="92075" bIns="46038" anchor="ctr"/>
          <a:lstStyle/>
          <a:p>
            <a:pPr algn="ctr">
              <a:spcBef>
                <a:spcPct val="0"/>
              </a:spcBef>
              <a:buClrTx/>
            </a:pPr>
            <a:r>
              <a:rPr lang="en-US" sz="4000" dirty="0">
                <a:latin typeface="+mn-lt"/>
              </a:rPr>
              <a:t>Does Exercise really help with Weight Loss?</a:t>
            </a:r>
          </a:p>
        </p:txBody>
      </p:sp>
      <p:pic>
        <p:nvPicPr>
          <p:cNvPr id="332802" name="Picture 2" descr="http://img.timeinc.net/time/magazine/archive/covers/2005/1101050606_400.jpg"/>
          <p:cNvPicPr>
            <a:picLocks noChangeAspect="1" noChangeArrowheads="1"/>
          </p:cNvPicPr>
          <p:nvPr/>
        </p:nvPicPr>
        <p:blipFill>
          <a:blip r:embed="rId4" cstate="print"/>
          <a:srcRect/>
          <a:stretch>
            <a:fillRect/>
          </a:stretch>
        </p:blipFill>
        <p:spPr bwMode="auto">
          <a:xfrm>
            <a:off x="4191000" y="228600"/>
            <a:ext cx="4715772" cy="6248400"/>
          </a:xfrm>
          <a:prstGeom prst="rect">
            <a:avLst/>
          </a:prstGeom>
          <a:noFill/>
        </p:spPr>
      </p:pic>
      <p:sp>
        <p:nvSpPr>
          <p:cNvPr id="7" name="Rectangle 6"/>
          <p:cNvSpPr/>
          <p:nvPr/>
        </p:nvSpPr>
        <p:spPr>
          <a:xfrm>
            <a:off x="609600" y="5943600"/>
            <a:ext cx="3657600" cy="646331"/>
          </a:xfrm>
          <a:prstGeom prst="rect">
            <a:avLst/>
          </a:prstGeom>
        </p:spPr>
        <p:txBody>
          <a:bodyPr wrap="square">
            <a:spAutoFit/>
          </a:bodyPr>
          <a:lstStyle/>
          <a:p>
            <a:r>
              <a:rPr lang="en-US" sz="1800" b="1" dirty="0" smtClean="0">
                <a:latin typeface="+mn-lt"/>
                <a:hlinkClick r:id="rId5"/>
              </a:rPr>
              <a:t>http://</a:t>
            </a:r>
            <a:r>
              <a:rPr lang="en-US" sz="1800" b="1" dirty="0" smtClean="0">
                <a:latin typeface="+mn-lt"/>
                <a:hlinkClick r:id="rId5"/>
              </a:rPr>
              <a:t>www.time.com/time/magazine/0,9263,7601050606,00.html</a:t>
            </a:r>
            <a:r>
              <a:rPr lang="en-US" sz="1800" b="1" dirty="0" smtClean="0">
                <a:latin typeface="+mn-lt"/>
              </a:rPr>
              <a:t> </a:t>
            </a:r>
            <a:endParaRPr lang="en-US" sz="1800" b="1" dirty="0">
              <a:latin typeface="+mn-lt"/>
            </a:endParaRPr>
          </a:p>
        </p:txBody>
      </p:sp>
    </p:spTree>
    <p:extLst>
      <p:ext uri="{BB962C8B-B14F-4D97-AF65-F5344CB8AC3E}">
        <p14:creationId xmlns="" xmlns:p14="http://schemas.microsoft.com/office/powerpoint/2010/main" val="77283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35685"/>
                                        </p:tgtEl>
                                        <p:attrNameLst>
                                          <p:attrName>style.visibility</p:attrName>
                                        </p:attrNameLst>
                                      </p:cBhvr>
                                      <p:to>
                                        <p:strVal val="visible"/>
                                      </p:to>
                                    </p:set>
                                    <p:animEffect transition="in" filter="dissolve">
                                      <p:cBhvr>
                                        <p:cTn id="7" dur="500"/>
                                        <p:tgtEl>
                                          <p:spTgt spid="1735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568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Text Box 3"/>
          <p:cNvSpPr txBox="1">
            <a:spLocks noChangeArrowheads="1"/>
          </p:cNvSpPr>
          <p:nvPr/>
        </p:nvSpPr>
        <p:spPr bwMode="auto">
          <a:xfrm>
            <a:off x="762000" y="3200399"/>
            <a:ext cx="7620000" cy="1311275"/>
          </a:xfrm>
          <a:prstGeom prst="rect">
            <a:avLst/>
          </a:prstGeom>
          <a:noFill/>
          <a:ln w="9525">
            <a:noFill/>
            <a:miter lim="800000"/>
            <a:headEnd/>
            <a:tailEnd/>
          </a:ln>
        </p:spPr>
        <p:txBody>
          <a:bodyPr>
            <a:spAutoFit/>
          </a:bodyPr>
          <a:lstStyle/>
          <a:p>
            <a:pPr algn="l" eaLnBrk="0" hangingPunct="0">
              <a:spcBef>
                <a:spcPct val="50000"/>
              </a:spcBef>
              <a:buClrTx/>
            </a:pPr>
            <a:r>
              <a:rPr lang="en-US" sz="4000" b="0" i="1" dirty="0">
                <a:solidFill>
                  <a:schemeClr val="tx1"/>
                </a:solidFill>
                <a:latin typeface="Arial" pitchFamily="34" charset="0"/>
              </a:rPr>
              <a:t>“There is no way that activity can compete with the mouth…”</a:t>
            </a:r>
            <a:endParaRPr lang="en-US" sz="3200" b="0" dirty="0">
              <a:solidFill>
                <a:schemeClr val="tx1"/>
              </a:solidFill>
              <a:latin typeface="Arial" pitchFamily="34" charset="0"/>
            </a:endParaRPr>
          </a:p>
        </p:txBody>
      </p:sp>
      <p:pic>
        <p:nvPicPr>
          <p:cNvPr id="140292" name="Picture 5" descr="overweight_man_with_bib_hg_clr"/>
          <p:cNvPicPr>
            <a:picLocks noGrp="1" noChangeAspect="1" noChangeArrowheads="1" noCrop="1"/>
          </p:cNvPicPr>
          <p:nvPr>
            <p:ph sz="half" idx="1"/>
          </p:nvPr>
        </p:nvPicPr>
        <p:blipFill>
          <a:blip r:embed="rId3" cstate="print"/>
          <a:srcRect/>
          <a:stretch>
            <a:fillRect/>
          </a:stretch>
        </p:blipFill>
        <p:spPr>
          <a:xfrm>
            <a:off x="2667000" y="228600"/>
            <a:ext cx="1806575" cy="2609850"/>
          </a:xfrm>
          <a:noFill/>
        </p:spPr>
      </p:pic>
      <p:pic>
        <p:nvPicPr>
          <p:cNvPr id="140293" name="Picture 12" descr="francis_on_a_treadmill_hg_clr"/>
          <p:cNvPicPr>
            <a:picLocks noGrp="1" noChangeAspect="1" noChangeArrowheads="1" noCrop="1"/>
          </p:cNvPicPr>
          <p:nvPr>
            <p:ph sz="half" idx="2"/>
          </p:nvPr>
        </p:nvPicPr>
        <p:blipFill>
          <a:blip r:embed="rId4" cstate="print"/>
          <a:srcRect/>
          <a:stretch>
            <a:fillRect/>
          </a:stretch>
        </p:blipFill>
        <p:spPr>
          <a:xfrm>
            <a:off x="4283075" y="228600"/>
            <a:ext cx="2117725" cy="2647950"/>
          </a:xfrm>
          <a:noFill/>
        </p:spPr>
      </p:pic>
      <p:sp>
        <p:nvSpPr>
          <p:cNvPr id="347151" name="Text Box 15"/>
          <p:cNvSpPr txBox="1">
            <a:spLocks noChangeArrowheads="1"/>
          </p:cNvSpPr>
          <p:nvPr/>
        </p:nvSpPr>
        <p:spPr bwMode="auto">
          <a:xfrm>
            <a:off x="1066800" y="5257800"/>
            <a:ext cx="7543800" cy="954107"/>
          </a:xfrm>
          <a:prstGeom prst="rect">
            <a:avLst/>
          </a:prstGeom>
          <a:noFill/>
          <a:ln w="9525">
            <a:noFill/>
            <a:miter lim="800000"/>
            <a:headEnd/>
            <a:tailEnd/>
          </a:ln>
        </p:spPr>
        <p:txBody>
          <a:bodyPr wrap="square">
            <a:spAutoFit/>
          </a:bodyPr>
          <a:lstStyle/>
          <a:p>
            <a:pPr algn="ctr" eaLnBrk="0" hangingPunct="0">
              <a:spcBef>
                <a:spcPct val="50000"/>
              </a:spcBef>
              <a:buClrTx/>
            </a:pPr>
            <a:r>
              <a:rPr lang="en-US" sz="2800" dirty="0" smtClean="0">
                <a:solidFill>
                  <a:srgbClr val="FFFF00"/>
                </a:solidFill>
                <a:latin typeface="Arial" pitchFamily="34" charset="0"/>
              </a:rPr>
              <a:t>It is Important to </a:t>
            </a:r>
            <a:r>
              <a:rPr lang="en-US" sz="2800" dirty="0">
                <a:solidFill>
                  <a:srgbClr val="FFFF00"/>
                </a:solidFill>
                <a:latin typeface="Arial" pitchFamily="34" charset="0"/>
              </a:rPr>
              <a:t>Rely Primarily on a Reduced Calorie Diet to Lose Fat, Not Exercise!!</a:t>
            </a:r>
          </a:p>
        </p:txBody>
      </p:sp>
      <p:sp>
        <p:nvSpPr>
          <p:cNvPr id="347152" name="Text Box 16"/>
          <p:cNvSpPr txBox="1">
            <a:spLocks noChangeArrowheads="1"/>
          </p:cNvSpPr>
          <p:nvPr/>
        </p:nvSpPr>
        <p:spPr bwMode="auto">
          <a:xfrm>
            <a:off x="457200" y="602079"/>
            <a:ext cx="2209800" cy="1785104"/>
          </a:xfrm>
          <a:prstGeom prst="rect">
            <a:avLst/>
          </a:prstGeom>
          <a:noFill/>
          <a:ln w="9525">
            <a:noFill/>
            <a:miter lim="800000"/>
            <a:headEnd/>
            <a:tailEnd/>
          </a:ln>
        </p:spPr>
        <p:txBody>
          <a:bodyPr wrap="square">
            <a:spAutoFit/>
          </a:bodyPr>
          <a:lstStyle/>
          <a:p>
            <a:pPr algn="ctr" eaLnBrk="0" hangingPunct="0">
              <a:spcBef>
                <a:spcPct val="50000"/>
              </a:spcBef>
              <a:buClrTx/>
            </a:pPr>
            <a:r>
              <a:rPr lang="en-US" sz="2000" dirty="0">
                <a:solidFill>
                  <a:schemeClr val="tx1"/>
                </a:solidFill>
                <a:latin typeface="Arial" pitchFamily="34" charset="0"/>
              </a:rPr>
              <a:t>“You can eat 24 hours a day and maybe exercise 1 hour a day!!”</a:t>
            </a:r>
          </a:p>
          <a:p>
            <a:pPr algn="ctr" eaLnBrk="0" hangingPunct="0">
              <a:spcBef>
                <a:spcPct val="50000"/>
              </a:spcBef>
              <a:buClrTx/>
            </a:pPr>
            <a:r>
              <a:rPr lang="en-US" sz="2000" dirty="0">
                <a:solidFill>
                  <a:schemeClr val="tx1"/>
                </a:solidFill>
                <a:latin typeface="Arial" pitchFamily="34" charset="0"/>
              </a:rPr>
              <a:t>Dr. Sears</a:t>
            </a:r>
          </a:p>
        </p:txBody>
      </p:sp>
      <p:sp>
        <p:nvSpPr>
          <p:cNvPr id="347153" name="Text Box 17"/>
          <p:cNvSpPr txBox="1">
            <a:spLocks noChangeArrowheads="1"/>
          </p:cNvSpPr>
          <p:nvPr/>
        </p:nvSpPr>
        <p:spPr bwMode="auto">
          <a:xfrm>
            <a:off x="6400800" y="762000"/>
            <a:ext cx="2362200" cy="1631216"/>
          </a:xfrm>
          <a:prstGeom prst="rect">
            <a:avLst/>
          </a:prstGeom>
          <a:noFill/>
          <a:ln w="9525">
            <a:noFill/>
            <a:miter lim="800000"/>
            <a:headEnd/>
            <a:tailEnd/>
          </a:ln>
        </p:spPr>
        <p:txBody>
          <a:bodyPr>
            <a:spAutoFit/>
          </a:bodyPr>
          <a:lstStyle/>
          <a:p>
            <a:pPr algn="l" eaLnBrk="0" hangingPunct="0">
              <a:spcBef>
                <a:spcPct val="50000"/>
              </a:spcBef>
              <a:buClrTx/>
            </a:pPr>
            <a:r>
              <a:rPr lang="en-US" sz="2000" dirty="0">
                <a:solidFill>
                  <a:schemeClr val="tx1"/>
                </a:solidFill>
                <a:latin typeface="Arial" pitchFamily="34" charset="0"/>
              </a:rPr>
              <a:t>“It is easier to push away from 100 Calories than to figure out a way to burn 100 Calories”</a:t>
            </a:r>
          </a:p>
        </p:txBody>
      </p:sp>
    </p:spTree>
    <p:extLst>
      <p:ext uri="{BB962C8B-B14F-4D97-AF65-F5344CB8AC3E}">
        <p14:creationId xmlns="" xmlns:p14="http://schemas.microsoft.com/office/powerpoint/2010/main" val="269271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71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71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7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51" grpId="0"/>
      <p:bldP spid="347152" grpId="0"/>
      <p:bldP spid="34715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image001"/>
          <p:cNvPicPr>
            <a:picLocks noChangeAspect="1" noChangeArrowheads="1"/>
          </p:cNvPicPr>
          <p:nvPr/>
        </p:nvPicPr>
        <p:blipFill>
          <a:blip r:embed="rId3" cstate="print"/>
          <a:srcRect/>
          <a:stretch>
            <a:fillRect/>
          </a:stretch>
        </p:blipFill>
        <p:spPr bwMode="auto">
          <a:xfrm>
            <a:off x="8686800" y="6400800"/>
            <a:ext cx="304800" cy="304800"/>
          </a:xfrm>
          <a:prstGeom prst="rect">
            <a:avLst/>
          </a:prstGeom>
          <a:noFill/>
          <a:ln w="9525">
            <a:noFill/>
            <a:miter lim="800000"/>
            <a:headEnd/>
            <a:tailEnd/>
          </a:ln>
        </p:spPr>
      </p:pic>
      <p:sp>
        <p:nvSpPr>
          <p:cNvPr id="1736707" name="Text Box 3"/>
          <p:cNvSpPr txBox="1">
            <a:spLocks noChangeArrowheads="1"/>
          </p:cNvSpPr>
          <p:nvPr/>
        </p:nvSpPr>
        <p:spPr bwMode="auto">
          <a:xfrm>
            <a:off x="228600" y="1676400"/>
            <a:ext cx="8458200" cy="1136650"/>
          </a:xfrm>
          <a:prstGeom prst="rect">
            <a:avLst/>
          </a:prstGeom>
          <a:noFill/>
          <a:ln w="9525">
            <a:noFill/>
            <a:miter lim="800000"/>
            <a:headEnd/>
            <a:tailEnd/>
          </a:ln>
        </p:spPr>
        <p:txBody>
          <a:bodyPr>
            <a:spAutoFit/>
          </a:bodyPr>
          <a:lstStyle/>
          <a:p>
            <a:pPr marL="342900" indent="-342900" algn="l" eaLnBrk="0" hangingPunct="0">
              <a:lnSpc>
                <a:spcPct val="85000"/>
              </a:lnSpc>
              <a:spcBef>
                <a:spcPct val="50000"/>
              </a:spcBef>
              <a:buClrTx/>
              <a:buFontTx/>
              <a:buAutoNum type="arabicPeriod"/>
            </a:pPr>
            <a:r>
              <a:rPr lang="en-US" sz="3600" i="1" dirty="0">
                <a:latin typeface="+mn-lt"/>
              </a:rPr>
              <a:t>Cut Back on Calories</a:t>
            </a:r>
          </a:p>
          <a:p>
            <a:pPr marL="342900" indent="-342900" algn="l" eaLnBrk="0" hangingPunct="0">
              <a:lnSpc>
                <a:spcPct val="85000"/>
              </a:lnSpc>
              <a:spcBef>
                <a:spcPct val="50000"/>
              </a:spcBef>
              <a:buClrTx/>
            </a:pPr>
            <a:r>
              <a:rPr lang="en-US" sz="2800" b="0" i="1" dirty="0">
                <a:solidFill>
                  <a:schemeClr val="tx1"/>
                </a:solidFill>
                <a:latin typeface="Arial" pitchFamily="34" charset="0"/>
              </a:rPr>
              <a:t>Problem:  Lose 70% Fat and 30% Muscle   </a:t>
            </a:r>
            <a:endParaRPr lang="en-US" sz="2000" b="0" dirty="0">
              <a:solidFill>
                <a:schemeClr val="tx1"/>
              </a:solidFill>
              <a:latin typeface="Arial" pitchFamily="34" charset="0"/>
            </a:endParaRPr>
          </a:p>
        </p:txBody>
      </p:sp>
      <p:pic>
        <p:nvPicPr>
          <p:cNvPr id="141316" name="Picture 4" descr="overweight_man_with_bib_hg_clr"/>
          <p:cNvPicPr>
            <a:picLocks noGrp="1" noChangeAspect="1" noChangeArrowheads="1" noCrop="1"/>
          </p:cNvPicPr>
          <p:nvPr>
            <p:ph sz="half" idx="1"/>
          </p:nvPr>
        </p:nvPicPr>
        <p:blipFill>
          <a:blip r:embed="rId4" cstate="print"/>
          <a:srcRect/>
          <a:stretch>
            <a:fillRect/>
          </a:stretch>
        </p:blipFill>
        <p:spPr>
          <a:xfrm>
            <a:off x="457200" y="152400"/>
            <a:ext cx="1001713" cy="1447800"/>
          </a:xfrm>
          <a:noFill/>
        </p:spPr>
      </p:pic>
      <p:pic>
        <p:nvPicPr>
          <p:cNvPr id="141317" name="Picture 5" descr="francis_on_a_treadmill_hg_clr"/>
          <p:cNvPicPr>
            <a:picLocks noGrp="1" noChangeAspect="1" noChangeArrowheads="1" noCrop="1"/>
          </p:cNvPicPr>
          <p:nvPr>
            <p:ph sz="half" idx="2"/>
          </p:nvPr>
        </p:nvPicPr>
        <p:blipFill>
          <a:blip r:embed="rId5" cstate="print"/>
          <a:srcRect/>
          <a:stretch>
            <a:fillRect/>
          </a:stretch>
        </p:blipFill>
        <p:spPr>
          <a:xfrm>
            <a:off x="7391400" y="228600"/>
            <a:ext cx="1401763" cy="1752710"/>
          </a:xfrm>
          <a:noFill/>
        </p:spPr>
      </p:pic>
      <p:sp>
        <p:nvSpPr>
          <p:cNvPr id="141318" name="Rectangle 6"/>
          <p:cNvSpPr>
            <a:spLocks noChangeArrowheads="1"/>
          </p:cNvSpPr>
          <p:nvPr/>
        </p:nvSpPr>
        <p:spPr bwMode="auto">
          <a:xfrm>
            <a:off x="1295400" y="368300"/>
            <a:ext cx="6591300" cy="914400"/>
          </a:xfrm>
          <a:prstGeom prst="rect">
            <a:avLst/>
          </a:prstGeom>
          <a:noFill/>
          <a:ln w="9525">
            <a:noFill/>
            <a:miter lim="800000"/>
            <a:headEnd/>
            <a:tailEnd/>
          </a:ln>
        </p:spPr>
        <p:txBody>
          <a:bodyPr/>
          <a:lstStyle/>
          <a:p>
            <a:pPr algn="ctr">
              <a:lnSpc>
                <a:spcPct val="70000"/>
              </a:lnSpc>
            </a:pPr>
            <a:r>
              <a:rPr lang="en-US" sz="4000" b="1" dirty="0">
                <a:solidFill>
                  <a:schemeClr val="tx2"/>
                </a:solidFill>
                <a:latin typeface="Arial" pitchFamily="34" charset="0"/>
              </a:rPr>
              <a:t>Common Strategies</a:t>
            </a:r>
          </a:p>
          <a:p>
            <a:pPr algn="ctr">
              <a:lnSpc>
                <a:spcPct val="70000"/>
              </a:lnSpc>
            </a:pPr>
            <a:r>
              <a:rPr lang="en-US" sz="4000" b="1" dirty="0">
                <a:solidFill>
                  <a:schemeClr val="tx2"/>
                </a:solidFill>
                <a:latin typeface="Arial" pitchFamily="34" charset="0"/>
              </a:rPr>
              <a:t>To Lose Weight</a:t>
            </a:r>
            <a:endParaRPr lang="en-US" sz="3600" b="1" dirty="0">
              <a:solidFill>
                <a:schemeClr val="tx2"/>
              </a:solidFill>
              <a:latin typeface="Arial" pitchFamily="34" charset="0"/>
            </a:endParaRPr>
          </a:p>
        </p:txBody>
      </p:sp>
      <p:sp>
        <p:nvSpPr>
          <p:cNvPr id="1736711" name="Text Box 7"/>
          <p:cNvSpPr txBox="1">
            <a:spLocks noChangeArrowheads="1"/>
          </p:cNvSpPr>
          <p:nvPr/>
        </p:nvSpPr>
        <p:spPr bwMode="auto">
          <a:xfrm>
            <a:off x="228600" y="3276600"/>
            <a:ext cx="8458200" cy="1136650"/>
          </a:xfrm>
          <a:prstGeom prst="rect">
            <a:avLst/>
          </a:prstGeom>
          <a:noFill/>
          <a:ln w="9525">
            <a:noFill/>
            <a:miter lim="800000"/>
            <a:headEnd/>
            <a:tailEnd/>
          </a:ln>
        </p:spPr>
        <p:txBody>
          <a:bodyPr>
            <a:spAutoFit/>
          </a:bodyPr>
          <a:lstStyle/>
          <a:p>
            <a:pPr marL="342900" indent="-342900" algn="l" eaLnBrk="0" hangingPunct="0">
              <a:lnSpc>
                <a:spcPct val="85000"/>
              </a:lnSpc>
              <a:spcBef>
                <a:spcPct val="50000"/>
              </a:spcBef>
              <a:buClrTx/>
            </a:pPr>
            <a:r>
              <a:rPr lang="en-US" sz="3600" i="1" dirty="0">
                <a:latin typeface="+mn-lt"/>
              </a:rPr>
              <a:t>2.Cut Back on Calories + Aerobics</a:t>
            </a:r>
          </a:p>
          <a:p>
            <a:pPr marL="342900" indent="-342900" algn="l" eaLnBrk="0" hangingPunct="0">
              <a:lnSpc>
                <a:spcPct val="85000"/>
              </a:lnSpc>
              <a:spcBef>
                <a:spcPct val="50000"/>
              </a:spcBef>
              <a:buClrTx/>
            </a:pPr>
            <a:r>
              <a:rPr lang="en-US" sz="2800" b="0" i="1" dirty="0">
                <a:solidFill>
                  <a:schemeClr val="tx1"/>
                </a:solidFill>
                <a:latin typeface="Arial" pitchFamily="34" charset="0"/>
              </a:rPr>
              <a:t>Problem:  Lose Fat and Actually More Muscle   </a:t>
            </a:r>
            <a:endParaRPr lang="en-US" sz="2000" b="0" dirty="0">
              <a:solidFill>
                <a:schemeClr val="tx1"/>
              </a:solidFill>
              <a:latin typeface="Arial" pitchFamily="34" charset="0"/>
            </a:endParaRPr>
          </a:p>
        </p:txBody>
      </p:sp>
      <p:grpSp>
        <p:nvGrpSpPr>
          <p:cNvPr id="2" name="Group 8"/>
          <p:cNvGrpSpPr>
            <a:grpSpLocks/>
          </p:cNvGrpSpPr>
          <p:nvPr/>
        </p:nvGrpSpPr>
        <p:grpSpPr bwMode="auto">
          <a:xfrm>
            <a:off x="228600" y="4800600"/>
            <a:ext cx="9296400" cy="1616075"/>
            <a:chOff x="240" y="3024"/>
            <a:chExt cx="5328" cy="1018"/>
          </a:xfrm>
        </p:grpSpPr>
        <p:sp>
          <p:nvSpPr>
            <p:cNvPr id="141328" name="Text Box 9"/>
            <p:cNvSpPr txBox="1">
              <a:spLocks noChangeArrowheads="1"/>
            </p:cNvSpPr>
            <p:nvPr/>
          </p:nvSpPr>
          <p:spPr bwMode="auto">
            <a:xfrm>
              <a:off x="240" y="3024"/>
              <a:ext cx="5328" cy="1018"/>
            </a:xfrm>
            <a:prstGeom prst="rect">
              <a:avLst/>
            </a:prstGeom>
            <a:noFill/>
            <a:ln w="9525">
              <a:noFill/>
              <a:miter lim="800000"/>
              <a:headEnd/>
              <a:tailEnd/>
            </a:ln>
          </p:spPr>
          <p:txBody>
            <a:bodyPr>
              <a:spAutoFit/>
            </a:bodyPr>
            <a:lstStyle/>
            <a:p>
              <a:pPr marL="342900" indent="-342900" algn="l" eaLnBrk="0" hangingPunct="0">
                <a:lnSpc>
                  <a:spcPct val="85000"/>
                </a:lnSpc>
                <a:spcBef>
                  <a:spcPct val="50000"/>
                </a:spcBef>
                <a:buClrTx/>
              </a:pPr>
              <a:r>
                <a:rPr lang="en-US" sz="3600" i="1" dirty="0">
                  <a:latin typeface="+mn-lt"/>
                </a:rPr>
                <a:t>3.Cut Back on Calories + </a:t>
              </a:r>
              <a:r>
                <a:rPr lang="en-US" sz="3600" i="1" dirty="0" smtClean="0">
                  <a:latin typeface="+mn-lt"/>
                </a:rPr>
                <a:t>Strength Training</a:t>
              </a:r>
              <a:endParaRPr lang="en-US" sz="3600" i="1" dirty="0">
                <a:latin typeface="+mn-lt"/>
              </a:endParaRPr>
            </a:p>
            <a:p>
              <a:pPr marL="342900" indent="-342900" algn="l" eaLnBrk="0" hangingPunct="0">
                <a:lnSpc>
                  <a:spcPct val="85000"/>
                </a:lnSpc>
                <a:spcBef>
                  <a:spcPct val="50000"/>
                </a:spcBef>
                <a:buClrTx/>
              </a:pPr>
              <a:r>
                <a:rPr lang="en-US" sz="2800" b="0" i="1" dirty="0">
                  <a:solidFill>
                    <a:schemeClr val="tx1"/>
                  </a:solidFill>
                  <a:latin typeface="Arial" pitchFamily="34" charset="0"/>
                </a:rPr>
                <a:t>Solution:  Lose Fat and Maintain or  Muscle   </a:t>
              </a:r>
              <a:endParaRPr lang="en-US" sz="2000" b="0" dirty="0">
                <a:solidFill>
                  <a:schemeClr val="tx1"/>
                </a:solidFill>
                <a:latin typeface="Arial" pitchFamily="34" charset="0"/>
              </a:endParaRPr>
            </a:p>
          </p:txBody>
        </p:sp>
        <p:sp>
          <p:nvSpPr>
            <p:cNvPr id="141329" name="Line 10"/>
            <p:cNvSpPr>
              <a:spLocks noChangeShapeType="1"/>
            </p:cNvSpPr>
            <p:nvPr/>
          </p:nvSpPr>
          <p:spPr bwMode="auto">
            <a:xfrm flipV="1">
              <a:off x="3515" y="3360"/>
              <a:ext cx="0" cy="432"/>
            </a:xfrm>
            <a:prstGeom prst="line">
              <a:avLst/>
            </a:prstGeom>
            <a:noFill/>
            <a:ln w="57150">
              <a:solidFill>
                <a:srgbClr val="FF0000"/>
              </a:solidFill>
              <a:round/>
              <a:headEnd/>
              <a:tailEnd type="triangle" w="med" len="med"/>
            </a:ln>
          </p:spPr>
          <p:txBody>
            <a:bodyPr/>
            <a:lstStyle/>
            <a:p>
              <a:endParaRPr lang="en-US"/>
            </a:p>
          </p:txBody>
        </p:sp>
      </p:grpSp>
      <p:sp>
        <p:nvSpPr>
          <p:cNvPr id="1736715" name="Text Box 11"/>
          <p:cNvSpPr txBox="1">
            <a:spLocks noChangeArrowheads="1"/>
          </p:cNvSpPr>
          <p:nvPr/>
        </p:nvSpPr>
        <p:spPr bwMode="auto">
          <a:xfrm>
            <a:off x="838200" y="6019800"/>
            <a:ext cx="1676400" cy="701675"/>
          </a:xfrm>
          <a:prstGeom prst="rect">
            <a:avLst/>
          </a:prstGeom>
          <a:noFill/>
          <a:ln w="9525" algn="ctr">
            <a:noFill/>
            <a:miter lim="800000"/>
            <a:headEnd/>
            <a:tailEnd/>
          </a:ln>
        </p:spPr>
        <p:txBody>
          <a:bodyPr>
            <a:spAutoFit/>
          </a:bodyPr>
          <a:lstStyle/>
          <a:p>
            <a:pPr>
              <a:spcBef>
                <a:spcPct val="50000"/>
              </a:spcBef>
            </a:pPr>
            <a:r>
              <a:rPr lang="en-US" sz="2000" dirty="0">
                <a:latin typeface="+mn-lt"/>
              </a:rPr>
              <a:t>Adequate Protein</a:t>
            </a:r>
          </a:p>
        </p:txBody>
      </p:sp>
      <p:grpSp>
        <p:nvGrpSpPr>
          <p:cNvPr id="3" name="Group 12"/>
          <p:cNvGrpSpPr>
            <a:grpSpLocks/>
          </p:cNvGrpSpPr>
          <p:nvPr/>
        </p:nvGrpSpPr>
        <p:grpSpPr bwMode="auto">
          <a:xfrm>
            <a:off x="2743200" y="6019800"/>
            <a:ext cx="2286000" cy="701675"/>
            <a:chOff x="1728" y="3792"/>
            <a:chExt cx="1440" cy="442"/>
          </a:xfrm>
        </p:grpSpPr>
        <p:sp>
          <p:nvSpPr>
            <p:cNvPr id="141326" name="Text Box 13"/>
            <p:cNvSpPr txBox="1">
              <a:spLocks noChangeArrowheads="1"/>
            </p:cNvSpPr>
            <p:nvPr/>
          </p:nvSpPr>
          <p:spPr bwMode="auto">
            <a:xfrm>
              <a:off x="1968" y="3792"/>
              <a:ext cx="1200" cy="442"/>
            </a:xfrm>
            <a:prstGeom prst="rect">
              <a:avLst/>
            </a:prstGeom>
            <a:noFill/>
            <a:ln w="9525" algn="ctr">
              <a:noFill/>
              <a:miter lim="800000"/>
              <a:headEnd/>
              <a:tailEnd/>
            </a:ln>
          </p:spPr>
          <p:txBody>
            <a:bodyPr>
              <a:spAutoFit/>
            </a:bodyPr>
            <a:lstStyle/>
            <a:p>
              <a:pPr>
                <a:spcBef>
                  <a:spcPct val="50000"/>
                </a:spcBef>
              </a:pPr>
              <a:r>
                <a:rPr lang="en-US" sz="2000">
                  <a:latin typeface="+mn-lt"/>
                </a:rPr>
                <a:t>Adequate Stimulation</a:t>
              </a:r>
            </a:p>
          </p:txBody>
        </p:sp>
        <p:sp>
          <p:nvSpPr>
            <p:cNvPr id="141327" name="Text Box 14"/>
            <p:cNvSpPr txBox="1">
              <a:spLocks noChangeArrowheads="1"/>
            </p:cNvSpPr>
            <p:nvPr/>
          </p:nvSpPr>
          <p:spPr bwMode="auto">
            <a:xfrm>
              <a:off x="1728" y="3840"/>
              <a:ext cx="288" cy="365"/>
            </a:xfrm>
            <a:prstGeom prst="rect">
              <a:avLst/>
            </a:prstGeom>
            <a:noFill/>
            <a:ln w="12700" cap="sq">
              <a:noFill/>
              <a:miter lim="800000"/>
              <a:headEnd type="none" w="sm" len="sm"/>
              <a:tailEnd type="none" w="sm" len="sm"/>
            </a:ln>
          </p:spPr>
          <p:txBody>
            <a:bodyPr>
              <a:spAutoFit/>
            </a:bodyPr>
            <a:lstStyle/>
            <a:p>
              <a:pPr algn="l">
                <a:spcBef>
                  <a:spcPct val="50000"/>
                </a:spcBef>
                <a:buClrTx/>
              </a:pPr>
              <a:r>
                <a:rPr lang="en-US" sz="3200">
                  <a:latin typeface="+mn-lt"/>
                </a:rPr>
                <a:t>+</a:t>
              </a:r>
            </a:p>
          </p:txBody>
        </p:sp>
      </p:grpSp>
      <p:grpSp>
        <p:nvGrpSpPr>
          <p:cNvPr id="4" name="Group 15"/>
          <p:cNvGrpSpPr>
            <a:grpSpLocks/>
          </p:cNvGrpSpPr>
          <p:nvPr/>
        </p:nvGrpSpPr>
        <p:grpSpPr bwMode="auto">
          <a:xfrm>
            <a:off x="5257800" y="6019800"/>
            <a:ext cx="3200400" cy="701675"/>
            <a:chOff x="3312" y="3792"/>
            <a:chExt cx="2016" cy="442"/>
          </a:xfrm>
        </p:grpSpPr>
        <p:sp>
          <p:nvSpPr>
            <p:cNvPr id="141324" name="Text Box 16"/>
            <p:cNvSpPr txBox="1">
              <a:spLocks noChangeArrowheads="1"/>
            </p:cNvSpPr>
            <p:nvPr/>
          </p:nvSpPr>
          <p:spPr bwMode="auto">
            <a:xfrm>
              <a:off x="3552" y="3792"/>
              <a:ext cx="1776" cy="442"/>
            </a:xfrm>
            <a:prstGeom prst="rect">
              <a:avLst/>
            </a:prstGeom>
            <a:noFill/>
            <a:ln w="9525" algn="ctr">
              <a:noFill/>
              <a:miter lim="800000"/>
              <a:headEnd/>
              <a:tailEnd/>
            </a:ln>
          </p:spPr>
          <p:txBody>
            <a:bodyPr>
              <a:spAutoFit/>
            </a:bodyPr>
            <a:lstStyle/>
            <a:p>
              <a:pPr>
                <a:spcBef>
                  <a:spcPct val="50000"/>
                </a:spcBef>
              </a:pPr>
              <a:r>
                <a:rPr lang="en-US" sz="2000">
                  <a:latin typeface="+mn-lt"/>
                </a:rPr>
                <a:t>Adequate Time to Recover &amp; Grow</a:t>
              </a:r>
            </a:p>
          </p:txBody>
        </p:sp>
        <p:sp>
          <p:nvSpPr>
            <p:cNvPr id="141325" name="Text Box 17"/>
            <p:cNvSpPr txBox="1">
              <a:spLocks noChangeArrowheads="1"/>
            </p:cNvSpPr>
            <p:nvPr/>
          </p:nvSpPr>
          <p:spPr bwMode="auto">
            <a:xfrm>
              <a:off x="3312" y="3792"/>
              <a:ext cx="240" cy="365"/>
            </a:xfrm>
            <a:prstGeom prst="rect">
              <a:avLst/>
            </a:prstGeom>
            <a:noFill/>
            <a:ln w="12700" cap="sq">
              <a:noFill/>
              <a:miter lim="800000"/>
              <a:headEnd type="none" w="sm" len="sm"/>
              <a:tailEnd type="none" w="sm" len="sm"/>
            </a:ln>
          </p:spPr>
          <p:txBody>
            <a:bodyPr>
              <a:spAutoFit/>
            </a:bodyPr>
            <a:lstStyle/>
            <a:p>
              <a:pPr algn="l">
                <a:spcBef>
                  <a:spcPct val="50000"/>
                </a:spcBef>
                <a:buClrTx/>
              </a:pPr>
              <a:r>
                <a:rPr lang="en-US" sz="3200" dirty="0">
                  <a:latin typeface="+mn-lt"/>
                </a:rPr>
                <a:t>+</a:t>
              </a:r>
            </a:p>
          </p:txBody>
        </p:sp>
      </p:grpSp>
    </p:spTree>
    <p:extLst>
      <p:ext uri="{BB962C8B-B14F-4D97-AF65-F5344CB8AC3E}">
        <p14:creationId xmlns="" xmlns:p14="http://schemas.microsoft.com/office/powerpoint/2010/main" val="118716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67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367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367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3671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367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6707" grpId="0" build="p"/>
      <p:bldP spid="1736711" grpId="0" build="p"/>
      <p:bldP spid="17367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4"/>
          <p:cNvSpPr>
            <a:spLocks noChangeArrowheads="1"/>
          </p:cNvSpPr>
          <p:nvPr/>
        </p:nvSpPr>
        <p:spPr bwMode="auto">
          <a:xfrm>
            <a:off x="533400" y="304800"/>
            <a:ext cx="3429000" cy="1219200"/>
          </a:xfrm>
          <a:prstGeom prst="rect">
            <a:avLst/>
          </a:prstGeom>
          <a:noFill/>
          <a:ln w="9525">
            <a:noFill/>
            <a:miter lim="800000"/>
            <a:headEnd/>
            <a:tailEnd/>
          </a:ln>
        </p:spPr>
        <p:txBody>
          <a:bodyPr lIns="92075" tIns="46038" rIns="92075" bIns="46038" anchor="ctr"/>
          <a:lstStyle/>
          <a:p>
            <a:pPr>
              <a:spcBef>
                <a:spcPct val="0"/>
              </a:spcBef>
              <a:buClrTx/>
            </a:pPr>
            <a:r>
              <a:rPr lang="en-US" sz="4800" dirty="0">
                <a:solidFill>
                  <a:schemeClr val="tx2"/>
                </a:solidFill>
                <a:latin typeface="Arial" pitchFamily="34" charset="0"/>
              </a:rPr>
              <a:t>Time</a:t>
            </a:r>
            <a:r>
              <a:rPr lang="en-US" sz="4000" dirty="0">
                <a:solidFill>
                  <a:schemeClr val="tx2"/>
                </a:solidFill>
                <a:latin typeface="Arial" pitchFamily="34" charset="0"/>
              </a:rPr>
              <a:t/>
            </a:r>
            <a:br>
              <a:rPr lang="en-US" sz="4000" dirty="0">
                <a:solidFill>
                  <a:schemeClr val="tx2"/>
                </a:solidFill>
                <a:latin typeface="Arial" pitchFamily="34" charset="0"/>
              </a:rPr>
            </a:br>
            <a:r>
              <a:rPr lang="en-US" sz="4000" dirty="0">
                <a:solidFill>
                  <a:schemeClr val="tx2"/>
                </a:solidFill>
                <a:latin typeface="Arial" pitchFamily="34" charset="0"/>
              </a:rPr>
              <a:t>Aug 27, 2009</a:t>
            </a:r>
          </a:p>
        </p:txBody>
      </p:sp>
      <p:sp>
        <p:nvSpPr>
          <p:cNvPr id="1735685" name="Rectangle 5"/>
          <p:cNvSpPr>
            <a:spLocks noChangeArrowheads="1"/>
          </p:cNvSpPr>
          <p:nvPr/>
        </p:nvSpPr>
        <p:spPr bwMode="auto">
          <a:xfrm>
            <a:off x="228600" y="1676400"/>
            <a:ext cx="3886200" cy="1981200"/>
          </a:xfrm>
          <a:prstGeom prst="rect">
            <a:avLst/>
          </a:prstGeom>
          <a:noFill/>
          <a:ln w="9525">
            <a:noFill/>
            <a:miter lim="800000"/>
            <a:headEnd/>
            <a:tailEnd/>
          </a:ln>
        </p:spPr>
        <p:txBody>
          <a:bodyPr lIns="92075" tIns="46038" rIns="92075" bIns="46038" anchor="ctr"/>
          <a:lstStyle/>
          <a:p>
            <a:pPr algn="ctr">
              <a:spcBef>
                <a:spcPct val="0"/>
              </a:spcBef>
              <a:buClrTx/>
            </a:pPr>
            <a:r>
              <a:rPr lang="en-US" sz="4800" dirty="0">
                <a:solidFill>
                  <a:srgbClr val="FF0000"/>
                </a:solidFill>
                <a:latin typeface="Kristen ITC" pitchFamily="66" charset="0"/>
              </a:rPr>
              <a:t>Finally they get it </a:t>
            </a:r>
            <a:r>
              <a:rPr lang="en-US" sz="4800" dirty="0" smtClean="0">
                <a:solidFill>
                  <a:srgbClr val="FF0000"/>
                </a:solidFill>
                <a:latin typeface="Kristen ITC" pitchFamily="66" charset="0"/>
              </a:rPr>
              <a:t>Right</a:t>
            </a:r>
            <a:r>
              <a:rPr lang="en-US" sz="4800" dirty="0">
                <a:solidFill>
                  <a:srgbClr val="FF0000"/>
                </a:solidFill>
                <a:latin typeface="Kristen ITC" pitchFamily="66" charset="0"/>
              </a:rPr>
              <a:t>!!</a:t>
            </a:r>
          </a:p>
        </p:txBody>
      </p:sp>
      <p:pic>
        <p:nvPicPr>
          <p:cNvPr id="142340" name="Picture 2" descr="http://www.optimalhealthpartner.com/A_Newsletter/Time%20Magazine_17Aug09.jpg">
            <a:hlinkClick r:id="rId3"/>
          </p:cNvPr>
          <p:cNvPicPr>
            <a:picLocks noChangeAspect="1" noChangeArrowheads="1"/>
          </p:cNvPicPr>
          <p:nvPr/>
        </p:nvPicPr>
        <p:blipFill>
          <a:blip r:embed="rId4" cstate="print"/>
          <a:srcRect/>
          <a:stretch>
            <a:fillRect/>
          </a:stretch>
        </p:blipFill>
        <p:spPr bwMode="auto">
          <a:xfrm>
            <a:off x="4114800" y="152400"/>
            <a:ext cx="4846637" cy="6019800"/>
          </a:xfrm>
          <a:prstGeom prst="rect">
            <a:avLst/>
          </a:prstGeom>
          <a:noFill/>
          <a:ln w="9525">
            <a:noFill/>
            <a:miter lim="800000"/>
            <a:headEnd/>
            <a:tailEnd/>
          </a:ln>
        </p:spPr>
      </p:pic>
      <p:sp>
        <p:nvSpPr>
          <p:cNvPr id="6" name="Rectangle 5"/>
          <p:cNvSpPr/>
          <p:nvPr/>
        </p:nvSpPr>
        <p:spPr>
          <a:xfrm>
            <a:off x="838200" y="6324600"/>
            <a:ext cx="8305800" cy="400110"/>
          </a:xfrm>
          <a:prstGeom prst="rect">
            <a:avLst/>
          </a:prstGeom>
        </p:spPr>
        <p:txBody>
          <a:bodyPr wrap="square">
            <a:spAutoFit/>
          </a:bodyPr>
          <a:lstStyle/>
          <a:p>
            <a:r>
              <a:rPr lang="en-US" sz="2000" b="1" dirty="0" smtClean="0">
                <a:latin typeface="+mn-lt"/>
                <a:hlinkClick r:id="rId5"/>
              </a:rPr>
              <a:t>http://www.time.com/time/magazine/article/0,9171,1914974,00.html</a:t>
            </a:r>
            <a:r>
              <a:rPr lang="en-US" sz="2000" b="1" dirty="0" smtClean="0">
                <a:latin typeface="+mn-lt"/>
              </a:rPr>
              <a:t> </a:t>
            </a:r>
            <a:endParaRPr lang="en-US" sz="2000" b="1" dirty="0">
              <a:latin typeface="+mn-lt"/>
            </a:endParaRPr>
          </a:p>
        </p:txBody>
      </p:sp>
      <p:sp>
        <p:nvSpPr>
          <p:cNvPr id="7" name="Rectangle 5"/>
          <p:cNvSpPr>
            <a:spLocks noChangeArrowheads="1"/>
          </p:cNvSpPr>
          <p:nvPr/>
        </p:nvSpPr>
        <p:spPr bwMode="auto">
          <a:xfrm>
            <a:off x="228600" y="3657600"/>
            <a:ext cx="3581400" cy="2438400"/>
          </a:xfrm>
          <a:prstGeom prst="rect">
            <a:avLst/>
          </a:prstGeom>
          <a:noFill/>
          <a:ln w="9525">
            <a:noFill/>
            <a:miter lim="800000"/>
            <a:headEnd/>
            <a:tailEnd/>
          </a:ln>
        </p:spPr>
        <p:txBody>
          <a:bodyPr lIns="92075" tIns="46038" rIns="92075" bIns="46038" anchor="ctr"/>
          <a:lstStyle/>
          <a:p>
            <a:pPr algn="ctr">
              <a:spcBef>
                <a:spcPct val="0"/>
              </a:spcBef>
              <a:buClrTx/>
            </a:pPr>
            <a:r>
              <a:rPr lang="en-US" sz="4800" dirty="0" smtClean="0">
                <a:latin typeface="+mn-lt"/>
              </a:rPr>
              <a:t>Exercise Makes You Hungry!</a:t>
            </a:r>
            <a:endParaRPr lang="en-US" sz="4800" dirty="0">
              <a:latin typeface="+mn-lt"/>
            </a:endParaRPr>
          </a:p>
        </p:txBody>
      </p:sp>
    </p:spTree>
    <p:extLst>
      <p:ext uri="{BB962C8B-B14F-4D97-AF65-F5344CB8AC3E}">
        <p14:creationId xmlns="" xmlns:p14="http://schemas.microsoft.com/office/powerpoint/2010/main" val="173074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35685"/>
                                        </p:tgtEl>
                                        <p:attrNameLst>
                                          <p:attrName>style.visibility</p:attrName>
                                        </p:attrNameLst>
                                      </p:cBhvr>
                                      <p:to>
                                        <p:strVal val="visible"/>
                                      </p:to>
                                    </p:set>
                                    <p:animEffect transition="in" filter="dissolve">
                                      <p:cBhvr>
                                        <p:cTn id="7" dur="500"/>
                                        <p:tgtEl>
                                          <p:spTgt spid="173568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5685"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26"/>
          <p:cNvSpPr>
            <a:spLocks noGrp="1" noChangeArrowheads="1"/>
          </p:cNvSpPr>
          <p:nvPr>
            <p:ph type="title"/>
          </p:nvPr>
        </p:nvSpPr>
        <p:spPr>
          <a:xfrm>
            <a:off x="685800" y="228600"/>
            <a:ext cx="7924800" cy="838200"/>
          </a:xfrm>
        </p:spPr>
        <p:txBody>
          <a:bodyPr/>
          <a:lstStyle/>
          <a:p>
            <a:pPr eaLnBrk="1" hangingPunct="1"/>
            <a:r>
              <a:rPr lang="en-US" sz="5400" dirty="0" smtClean="0"/>
              <a:t>Nutrition 101</a:t>
            </a:r>
          </a:p>
        </p:txBody>
      </p:sp>
      <p:sp>
        <p:nvSpPr>
          <p:cNvPr id="90115" name="Text Box 1027"/>
          <p:cNvSpPr txBox="1">
            <a:spLocks noChangeArrowheads="1"/>
          </p:cNvSpPr>
          <p:nvPr/>
        </p:nvSpPr>
        <p:spPr bwMode="auto">
          <a:xfrm>
            <a:off x="685800" y="1981200"/>
            <a:ext cx="7162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20000"/>
              </a:spcBef>
            </a:pPr>
            <a:r>
              <a:rPr lang="en-US" sz="2000" b="1" u="sng">
                <a:latin typeface="Arial" charset="0"/>
              </a:rPr>
              <a:t>Macronutrition gm/day</a:t>
            </a:r>
            <a:r>
              <a:rPr lang="en-US" sz="1800" b="1">
                <a:latin typeface="Arial" charset="0"/>
              </a:rPr>
              <a:t>		        </a:t>
            </a:r>
            <a:r>
              <a:rPr lang="en-US" sz="2000" b="1" u="sng">
                <a:latin typeface="Arial" charset="0"/>
              </a:rPr>
              <a:t>Micronutrition mg/day</a:t>
            </a:r>
            <a:endParaRPr lang="en-US" sz="2000" b="1">
              <a:latin typeface="Arial" charset="0"/>
            </a:endParaRPr>
          </a:p>
        </p:txBody>
      </p:sp>
      <p:sp>
        <p:nvSpPr>
          <p:cNvPr id="90116" name="Text Box 1028"/>
          <p:cNvSpPr txBox="1">
            <a:spLocks noChangeArrowheads="1"/>
          </p:cNvSpPr>
          <p:nvPr/>
        </p:nvSpPr>
        <p:spPr bwMode="auto">
          <a:xfrm>
            <a:off x="838200" y="2362200"/>
            <a:ext cx="2590800" cy="134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75000"/>
              </a:lnSpc>
              <a:spcBef>
                <a:spcPct val="20000"/>
              </a:spcBef>
            </a:pPr>
            <a:r>
              <a:rPr lang="en-US" sz="1800" b="1">
                <a:latin typeface="Arial" charset="0"/>
              </a:rPr>
              <a:t>Carbohydrates CBO</a:t>
            </a:r>
          </a:p>
          <a:p>
            <a:pPr eaLnBrk="1" hangingPunct="1">
              <a:lnSpc>
                <a:spcPct val="75000"/>
              </a:lnSpc>
              <a:spcBef>
                <a:spcPct val="20000"/>
              </a:spcBef>
            </a:pPr>
            <a:r>
              <a:rPr lang="en-US" sz="1800" b="1">
                <a:latin typeface="Arial" charset="0"/>
              </a:rPr>
              <a:t>Fat    FAT</a:t>
            </a:r>
          </a:p>
          <a:p>
            <a:pPr eaLnBrk="1" hangingPunct="1">
              <a:lnSpc>
                <a:spcPct val="75000"/>
              </a:lnSpc>
              <a:spcBef>
                <a:spcPct val="20000"/>
              </a:spcBef>
            </a:pPr>
            <a:r>
              <a:rPr lang="en-US" sz="1800" b="1">
                <a:latin typeface="Arial" charset="0"/>
              </a:rPr>
              <a:t>Protein  PRO</a:t>
            </a:r>
          </a:p>
          <a:p>
            <a:pPr eaLnBrk="1" hangingPunct="1">
              <a:lnSpc>
                <a:spcPct val="75000"/>
              </a:lnSpc>
              <a:spcBef>
                <a:spcPct val="20000"/>
              </a:spcBef>
            </a:pPr>
            <a:r>
              <a:rPr lang="en-US" sz="1800" b="1">
                <a:latin typeface="Arial" charset="0"/>
              </a:rPr>
              <a:t>Fiber </a:t>
            </a:r>
          </a:p>
          <a:p>
            <a:pPr eaLnBrk="1" hangingPunct="1">
              <a:lnSpc>
                <a:spcPct val="75000"/>
              </a:lnSpc>
              <a:spcBef>
                <a:spcPct val="20000"/>
              </a:spcBef>
            </a:pPr>
            <a:r>
              <a:rPr lang="en-US" sz="1800" b="1">
                <a:latin typeface="Arial" charset="0"/>
              </a:rPr>
              <a:t>Water	</a:t>
            </a:r>
          </a:p>
        </p:txBody>
      </p:sp>
      <p:sp>
        <p:nvSpPr>
          <p:cNvPr id="90117" name="Text Box 1029"/>
          <p:cNvSpPr txBox="1">
            <a:spLocks noChangeArrowheads="1"/>
          </p:cNvSpPr>
          <p:nvPr/>
        </p:nvSpPr>
        <p:spPr bwMode="auto">
          <a:xfrm>
            <a:off x="4648200" y="2362200"/>
            <a:ext cx="4343400" cy="160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75000"/>
              </a:lnSpc>
              <a:spcBef>
                <a:spcPct val="20000"/>
              </a:spcBef>
            </a:pPr>
            <a:r>
              <a:rPr lang="en-US" sz="1800" b="1">
                <a:latin typeface="Arial" charset="0"/>
              </a:rPr>
              <a:t>Minerals  60 have physiologic value</a:t>
            </a:r>
          </a:p>
          <a:p>
            <a:pPr eaLnBrk="1" hangingPunct="1">
              <a:lnSpc>
                <a:spcPct val="75000"/>
              </a:lnSpc>
              <a:spcBef>
                <a:spcPct val="20000"/>
              </a:spcBef>
            </a:pPr>
            <a:r>
              <a:rPr lang="en-US" sz="1800" b="1">
                <a:latin typeface="Arial" charset="0"/>
              </a:rPr>
              <a:t>Vitamins  13</a:t>
            </a:r>
          </a:p>
          <a:p>
            <a:pPr eaLnBrk="1" hangingPunct="1">
              <a:lnSpc>
                <a:spcPct val="75000"/>
              </a:lnSpc>
              <a:spcBef>
                <a:spcPct val="20000"/>
              </a:spcBef>
            </a:pPr>
            <a:r>
              <a:rPr lang="en-US" sz="1800" b="1">
                <a:latin typeface="Arial" charset="0"/>
              </a:rPr>
              <a:t>Essential Amino Acid  11</a:t>
            </a:r>
          </a:p>
          <a:p>
            <a:pPr eaLnBrk="1" hangingPunct="1">
              <a:lnSpc>
                <a:spcPct val="75000"/>
              </a:lnSpc>
              <a:spcBef>
                <a:spcPct val="20000"/>
              </a:spcBef>
            </a:pPr>
            <a:r>
              <a:rPr lang="en-US" sz="1800" b="1">
                <a:latin typeface="Arial" charset="0"/>
              </a:rPr>
              <a:t>Essential Fatty Acids (Fish Oil) 2</a:t>
            </a:r>
          </a:p>
          <a:p>
            <a:pPr eaLnBrk="1" hangingPunct="1">
              <a:lnSpc>
                <a:spcPct val="75000"/>
              </a:lnSpc>
              <a:spcBef>
                <a:spcPct val="20000"/>
              </a:spcBef>
            </a:pPr>
            <a:r>
              <a:rPr lang="en-US" sz="1800" b="1">
                <a:latin typeface="Arial" charset="0"/>
              </a:rPr>
              <a:t>Probiotics</a:t>
            </a:r>
          </a:p>
          <a:p>
            <a:pPr eaLnBrk="1" hangingPunct="1">
              <a:lnSpc>
                <a:spcPct val="75000"/>
              </a:lnSpc>
              <a:spcBef>
                <a:spcPct val="20000"/>
              </a:spcBef>
            </a:pPr>
            <a:r>
              <a:rPr lang="en-US" sz="1800" b="1">
                <a:latin typeface="Arial" charset="0"/>
              </a:rPr>
              <a:t>Digestive Enzymes</a:t>
            </a:r>
          </a:p>
        </p:txBody>
      </p:sp>
      <p:sp>
        <p:nvSpPr>
          <p:cNvPr id="90118" name="Text Box 1030"/>
          <p:cNvSpPr txBox="1">
            <a:spLocks noChangeArrowheads="1"/>
          </p:cNvSpPr>
          <p:nvPr/>
        </p:nvSpPr>
        <p:spPr bwMode="auto">
          <a:xfrm>
            <a:off x="457200" y="1600200"/>
            <a:ext cx="3733800" cy="32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75000"/>
              </a:lnSpc>
              <a:spcBef>
                <a:spcPct val="50000"/>
              </a:spcBef>
            </a:pPr>
            <a:r>
              <a:rPr lang="en-US" sz="2000" b="1">
                <a:latin typeface="Arial" charset="0"/>
              </a:rPr>
              <a:t>“Diet” or“Approach to Food”</a:t>
            </a:r>
          </a:p>
        </p:txBody>
      </p:sp>
      <p:sp>
        <p:nvSpPr>
          <p:cNvPr id="90119" name="Text Box 1031"/>
          <p:cNvSpPr txBox="1">
            <a:spLocks noChangeArrowheads="1"/>
          </p:cNvSpPr>
          <p:nvPr/>
        </p:nvSpPr>
        <p:spPr bwMode="auto">
          <a:xfrm>
            <a:off x="4724400" y="1600200"/>
            <a:ext cx="3352800" cy="290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65000"/>
              </a:lnSpc>
              <a:spcBef>
                <a:spcPct val="50000"/>
              </a:spcBef>
            </a:pPr>
            <a:r>
              <a:rPr lang="en-US" sz="2000" b="1">
                <a:latin typeface="Arial" charset="0"/>
              </a:rPr>
              <a:t>“Supplement Program”</a:t>
            </a:r>
          </a:p>
        </p:txBody>
      </p:sp>
      <p:sp>
        <p:nvSpPr>
          <p:cNvPr id="90120" name="Text Box 1032"/>
          <p:cNvSpPr txBox="1">
            <a:spLocks noChangeArrowheads="1"/>
          </p:cNvSpPr>
          <p:nvPr/>
        </p:nvSpPr>
        <p:spPr bwMode="auto">
          <a:xfrm>
            <a:off x="2743200" y="2971800"/>
            <a:ext cx="1676400" cy="376238"/>
          </a:xfrm>
          <a:prstGeom prst="rect">
            <a:avLst/>
          </a:prstGeom>
          <a:noFill/>
          <a:ln w="9525">
            <a:solidFill>
              <a:srgbClr val="FF505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800" b="1">
                <a:latin typeface="Arial" charset="0"/>
              </a:rPr>
              <a:t>“Calories”</a:t>
            </a:r>
          </a:p>
        </p:txBody>
      </p:sp>
      <p:sp>
        <p:nvSpPr>
          <p:cNvPr id="90121" name="Text Box 1033"/>
          <p:cNvSpPr txBox="1">
            <a:spLocks noChangeArrowheads="1"/>
          </p:cNvSpPr>
          <p:nvPr/>
        </p:nvSpPr>
        <p:spPr bwMode="auto">
          <a:xfrm>
            <a:off x="5334000" y="4191000"/>
            <a:ext cx="3276600"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50000"/>
              </a:lnSpc>
              <a:spcBef>
                <a:spcPct val="50000"/>
              </a:spcBef>
            </a:pPr>
            <a:r>
              <a:rPr lang="en-US" sz="1400" b="1">
                <a:latin typeface="Arial" charset="0"/>
              </a:rPr>
              <a:t>1. Prevent Deficiency Dx:  Beriberi,    </a:t>
            </a:r>
          </a:p>
          <a:p>
            <a:pPr eaLnBrk="1" hangingPunct="1">
              <a:lnSpc>
                <a:spcPct val="50000"/>
              </a:lnSpc>
              <a:spcBef>
                <a:spcPct val="50000"/>
              </a:spcBef>
            </a:pPr>
            <a:r>
              <a:rPr lang="en-US" sz="1400" b="1">
                <a:latin typeface="Arial" charset="0"/>
              </a:rPr>
              <a:t>    Scurvy, Rickets</a:t>
            </a:r>
          </a:p>
        </p:txBody>
      </p:sp>
      <p:sp>
        <p:nvSpPr>
          <p:cNvPr id="90122" name="Text Box 1034"/>
          <p:cNvSpPr txBox="1">
            <a:spLocks noChangeArrowheads="1"/>
          </p:cNvSpPr>
          <p:nvPr/>
        </p:nvSpPr>
        <p:spPr bwMode="auto">
          <a:xfrm>
            <a:off x="5334000" y="4724400"/>
            <a:ext cx="2971800" cy="62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50000"/>
              </a:lnSpc>
              <a:spcBef>
                <a:spcPct val="50000"/>
              </a:spcBef>
            </a:pPr>
            <a:r>
              <a:rPr lang="en-US" sz="1400" b="1">
                <a:latin typeface="Arial" charset="0"/>
              </a:rPr>
              <a:t>2. Prevent Chronic Diseases</a:t>
            </a:r>
          </a:p>
          <a:p>
            <a:pPr eaLnBrk="1" hangingPunct="1">
              <a:lnSpc>
                <a:spcPct val="50000"/>
              </a:lnSpc>
              <a:spcBef>
                <a:spcPct val="50000"/>
              </a:spcBef>
            </a:pPr>
            <a:r>
              <a:rPr lang="en-US" sz="1400" b="1">
                <a:latin typeface="Arial" charset="0"/>
              </a:rPr>
              <a:t>    Slow the Aging Process</a:t>
            </a:r>
          </a:p>
          <a:p>
            <a:pPr eaLnBrk="1" hangingPunct="1">
              <a:lnSpc>
                <a:spcPct val="50000"/>
              </a:lnSpc>
              <a:spcBef>
                <a:spcPct val="50000"/>
              </a:spcBef>
            </a:pPr>
            <a:r>
              <a:rPr lang="en-US" sz="1400" b="1">
                <a:latin typeface="Arial" charset="0"/>
              </a:rPr>
              <a:t>    Improve Athletic Performance</a:t>
            </a:r>
          </a:p>
        </p:txBody>
      </p:sp>
      <p:sp>
        <p:nvSpPr>
          <p:cNvPr id="90123" name="Text Box 1035"/>
          <p:cNvSpPr txBox="1">
            <a:spLocks noChangeArrowheads="1"/>
          </p:cNvSpPr>
          <p:nvPr/>
        </p:nvSpPr>
        <p:spPr bwMode="auto">
          <a:xfrm>
            <a:off x="5410200" y="5426075"/>
            <a:ext cx="32004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400" b="1">
                <a:latin typeface="Arial" charset="0"/>
              </a:rPr>
              <a:t>3. Reverse Chronic or Acute Diseases</a:t>
            </a:r>
          </a:p>
        </p:txBody>
      </p:sp>
      <p:sp>
        <p:nvSpPr>
          <p:cNvPr id="90124" name="Line 1036"/>
          <p:cNvSpPr>
            <a:spLocks noChangeShapeType="1"/>
          </p:cNvSpPr>
          <p:nvPr/>
        </p:nvSpPr>
        <p:spPr bwMode="auto">
          <a:xfrm>
            <a:off x="3200400" y="5029200"/>
            <a:ext cx="838200" cy="0"/>
          </a:xfrm>
          <a:prstGeom prst="line">
            <a:avLst/>
          </a:prstGeom>
          <a:noFill/>
          <a:ln w="57150">
            <a:solidFill>
              <a:srgbClr val="FF505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0125" name="Text Box 1037"/>
          <p:cNvSpPr txBox="1">
            <a:spLocks noChangeArrowheads="1"/>
          </p:cNvSpPr>
          <p:nvPr/>
        </p:nvSpPr>
        <p:spPr bwMode="auto">
          <a:xfrm>
            <a:off x="3886200" y="4038600"/>
            <a:ext cx="1447800" cy="175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50000"/>
              </a:lnSpc>
              <a:spcBef>
                <a:spcPct val="50000"/>
              </a:spcBef>
            </a:pPr>
            <a:r>
              <a:rPr lang="en-US" sz="1400"/>
              <a:t>      </a:t>
            </a:r>
            <a:r>
              <a:rPr lang="en-US" sz="1600" b="1">
                <a:latin typeface="Arial" charset="0"/>
              </a:rPr>
              <a:t>Vitamin C</a:t>
            </a:r>
          </a:p>
          <a:p>
            <a:pPr algn="r" eaLnBrk="1" hangingPunct="1">
              <a:lnSpc>
                <a:spcPct val="40000"/>
              </a:lnSpc>
              <a:spcBef>
                <a:spcPct val="50000"/>
              </a:spcBef>
            </a:pPr>
            <a:r>
              <a:rPr lang="en-US" sz="1600" b="1">
                <a:latin typeface="Arial" charset="0"/>
              </a:rPr>
              <a:t>6omg</a:t>
            </a:r>
          </a:p>
          <a:p>
            <a:pPr algn="r" eaLnBrk="1" hangingPunct="1">
              <a:lnSpc>
                <a:spcPct val="40000"/>
              </a:lnSpc>
              <a:spcBef>
                <a:spcPct val="50000"/>
              </a:spcBef>
            </a:pPr>
            <a:endParaRPr lang="en-US" sz="1600" b="1">
              <a:latin typeface="Arial" charset="0"/>
            </a:endParaRPr>
          </a:p>
          <a:p>
            <a:pPr algn="r" eaLnBrk="1" hangingPunct="1">
              <a:lnSpc>
                <a:spcPct val="40000"/>
              </a:lnSpc>
              <a:spcBef>
                <a:spcPct val="50000"/>
              </a:spcBef>
            </a:pPr>
            <a:endParaRPr lang="en-US" sz="1600" b="1">
              <a:latin typeface="Arial" charset="0"/>
            </a:endParaRPr>
          </a:p>
          <a:p>
            <a:pPr algn="r" eaLnBrk="1" hangingPunct="1">
              <a:lnSpc>
                <a:spcPct val="40000"/>
              </a:lnSpc>
              <a:spcBef>
                <a:spcPct val="50000"/>
              </a:spcBef>
            </a:pPr>
            <a:r>
              <a:rPr lang="en-US" sz="1600" b="1">
                <a:latin typeface="Arial" charset="0"/>
              </a:rPr>
              <a:t>500mg-2gm</a:t>
            </a:r>
          </a:p>
          <a:p>
            <a:pPr algn="r" eaLnBrk="1" hangingPunct="1">
              <a:lnSpc>
                <a:spcPct val="40000"/>
              </a:lnSpc>
              <a:spcBef>
                <a:spcPct val="50000"/>
              </a:spcBef>
            </a:pPr>
            <a:endParaRPr lang="en-US" sz="1600" b="1">
              <a:latin typeface="Arial" charset="0"/>
            </a:endParaRPr>
          </a:p>
          <a:p>
            <a:pPr algn="r" eaLnBrk="1" hangingPunct="1">
              <a:lnSpc>
                <a:spcPct val="40000"/>
              </a:lnSpc>
              <a:spcBef>
                <a:spcPct val="50000"/>
              </a:spcBef>
            </a:pPr>
            <a:endParaRPr lang="en-US" sz="1600" b="1">
              <a:latin typeface="Arial" charset="0"/>
            </a:endParaRPr>
          </a:p>
          <a:p>
            <a:pPr algn="r" eaLnBrk="1" hangingPunct="1">
              <a:lnSpc>
                <a:spcPct val="40000"/>
              </a:lnSpc>
              <a:spcBef>
                <a:spcPct val="50000"/>
              </a:spcBef>
            </a:pPr>
            <a:r>
              <a:rPr lang="en-US" sz="1600" b="1">
                <a:latin typeface="Arial" charset="0"/>
              </a:rPr>
              <a:t>100gm</a:t>
            </a:r>
          </a:p>
        </p:txBody>
      </p:sp>
      <p:sp>
        <p:nvSpPr>
          <p:cNvPr id="90126" name="Text Box 1038"/>
          <p:cNvSpPr txBox="1">
            <a:spLocks noChangeArrowheads="1"/>
          </p:cNvSpPr>
          <p:nvPr/>
        </p:nvSpPr>
        <p:spPr bwMode="auto">
          <a:xfrm>
            <a:off x="1371600" y="3429000"/>
            <a:ext cx="6400800" cy="654050"/>
          </a:xfrm>
          <a:prstGeom prst="rect">
            <a:avLst/>
          </a:prstGeom>
          <a:solidFill>
            <a:schemeClr val="tx2"/>
          </a:solidFill>
          <a:ln w="12700" cap="sq">
            <a:solidFill>
              <a:srgbClr val="000099"/>
            </a:solidFill>
            <a:miter lim="800000"/>
            <a:headEnd type="none" w="sm" len="sm"/>
            <a:tailEnd type="none" w="sm" len="sm"/>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3600" b="1">
                <a:solidFill>
                  <a:srgbClr val="000099"/>
                </a:solidFill>
                <a:latin typeface="Arial" charset="0"/>
              </a:rPr>
              <a:t>Rule 3: Learn How to Eat!!</a:t>
            </a:r>
          </a:p>
        </p:txBody>
      </p:sp>
      <p:grpSp>
        <p:nvGrpSpPr>
          <p:cNvPr id="2" name="Group 1040"/>
          <p:cNvGrpSpPr>
            <a:grpSpLocks/>
          </p:cNvGrpSpPr>
          <p:nvPr/>
        </p:nvGrpSpPr>
        <p:grpSpPr bwMode="auto">
          <a:xfrm>
            <a:off x="7467600" y="381000"/>
            <a:ext cx="1676400" cy="2738438"/>
            <a:chOff x="4704" y="240"/>
            <a:chExt cx="1056" cy="1725"/>
          </a:xfrm>
        </p:grpSpPr>
        <p:sp>
          <p:nvSpPr>
            <p:cNvPr id="58385" name="Text Box 1041"/>
            <p:cNvSpPr txBox="1">
              <a:spLocks noChangeArrowheads="1"/>
            </p:cNvSpPr>
            <p:nvPr/>
          </p:nvSpPr>
          <p:spPr bwMode="auto">
            <a:xfrm>
              <a:off x="4752" y="1728"/>
              <a:ext cx="912" cy="237"/>
            </a:xfrm>
            <a:prstGeom prst="rect">
              <a:avLst/>
            </a:prstGeom>
            <a:noFill/>
            <a:ln w="9525">
              <a:solidFill>
                <a:srgbClr val="FF505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800" b="1">
                  <a:latin typeface="Arial" charset="0"/>
                </a:rPr>
                <a:t>“Nutrition”</a:t>
              </a:r>
            </a:p>
          </p:txBody>
        </p:sp>
        <p:pic>
          <p:nvPicPr>
            <p:cNvPr id="58386" name="Picture 1042" descr="vitamin_picketing_hg_clr"/>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704" y="240"/>
              <a:ext cx="1056" cy="9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p:nvPr/>
        </p:nvGrpSpPr>
        <p:grpSpPr>
          <a:xfrm>
            <a:off x="560387" y="4261643"/>
            <a:ext cx="2640013" cy="1898615"/>
            <a:chOff x="560387" y="4261643"/>
            <a:chExt cx="2640013" cy="1898615"/>
          </a:xfrm>
        </p:grpSpPr>
        <p:pic>
          <p:nvPicPr>
            <p:cNvPr id="19" name="Picture 18"/>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60387" y="4261643"/>
              <a:ext cx="1247775" cy="1871663"/>
            </a:xfrm>
            <a:prstGeom prst="rect">
              <a:avLst/>
            </a:prstGeom>
            <a:noFill/>
            <a:ln>
              <a:noFill/>
            </a:ln>
            <a:effectLst/>
            <a:extLst>
              <a:ext uri="{909E8E84-426E-40DD-AFC4-6F175D3DCCD1}">
                <a14:hiddenFill xmlns=""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20" name="Picture 19"/>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952631" y="4261643"/>
              <a:ext cx="1247769" cy="1898615"/>
            </a:xfrm>
            <a:prstGeom prst="rect">
              <a:avLst/>
            </a:prstGeom>
            <a:noFill/>
            <a:ln w="3175">
              <a:solidFill>
                <a:srgbClr val="000000"/>
              </a:solidFill>
              <a:miter lim="800000"/>
              <a:headEnd/>
              <a:tailEnd/>
            </a:ln>
            <a:effectLst/>
            <a:extLst>
              <a:ext uri="{909E8E84-426E-40DD-AFC4-6F175D3DCCD1}">
                <a14:hiddenFill xmlns="" xmlns:a14="http://schemas.microsoft.com/office/drawing/2010/main">
                  <a:solidFill>
                    <a:srgbClr xmlns:mc="http://schemas.openxmlformats.org/markup-compatibility/2006" val="000000" mc:Ignorable="a14" a14:legacySpreadsheetColorIndex="64"/>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01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01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01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01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011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012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9012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9012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9012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9012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90124"/>
                                        </p:tgtEl>
                                        <p:attrNameLst>
                                          <p:attrName>style.visibility</p:attrName>
                                        </p:attrNameLst>
                                      </p:cBhvr>
                                      <p:to>
                                        <p:strVal val="visible"/>
                                      </p:to>
                                    </p:set>
                                  </p:childTnLst>
                                  <p:subTnLst>
                                    <p:animClr clrSpc="rgb" dir="cw">
                                      <p:cBhvr override="childStyle">
                                        <p:cTn dur="1" fill="hold" display="0" masterRel="nextClick" afterEffect="1"/>
                                        <p:tgtEl>
                                          <p:spTgt spid="90124"/>
                                        </p:tgtEl>
                                        <p:attrNameLst>
                                          <p:attrName>ppt_c</p:attrName>
                                        </p:attrNameLst>
                                      </p:cBhvr>
                                      <p:to>
                                        <a:srgbClr val="FF5050"/>
                                      </p:to>
                                    </p:animClr>
                                  </p:sub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3" presetClass="entr" presetSubtype="16" fill="hold" grpId="0" nodeType="clickEffect">
                                  <p:stCondLst>
                                    <p:cond delay="0"/>
                                  </p:stCondLst>
                                  <p:childTnLst>
                                    <p:set>
                                      <p:cBhvr>
                                        <p:cTn id="58" dur="1" fill="hold">
                                          <p:stCondLst>
                                            <p:cond delay="0"/>
                                          </p:stCondLst>
                                        </p:cTn>
                                        <p:tgtEl>
                                          <p:spTgt spid="90126"/>
                                        </p:tgtEl>
                                        <p:attrNameLst>
                                          <p:attrName>style.visibility</p:attrName>
                                        </p:attrNameLst>
                                      </p:cBhvr>
                                      <p:to>
                                        <p:strVal val="visible"/>
                                      </p:to>
                                    </p:set>
                                    <p:anim calcmode="lin" valueType="num">
                                      <p:cBhvr>
                                        <p:cTn id="59" dur="500" fill="hold"/>
                                        <p:tgtEl>
                                          <p:spTgt spid="90126"/>
                                        </p:tgtEl>
                                        <p:attrNameLst>
                                          <p:attrName>ppt_w</p:attrName>
                                        </p:attrNameLst>
                                      </p:cBhvr>
                                      <p:tavLst>
                                        <p:tav tm="0">
                                          <p:val>
                                            <p:fltVal val="0"/>
                                          </p:val>
                                        </p:tav>
                                        <p:tav tm="100000">
                                          <p:val>
                                            <p:strVal val="#ppt_w"/>
                                          </p:val>
                                        </p:tav>
                                      </p:tavLst>
                                    </p:anim>
                                    <p:anim calcmode="lin" valueType="num">
                                      <p:cBhvr>
                                        <p:cTn id="60" dur="500" fill="hold"/>
                                        <p:tgtEl>
                                          <p:spTgt spid="901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autoUpdateAnimBg="0"/>
      <p:bldP spid="90116" grpId="0" autoUpdateAnimBg="0"/>
      <p:bldP spid="90117" grpId="0" autoUpdateAnimBg="0"/>
      <p:bldP spid="90118" grpId="0" autoUpdateAnimBg="0"/>
      <p:bldP spid="90119" grpId="0" autoUpdateAnimBg="0"/>
      <p:bldP spid="90120" grpId="0" animBg="1" autoUpdateAnimBg="0"/>
      <p:bldP spid="90121" grpId="0" autoUpdateAnimBg="0"/>
      <p:bldP spid="90122" grpId="0" autoUpdateAnimBg="0"/>
      <p:bldP spid="90123" grpId="0" autoUpdateAnimBg="0"/>
      <p:bldP spid="90124" grpId="0" animBg="1"/>
      <p:bldP spid="90125" grpId="0" autoUpdateAnimBg="0"/>
      <p:bldP spid="90126"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3"/>
          <p:cNvSpPr txBox="1">
            <a:spLocks noChangeArrowheads="1"/>
          </p:cNvSpPr>
          <p:nvPr/>
        </p:nvSpPr>
        <p:spPr bwMode="auto">
          <a:xfrm>
            <a:off x="457200" y="1752600"/>
            <a:ext cx="7924800" cy="1098550"/>
          </a:xfrm>
          <a:prstGeom prst="rect">
            <a:avLst/>
          </a:prstGeom>
          <a:noFill/>
          <a:ln w="9525" algn="ctr">
            <a:noFill/>
            <a:miter lim="800000"/>
            <a:headEnd/>
            <a:tailEnd/>
          </a:ln>
        </p:spPr>
        <p:txBody>
          <a:bodyPr>
            <a:spAutoFit/>
          </a:bodyPr>
          <a:lstStyle/>
          <a:p>
            <a:pPr>
              <a:spcBef>
                <a:spcPct val="50000"/>
              </a:spcBef>
            </a:pPr>
            <a:r>
              <a:rPr lang="en-US" sz="6600" dirty="0">
                <a:solidFill>
                  <a:schemeClr val="tx1"/>
                </a:solidFill>
                <a:latin typeface="Arial" charset="0"/>
              </a:rPr>
              <a:t>4 Questions?</a:t>
            </a:r>
          </a:p>
        </p:txBody>
      </p:sp>
      <p:sp>
        <p:nvSpPr>
          <p:cNvPr id="5123" name="Rectangle 2"/>
          <p:cNvSpPr>
            <a:spLocks noChangeArrowheads="1"/>
          </p:cNvSpPr>
          <p:nvPr/>
        </p:nvSpPr>
        <p:spPr bwMode="auto">
          <a:xfrm>
            <a:off x="304800" y="2895600"/>
            <a:ext cx="8382000" cy="762000"/>
          </a:xfrm>
          <a:prstGeom prst="rect">
            <a:avLst/>
          </a:prstGeom>
          <a:noFill/>
          <a:ln w="9525">
            <a:noFill/>
            <a:miter lim="800000"/>
            <a:headEnd/>
            <a:tailEnd/>
          </a:ln>
        </p:spPr>
        <p:txBody>
          <a:bodyPr anchor="b" anchorCtr="1"/>
          <a:lstStyle/>
          <a:p>
            <a:pPr>
              <a:spcBef>
                <a:spcPct val="0"/>
              </a:spcBef>
              <a:buClrTx/>
            </a:pPr>
            <a:r>
              <a:rPr lang="en-US" sz="5400" b="1" i="1" dirty="0">
                <a:solidFill>
                  <a:srgbClr val="FFFF00"/>
                </a:solidFill>
                <a:latin typeface="Arial" charset="0"/>
              </a:rPr>
              <a:t>1. Do YOU value your:</a:t>
            </a:r>
            <a:endParaRPr lang="en-US" sz="5400" b="1" dirty="0">
              <a:solidFill>
                <a:schemeClr val="tx2"/>
              </a:solidFill>
              <a:latin typeface="Arial" charset="0"/>
            </a:endParaRPr>
          </a:p>
        </p:txBody>
      </p:sp>
      <p:pic>
        <p:nvPicPr>
          <p:cNvPr id="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16100" y="223837"/>
            <a:ext cx="5359400" cy="1579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609600" y="3733800"/>
            <a:ext cx="6629400" cy="2476500"/>
            <a:chOff x="-369614" y="4038600"/>
            <a:chExt cx="8382000" cy="2476500"/>
          </a:xfrm>
        </p:grpSpPr>
        <p:sp>
          <p:nvSpPr>
            <p:cNvPr id="7" name="Rectangle 2"/>
            <p:cNvSpPr>
              <a:spLocks noChangeArrowheads="1"/>
            </p:cNvSpPr>
            <p:nvPr/>
          </p:nvSpPr>
          <p:spPr bwMode="auto">
            <a:xfrm>
              <a:off x="-369614" y="5715000"/>
              <a:ext cx="8382000" cy="762000"/>
            </a:xfrm>
            <a:prstGeom prst="rect">
              <a:avLst/>
            </a:prstGeom>
            <a:noFill/>
            <a:ln w="9525">
              <a:noFill/>
              <a:miter lim="800000"/>
              <a:headEnd/>
              <a:tailEnd/>
            </a:ln>
          </p:spPr>
          <p:txBody>
            <a:bodyPr anchor="b" anchorCtr="1"/>
            <a:lstStyle/>
            <a:p>
              <a:pPr>
                <a:spcBef>
                  <a:spcPct val="0"/>
                </a:spcBef>
                <a:buClrTx/>
              </a:pPr>
              <a:r>
                <a:rPr lang="en-US" sz="4800" i="1" dirty="0">
                  <a:solidFill>
                    <a:srgbClr val="FFFF00"/>
                  </a:solidFill>
                  <a:latin typeface="Arial" charset="0"/>
                </a:rPr>
                <a:t>Time</a:t>
              </a:r>
              <a:br>
                <a:rPr lang="en-US" sz="4800" i="1" dirty="0">
                  <a:solidFill>
                    <a:srgbClr val="FFFF00"/>
                  </a:solidFill>
                  <a:latin typeface="Arial" charset="0"/>
                </a:rPr>
              </a:br>
              <a:r>
                <a:rPr lang="en-US" sz="4800" i="1" dirty="0">
                  <a:solidFill>
                    <a:srgbClr val="FFFF00"/>
                  </a:solidFill>
                  <a:latin typeface="Arial" charset="0"/>
                </a:rPr>
                <a:t>$$$ </a:t>
              </a:r>
              <a:br>
                <a:rPr lang="en-US" sz="4800" i="1" dirty="0">
                  <a:solidFill>
                    <a:srgbClr val="FFFF00"/>
                  </a:solidFill>
                  <a:latin typeface="Arial" charset="0"/>
                </a:rPr>
              </a:br>
              <a:r>
                <a:rPr lang="en-US" sz="4800" i="1" dirty="0">
                  <a:solidFill>
                    <a:srgbClr val="FFFF00"/>
                  </a:solidFill>
                  <a:latin typeface="Arial" charset="0"/>
                </a:rPr>
                <a:t>Energy</a:t>
              </a:r>
              <a:endParaRPr lang="en-US" sz="4800" dirty="0">
                <a:solidFill>
                  <a:schemeClr val="tx2"/>
                </a:solidFill>
                <a:latin typeface="Arial" charset="0"/>
              </a:endParaRPr>
            </a:p>
          </p:txBody>
        </p:sp>
        <p:pic>
          <p:nvPicPr>
            <p:cNvPr id="8" name="Picture 7" descr="dollar_stretch_hg_clr.gif"/>
            <p:cNvPicPr>
              <a:picLocks noChangeAspect="1"/>
            </p:cNvPicPr>
            <p:nvPr/>
          </p:nvPicPr>
          <p:blipFill>
            <a:blip r:embed="rId4" cstate="print"/>
            <a:stretch>
              <a:fillRect/>
            </a:stretch>
          </p:blipFill>
          <p:spPr>
            <a:xfrm>
              <a:off x="5410200" y="5105400"/>
              <a:ext cx="1955800" cy="533400"/>
            </a:xfrm>
            <a:prstGeom prst="rect">
              <a:avLst/>
            </a:prstGeom>
          </p:spPr>
        </p:pic>
        <p:pic>
          <p:nvPicPr>
            <p:cNvPr id="9" name="Picture 6" descr="pocket_watch_hg_clr"/>
            <p:cNvPicPr>
              <a:picLocks noChangeAspect="1" noChangeArrowheads="1" noCrop="1"/>
            </p:cNvPicPr>
            <p:nvPr/>
          </p:nvPicPr>
          <p:blipFill>
            <a:blip r:embed="rId5" cstate="print"/>
            <a:srcRect/>
            <a:stretch>
              <a:fillRect/>
            </a:stretch>
          </p:blipFill>
          <p:spPr>
            <a:xfrm>
              <a:off x="6019800" y="4038600"/>
              <a:ext cx="914400" cy="1072813"/>
            </a:xfrm>
            <a:prstGeom prst="rect">
              <a:avLst/>
            </a:prstGeom>
            <a:noFill/>
          </p:spPr>
        </p:pic>
        <p:pic>
          <p:nvPicPr>
            <p:cNvPr id="10" name="Picture 9" descr="businessman_working_late_hg_clr.gif"/>
            <p:cNvPicPr>
              <a:picLocks noChangeAspect="1"/>
            </p:cNvPicPr>
            <p:nvPr/>
          </p:nvPicPr>
          <p:blipFill>
            <a:blip r:embed="rId6" cstate="print"/>
            <a:stretch>
              <a:fillRect/>
            </a:stretch>
          </p:blipFill>
          <p:spPr>
            <a:xfrm>
              <a:off x="5943600" y="5715000"/>
              <a:ext cx="800100" cy="800100"/>
            </a:xfrm>
            <a:prstGeom prst="rect">
              <a:avLst/>
            </a:prstGeom>
          </p:spPr>
        </p:pic>
      </p:grpSp>
    </p:spTree>
    <p:extLst>
      <p:ext uri="{BB962C8B-B14F-4D97-AF65-F5344CB8AC3E}">
        <p14:creationId xmlns="" xmlns:p14="http://schemas.microsoft.com/office/powerpoint/2010/main" val="135742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2133600" y="1295400"/>
            <a:ext cx="6400800" cy="1325563"/>
          </a:xfrm>
          <a:prstGeom prst="rect">
            <a:avLst/>
          </a:prstGeom>
          <a:noFill/>
          <a:ln w="9525">
            <a:noFill/>
            <a:miter lim="800000"/>
            <a:headEnd/>
            <a:tailEnd/>
          </a:ln>
        </p:spPr>
        <p:txBody>
          <a:bodyPr anchor="ctr"/>
          <a:lstStyle/>
          <a:p>
            <a:pPr>
              <a:spcBef>
                <a:spcPct val="0"/>
              </a:spcBef>
              <a:buClrTx/>
            </a:pPr>
            <a:endParaRPr lang="en-US" sz="4400">
              <a:solidFill>
                <a:schemeClr val="tx2"/>
              </a:solidFill>
              <a:latin typeface="Arial" pitchFamily="34" charset="0"/>
            </a:endParaRPr>
          </a:p>
        </p:txBody>
      </p:sp>
      <p:sp>
        <p:nvSpPr>
          <p:cNvPr id="335875" name="Text Box 3"/>
          <p:cNvSpPr txBox="1">
            <a:spLocks noChangeArrowheads="1"/>
          </p:cNvSpPr>
          <p:nvPr/>
        </p:nvSpPr>
        <p:spPr bwMode="auto">
          <a:xfrm>
            <a:off x="3048000" y="3429000"/>
            <a:ext cx="2590800" cy="457200"/>
          </a:xfrm>
          <a:prstGeom prst="rect">
            <a:avLst/>
          </a:prstGeom>
          <a:noFill/>
          <a:ln w="9525">
            <a:noFill/>
            <a:miter lim="800000"/>
            <a:headEnd/>
            <a:tailEnd/>
          </a:ln>
        </p:spPr>
        <p:txBody>
          <a:bodyPr>
            <a:spAutoFit/>
          </a:bodyPr>
          <a:lstStyle/>
          <a:p>
            <a:pPr algn="l">
              <a:spcBef>
                <a:spcPct val="50000"/>
              </a:spcBef>
              <a:buClrTx/>
            </a:pPr>
            <a:r>
              <a:rPr lang="en-US" sz="2400" dirty="0">
                <a:solidFill>
                  <a:schemeClr val="tx1"/>
                </a:solidFill>
                <a:latin typeface="Verdana" pitchFamily="34" charset="0"/>
              </a:rPr>
              <a:t>What Ratio? </a:t>
            </a:r>
          </a:p>
        </p:txBody>
      </p:sp>
      <p:sp>
        <p:nvSpPr>
          <p:cNvPr id="110596" name="Rectangle 4"/>
          <p:cNvSpPr>
            <a:spLocks noGrp="1" noChangeArrowheads="1"/>
          </p:cNvSpPr>
          <p:nvPr>
            <p:ph type="title"/>
          </p:nvPr>
        </p:nvSpPr>
        <p:spPr/>
        <p:txBody>
          <a:bodyPr/>
          <a:lstStyle/>
          <a:p>
            <a:pPr eaLnBrk="1" hangingPunct="1"/>
            <a:r>
              <a:rPr lang="en-US" sz="4000" smtClean="0">
                <a:cs typeface="Arial" pitchFamily="34" charset="0"/>
              </a:rPr>
              <a:t>    Proper Nutrition</a:t>
            </a:r>
            <a:br>
              <a:rPr lang="en-US" sz="4000" smtClean="0">
                <a:cs typeface="Arial" pitchFamily="34" charset="0"/>
              </a:rPr>
            </a:br>
            <a:r>
              <a:rPr lang="en-US" sz="4000" smtClean="0">
                <a:cs typeface="Arial" pitchFamily="34" charset="0"/>
              </a:rPr>
              <a:t>     Confusing Messages!</a:t>
            </a:r>
          </a:p>
        </p:txBody>
      </p:sp>
      <p:pic>
        <p:nvPicPr>
          <p:cNvPr id="110597" name="Picture 6" descr="morter_pestle_lg_clr"/>
          <p:cNvPicPr>
            <a:picLocks noGrp="1" noChangeAspect="1" noChangeArrowheads="1" noCrop="1"/>
          </p:cNvPicPr>
          <p:nvPr>
            <p:ph sz="half" idx="1"/>
          </p:nvPr>
        </p:nvPicPr>
        <p:blipFill>
          <a:blip r:embed="rId3" cstate="print"/>
          <a:srcRect/>
          <a:stretch>
            <a:fillRect/>
          </a:stretch>
        </p:blipFill>
        <p:spPr>
          <a:xfrm>
            <a:off x="838200" y="2962275"/>
            <a:ext cx="2497138" cy="2292350"/>
          </a:xfrm>
          <a:noFill/>
        </p:spPr>
      </p:pic>
      <p:sp>
        <p:nvSpPr>
          <p:cNvPr id="110598" name="Text Box 5"/>
          <p:cNvSpPr txBox="1">
            <a:spLocks noChangeArrowheads="1"/>
          </p:cNvSpPr>
          <p:nvPr/>
        </p:nvSpPr>
        <p:spPr bwMode="auto">
          <a:xfrm>
            <a:off x="1524000" y="1524000"/>
            <a:ext cx="5715000" cy="1354217"/>
          </a:xfrm>
          <a:prstGeom prst="rect">
            <a:avLst/>
          </a:prstGeom>
          <a:noFill/>
          <a:ln w="9525">
            <a:solidFill>
              <a:srgbClr val="000099"/>
            </a:solidFill>
            <a:miter lim="800000"/>
            <a:headEnd/>
            <a:tailEnd/>
          </a:ln>
        </p:spPr>
        <p:txBody>
          <a:bodyPr>
            <a:spAutoFit/>
          </a:bodyPr>
          <a:lstStyle/>
          <a:p>
            <a:pPr algn="ctr">
              <a:spcBef>
                <a:spcPct val="50000"/>
              </a:spcBef>
              <a:buClrTx/>
            </a:pPr>
            <a:r>
              <a:rPr lang="en-US" sz="2800" b="1" dirty="0">
                <a:solidFill>
                  <a:schemeClr val="tx1"/>
                </a:solidFill>
                <a:latin typeface="Arial" pitchFamily="34" charset="0"/>
              </a:rPr>
              <a:t>Let’s Write a </a:t>
            </a:r>
          </a:p>
          <a:p>
            <a:pPr algn="ctr">
              <a:spcBef>
                <a:spcPct val="50000"/>
              </a:spcBef>
              <a:buClrTx/>
            </a:pPr>
            <a:r>
              <a:rPr lang="en-US" sz="3600" b="1" dirty="0">
                <a:solidFill>
                  <a:schemeClr val="tx1"/>
                </a:solidFill>
                <a:latin typeface="Arial" pitchFamily="34" charset="0"/>
              </a:rPr>
              <a:t>“Nutrition Prescription”</a:t>
            </a:r>
          </a:p>
        </p:txBody>
      </p:sp>
      <p:sp>
        <p:nvSpPr>
          <p:cNvPr id="335880" name="Text Box 8"/>
          <p:cNvSpPr txBox="1">
            <a:spLocks noChangeArrowheads="1"/>
          </p:cNvSpPr>
          <p:nvPr/>
        </p:nvSpPr>
        <p:spPr bwMode="auto">
          <a:xfrm>
            <a:off x="3124200" y="5181600"/>
            <a:ext cx="2590800" cy="461665"/>
          </a:xfrm>
          <a:prstGeom prst="rect">
            <a:avLst/>
          </a:prstGeom>
          <a:noFill/>
          <a:ln w="9525">
            <a:noFill/>
            <a:miter lim="800000"/>
            <a:headEnd/>
            <a:tailEnd/>
          </a:ln>
        </p:spPr>
        <p:txBody>
          <a:bodyPr>
            <a:spAutoFit/>
          </a:bodyPr>
          <a:lstStyle/>
          <a:p>
            <a:pPr algn="l">
              <a:spcBef>
                <a:spcPct val="50000"/>
              </a:spcBef>
              <a:buClrTx/>
            </a:pPr>
            <a:r>
              <a:rPr lang="en-US" sz="2400" dirty="0" smtClean="0">
                <a:solidFill>
                  <a:schemeClr val="tx1"/>
                </a:solidFill>
                <a:latin typeface="Verdana" pitchFamily="34" charset="0"/>
              </a:rPr>
              <a:t>How </a:t>
            </a:r>
            <a:r>
              <a:rPr lang="en-US" sz="2400" dirty="0">
                <a:solidFill>
                  <a:schemeClr val="tx1"/>
                </a:solidFill>
                <a:latin typeface="Verdana" pitchFamily="34" charset="0"/>
              </a:rPr>
              <a:t>Often?</a:t>
            </a:r>
          </a:p>
        </p:txBody>
      </p:sp>
      <p:grpSp>
        <p:nvGrpSpPr>
          <p:cNvPr id="11" name="Group 10"/>
          <p:cNvGrpSpPr/>
          <p:nvPr/>
        </p:nvGrpSpPr>
        <p:grpSpPr>
          <a:xfrm>
            <a:off x="5181600" y="3476625"/>
            <a:ext cx="3733800" cy="1552575"/>
            <a:chOff x="5181600" y="3476625"/>
            <a:chExt cx="3733800" cy="1552575"/>
          </a:xfrm>
        </p:grpSpPr>
        <p:sp>
          <p:nvSpPr>
            <p:cNvPr id="335881" name="Text Box 9"/>
            <p:cNvSpPr txBox="1">
              <a:spLocks noChangeArrowheads="1"/>
            </p:cNvSpPr>
            <p:nvPr/>
          </p:nvSpPr>
          <p:spPr bwMode="auto">
            <a:xfrm>
              <a:off x="5867400" y="3476625"/>
              <a:ext cx="3048000" cy="1552575"/>
            </a:xfrm>
            <a:prstGeom prst="rect">
              <a:avLst/>
            </a:prstGeom>
            <a:noFill/>
            <a:ln w="9525">
              <a:solidFill>
                <a:schemeClr val="tx1"/>
              </a:solidFill>
              <a:miter lim="800000"/>
              <a:headEnd/>
              <a:tailEnd/>
            </a:ln>
          </p:spPr>
          <p:txBody>
            <a:bodyPr>
              <a:spAutoFit/>
            </a:bodyPr>
            <a:lstStyle/>
            <a:p>
              <a:pPr algn="l">
                <a:spcBef>
                  <a:spcPct val="50000"/>
                </a:spcBef>
                <a:buClrTx/>
              </a:pPr>
              <a:r>
                <a:rPr lang="en-US" sz="2400" dirty="0">
                  <a:solidFill>
                    <a:schemeClr val="tx1"/>
                  </a:solidFill>
                  <a:latin typeface="Verdana" pitchFamily="34" charset="0"/>
                </a:rPr>
                <a:t>Carbohydrates</a:t>
              </a:r>
            </a:p>
            <a:p>
              <a:pPr algn="l">
                <a:spcBef>
                  <a:spcPct val="50000"/>
                </a:spcBef>
                <a:buClrTx/>
              </a:pPr>
              <a:r>
                <a:rPr lang="en-US" sz="2400" dirty="0">
                  <a:solidFill>
                    <a:schemeClr val="tx1"/>
                  </a:solidFill>
                  <a:latin typeface="Verdana" pitchFamily="34" charset="0"/>
                </a:rPr>
                <a:t>Fat</a:t>
              </a:r>
            </a:p>
            <a:p>
              <a:pPr algn="l">
                <a:spcBef>
                  <a:spcPct val="50000"/>
                </a:spcBef>
                <a:buClrTx/>
              </a:pPr>
              <a:r>
                <a:rPr lang="en-US" sz="2400" dirty="0">
                  <a:solidFill>
                    <a:schemeClr val="tx1"/>
                  </a:solidFill>
                  <a:latin typeface="Verdana" pitchFamily="34" charset="0"/>
                </a:rPr>
                <a:t>Protein</a:t>
              </a:r>
            </a:p>
          </p:txBody>
        </p:sp>
        <p:cxnSp>
          <p:nvCxnSpPr>
            <p:cNvPr id="4" name="Straight Arrow Connector 3"/>
            <p:cNvCxnSpPr/>
            <p:nvPr/>
          </p:nvCxnSpPr>
          <p:spPr bwMode="auto">
            <a:xfrm>
              <a:off x="5181600" y="3657600"/>
              <a:ext cx="685800" cy="0"/>
            </a:xfrm>
            <a:prstGeom prst="straightConnector1">
              <a:avLst/>
            </a:prstGeom>
            <a:solidFill>
              <a:schemeClr val="accent1"/>
            </a:solidFill>
            <a:ln w="31750" cap="sq" cmpd="sng" algn="ctr">
              <a:solidFill>
                <a:srgbClr val="FF0000"/>
              </a:solidFill>
              <a:prstDash val="solid"/>
              <a:round/>
              <a:headEnd type="none" w="sm" len="sm"/>
              <a:tailEnd type="arrow"/>
            </a:ln>
            <a:effectLst/>
          </p:spPr>
        </p:cxnSp>
      </p:grpSp>
      <p:grpSp>
        <p:nvGrpSpPr>
          <p:cNvPr id="13" name="Group 12"/>
          <p:cNvGrpSpPr/>
          <p:nvPr/>
        </p:nvGrpSpPr>
        <p:grpSpPr>
          <a:xfrm>
            <a:off x="3124200" y="4567535"/>
            <a:ext cx="2705100" cy="461665"/>
            <a:chOff x="3124200" y="4567535"/>
            <a:chExt cx="2705100" cy="461665"/>
          </a:xfrm>
        </p:grpSpPr>
        <p:cxnSp>
          <p:nvCxnSpPr>
            <p:cNvPr id="25" name="Straight Arrow Connector 24"/>
            <p:cNvCxnSpPr/>
            <p:nvPr/>
          </p:nvCxnSpPr>
          <p:spPr bwMode="auto">
            <a:xfrm>
              <a:off x="5143500" y="4794855"/>
              <a:ext cx="685800" cy="0"/>
            </a:xfrm>
            <a:prstGeom prst="straightConnector1">
              <a:avLst/>
            </a:prstGeom>
            <a:solidFill>
              <a:schemeClr val="accent1"/>
            </a:solidFill>
            <a:ln w="31750" cap="sq" cmpd="sng" algn="ctr">
              <a:solidFill>
                <a:srgbClr val="FF0000"/>
              </a:solidFill>
              <a:prstDash val="solid"/>
              <a:round/>
              <a:headEnd type="none" w="sm" len="sm"/>
              <a:tailEnd type="arrow"/>
            </a:ln>
            <a:effectLst/>
          </p:spPr>
        </p:cxnSp>
        <p:sp>
          <p:nvSpPr>
            <p:cNvPr id="26" name="Text Box 8"/>
            <p:cNvSpPr txBox="1">
              <a:spLocks noChangeArrowheads="1"/>
            </p:cNvSpPr>
            <p:nvPr/>
          </p:nvSpPr>
          <p:spPr bwMode="auto">
            <a:xfrm>
              <a:off x="3124200" y="4567535"/>
              <a:ext cx="2082800" cy="461665"/>
            </a:xfrm>
            <a:prstGeom prst="rect">
              <a:avLst/>
            </a:prstGeom>
            <a:noFill/>
            <a:ln w="9525">
              <a:noFill/>
              <a:miter lim="800000"/>
              <a:headEnd/>
              <a:tailEnd/>
            </a:ln>
          </p:spPr>
          <p:txBody>
            <a:bodyPr wrap="square">
              <a:spAutoFit/>
            </a:bodyPr>
            <a:lstStyle/>
            <a:p>
              <a:pPr algn="l">
                <a:spcBef>
                  <a:spcPct val="50000"/>
                </a:spcBef>
                <a:buClrTx/>
              </a:pPr>
              <a:r>
                <a:rPr lang="en-US" sz="2400" dirty="0" smtClean="0">
                  <a:solidFill>
                    <a:schemeClr val="tx1"/>
                  </a:solidFill>
                  <a:latin typeface="Verdana" pitchFamily="34" charset="0"/>
                </a:rPr>
                <a:t>What Kind?</a:t>
              </a:r>
              <a:endParaRPr lang="en-US" sz="2400" dirty="0">
                <a:solidFill>
                  <a:schemeClr val="tx1"/>
                </a:solidFill>
                <a:latin typeface="Verdana" pitchFamily="34" charset="0"/>
              </a:endParaRPr>
            </a:p>
          </p:txBody>
        </p:sp>
      </p:grpSp>
      <p:grpSp>
        <p:nvGrpSpPr>
          <p:cNvPr id="12" name="Group 11"/>
          <p:cNvGrpSpPr/>
          <p:nvPr/>
        </p:nvGrpSpPr>
        <p:grpSpPr>
          <a:xfrm>
            <a:off x="3111500" y="4022079"/>
            <a:ext cx="2717800" cy="461665"/>
            <a:chOff x="3111500" y="4022079"/>
            <a:chExt cx="2717800" cy="461665"/>
          </a:xfrm>
        </p:grpSpPr>
        <p:cxnSp>
          <p:nvCxnSpPr>
            <p:cNvPr id="24" name="Straight Arrow Connector 23"/>
            <p:cNvCxnSpPr/>
            <p:nvPr/>
          </p:nvCxnSpPr>
          <p:spPr bwMode="auto">
            <a:xfrm>
              <a:off x="5143500" y="4252912"/>
              <a:ext cx="685800" cy="0"/>
            </a:xfrm>
            <a:prstGeom prst="straightConnector1">
              <a:avLst/>
            </a:prstGeom>
            <a:solidFill>
              <a:schemeClr val="accent1"/>
            </a:solidFill>
            <a:ln w="31750" cap="sq" cmpd="sng" algn="ctr">
              <a:solidFill>
                <a:srgbClr val="FF0000"/>
              </a:solidFill>
              <a:prstDash val="solid"/>
              <a:round/>
              <a:headEnd type="none" w="sm" len="sm"/>
              <a:tailEnd type="arrow"/>
            </a:ln>
            <a:effectLst/>
          </p:spPr>
        </p:cxnSp>
        <p:sp>
          <p:nvSpPr>
            <p:cNvPr id="27" name="Text Box 8"/>
            <p:cNvSpPr txBox="1">
              <a:spLocks noChangeArrowheads="1"/>
            </p:cNvSpPr>
            <p:nvPr/>
          </p:nvSpPr>
          <p:spPr bwMode="auto">
            <a:xfrm>
              <a:off x="3111500" y="4022079"/>
              <a:ext cx="1993900" cy="461665"/>
            </a:xfrm>
            <a:prstGeom prst="rect">
              <a:avLst/>
            </a:prstGeom>
            <a:noFill/>
            <a:ln w="9525">
              <a:noFill/>
              <a:miter lim="800000"/>
              <a:headEnd/>
              <a:tailEnd/>
            </a:ln>
          </p:spPr>
          <p:txBody>
            <a:bodyPr wrap="square">
              <a:spAutoFit/>
            </a:bodyPr>
            <a:lstStyle/>
            <a:p>
              <a:pPr algn="l">
                <a:spcBef>
                  <a:spcPct val="50000"/>
                </a:spcBef>
                <a:buClrTx/>
              </a:pPr>
              <a:r>
                <a:rPr lang="en-US" dirty="0" smtClean="0">
                  <a:latin typeface="Verdana" pitchFamily="34" charset="0"/>
                </a:rPr>
                <a:t>How Much</a:t>
              </a:r>
              <a:r>
                <a:rPr lang="en-US" sz="2400" dirty="0" smtClean="0">
                  <a:solidFill>
                    <a:schemeClr val="tx1"/>
                  </a:solidFill>
                  <a:latin typeface="Verdana" pitchFamily="34" charset="0"/>
                </a:rPr>
                <a:t>? </a:t>
              </a:r>
              <a:endParaRPr lang="en-US" sz="2400" dirty="0">
                <a:solidFill>
                  <a:schemeClr val="tx1"/>
                </a:solidFill>
                <a:latin typeface="Verdana" pitchFamily="34" charset="0"/>
              </a:endParaRPr>
            </a:p>
          </p:txBody>
        </p:sp>
      </p:grpSp>
      <p:sp>
        <p:nvSpPr>
          <p:cNvPr id="335879" name="Text Box 7"/>
          <p:cNvSpPr txBox="1">
            <a:spLocks noChangeArrowheads="1"/>
          </p:cNvSpPr>
          <p:nvPr/>
        </p:nvSpPr>
        <p:spPr bwMode="auto">
          <a:xfrm>
            <a:off x="1752600" y="2743200"/>
            <a:ext cx="5257800" cy="1938992"/>
          </a:xfrm>
          <a:prstGeom prst="rect">
            <a:avLst/>
          </a:prstGeom>
          <a:solidFill>
            <a:srgbClr val="FFFF00"/>
          </a:solidFill>
          <a:ln w="9525">
            <a:solidFill>
              <a:srgbClr val="000099"/>
            </a:solidFill>
            <a:miter lim="800000"/>
            <a:headEnd/>
            <a:tailEnd/>
          </a:ln>
        </p:spPr>
        <p:txBody>
          <a:bodyPr wrap="square">
            <a:spAutoFit/>
          </a:bodyPr>
          <a:lstStyle/>
          <a:p>
            <a:pPr algn="ctr">
              <a:spcBef>
                <a:spcPct val="50000"/>
              </a:spcBef>
              <a:buClrTx/>
            </a:pPr>
            <a:r>
              <a:rPr lang="en-US" sz="4000" b="1" dirty="0" smtClean="0">
                <a:solidFill>
                  <a:srgbClr val="000099"/>
                </a:solidFill>
                <a:latin typeface="Arial" pitchFamily="34" charset="0"/>
                <a:cs typeface="Arial" pitchFamily="34" charset="0"/>
              </a:rPr>
              <a:t>Zone/</a:t>
            </a:r>
            <a:r>
              <a:rPr lang="en-US" sz="4000" b="1" dirty="0" err="1" smtClean="0">
                <a:solidFill>
                  <a:srgbClr val="000099"/>
                </a:solidFill>
                <a:latin typeface="Arial" pitchFamily="34" charset="0"/>
                <a:cs typeface="Arial" pitchFamily="34" charset="0"/>
              </a:rPr>
              <a:t>Paleo</a:t>
            </a:r>
            <a:r>
              <a:rPr lang="en-US" sz="4000" b="1" dirty="0" smtClean="0">
                <a:solidFill>
                  <a:srgbClr val="000099"/>
                </a:solidFill>
                <a:latin typeface="Arial" pitchFamily="34" charset="0"/>
                <a:cs typeface="Arial" pitchFamily="34" charset="0"/>
              </a:rPr>
              <a:t> </a:t>
            </a:r>
            <a:r>
              <a:rPr lang="en-US" sz="4000" b="1" dirty="0">
                <a:solidFill>
                  <a:srgbClr val="000099"/>
                </a:solidFill>
                <a:latin typeface="Arial" pitchFamily="34" charset="0"/>
              </a:rPr>
              <a:t>Answers all these questions very well!!</a:t>
            </a:r>
          </a:p>
        </p:txBody>
      </p:sp>
    </p:spTree>
    <p:extLst>
      <p:ext uri="{BB962C8B-B14F-4D97-AF65-F5344CB8AC3E}">
        <p14:creationId xmlns="" xmlns:p14="http://schemas.microsoft.com/office/powerpoint/2010/main" val="214680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58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588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335879"/>
                                        </p:tgtEl>
                                        <p:attrNameLst>
                                          <p:attrName>style.visibility</p:attrName>
                                        </p:attrNameLst>
                                      </p:cBhvr>
                                      <p:to>
                                        <p:strVal val="visible"/>
                                      </p:to>
                                    </p:set>
                                    <p:anim calcmode="lin" valueType="num">
                                      <p:cBhvr>
                                        <p:cTn id="27" dur="500" fill="hold"/>
                                        <p:tgtEl>
                                          <p:spTgt spid="335879"/>
                                        </p:tgtEl>
                                        <p:attrNameLst>
                                          <p:attrName>ppt_w</p:attrName>
                                        </p:attrNameLst>
                                      </p:cBhvr>
                                      <p:tavLst>
                                        <p:tav tm="0">
                                          <p:val>
                                            <p:fltVal val="0"/>
                                          </p:val>
                                        </p:tav>
                                        <p:tav tm="100000">
                                          <p:val>
                                            <p:strVal val="#ppt_w"/>
                                          </p:val>
                                        </p:tav>
                                      </p:tavLst>
                                    </p:anim>
                                    <p:anim calcmode="lin" valueType="num">
                                      <p:cBhvr>
                                        <p:cTn id="28" dur="500" fill="hold"/>
                                        <p:tgtEl>
                                          <p:spTgt spid="33587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5" grpId="0" build="p"/>
      <p:bldP spid="335880" grpId="0" build="p"/>
      <p:bldP spid="33587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52400" y="317500"/>
            <a:ext cx="7772400" cy="1143000"/>
          </a:xfrm>
        </p:spPr>
        <p:txBody>
          <a:bodyPr/>
          <a:lstStyle/>
          <a:p>
            <a:r>
              <a:rPr lang="en-US" sz="4000" dirty="0"/>
              <a:t>Hippocrates 470 –360BC</a:t>
            </a:r>
          </a:p>
        </p:txBody>
      </p:sp>
      <p:grpSp>
        <p:nvGrpSpPr>
          <p:cNvPr id="8195" name="Group 3"/>
          <p:cNvGrpSpPr>
            <a:grpSpLocks/>
          </p:cNvGrpSpPr>
          <p:nvPr/>
        </p:nvGrpSpPr>
        <p:grpSpPr bwMode="auto">
          <a:xfrm>
            <a:off x="0" y="2470150"/>
            <a:ext cx="0" cy="0"/>
            <a:chOff x="0" y="0"/>
            <a:chExt cx="0" cy="0"/>
          </a:xfrm>
        </p:grpSpPr>
        <p:sp>
          <p:nvSpPr>
            <p:cNvPr id="8196" name="Rectangle 4"/>
            <p:cNvSpPr>
              <a:spLocks noChangeArrowheads="1"/>
            </p:cNvSpPr>
            <p:nvPr/>
          </p:nvSpPr>
          <p:spPr bwMode="auto">
            <a:xfrm>
              <a:off x="0" y="0"/>
              <a:ext cx="0" cy="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197" name="Group 5"/>
            <p:cNvGrpSpPr>
              <a:grpSpLocks/>
            </p:cNvGrpSpPr>
            <p:nvPr/>
          </p:nvGrpSpPr>
          <p:grpSpPr bwMode="auto">
            <a:xfrm>
              <a:off x="0" y="0"/>
              <a:ext cx="0" cy="0"/>
              <a:chOff x="0" y="0"/>
              <a:chExt cx="0" cy="0"/>
            </a:xfrm>
          </p:grpSpPr>
          <p:sp>
            <p:nvSpPr>
              <p:cNvPr id="8198" name="Rectangle 6"/>
              <p:cNvSpPr>
                <a:spLocks noChangeArrowheads="1"/>
              </p:cNvSpPr>
              <p:nvPr/>
            </p:nvSpPr>
            <p:spPr bwMode="auto">
              <a:xfrm>
                <a:off x="0" y="0"/>
                <a:ext cx="0" cy="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199" name="Rectangle 7"/>
              <p:cNvSpPr>
                <a:spLocks noChangeArrowheads="1"/>
              </p:cNvSpPr>
              <p:nvPr/>
            </p:nvSpPr>
            <p:spPr bwMode="auto">
              <a:xfrm>
                <a:off x="0" y="0"/>
                <a:ext cx="0" cy="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grpSp>
        <p:nvGrpSpPr>
          <p:cNvPr id="8200" name="Group 8"/>
          <p:cNvGrpSpPr>
            <a:grpSpLocks/>
          </p:cNvGrpSpPr>
          <p:nvPr/>
        </p:nvGrpSpPr>
        <p:grpSpPr bwMode="auto">
          <a:xfrm>
            <a:off x="0" y="2378075"/>
            <a:ext cx="0" cy="0"/>
            <a:chOff x="0" y="0"/>
            <a:chExt cx="0" cy="0"/>
          </a:xfrm>
        </p:grpSpPr>
        <p:sp>
          <p:nvSpPr>
            <p:cNvPr id="8201" name="Rectangle 9"/>
            <p:cNvSpPr>
              <a:spLocks noChangeArrowheads="1"/>
            </p:cNvSpPr>
            <p:nvPr/>
          </p:nvSpPr>
          <p:spPr bwMode="auto">
            <a:xfrm>
              <a:off x="0" y="0"/>
              <a:ext cx="0" cy="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202" name="Group 10"/>
            <p:cNvGrpSpPr>
              <a:grpSpLocks/>
            </p:cNvGrpSpPr>
            <p:nvPr/>
          </p:nvGrpSpPr>
          <p:grpSpPr bwMode="auto">
            <a:xfrm>
              <a:off x="0" y="0"/>
              <a:ext cx="0" cy="0"/>
              <a:chOff x="0" y="0"/>
              <a:chExt cx="0" cy="0"/>
            </a:xfrm>
          </p:grpSpPr>
          <p:sp>
            <p:nvSpPr>
              <p:cNvPr id="8203" name="Rectangle 11"/>
              <p:cNvSpPr>
                <a:spLocks noChangeArrowheads="1"/>
              </p:cNvSpPr>
              <p:nvPr/>
            </p:nvSpPr>
            <p:spPr bwMode="auto">
              <a:xfrm>
                <a:off x="0" y="0"/>
                <a:ext cx="0" cy="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204" name="Rectangle 12"/>
              <p:cNvSpPr>
                <a:spLocks noChangeArrowheads="1"/>
              </p:cNvSpPr>
              <p:nvPr/>
            </p:nvSpPr>
            <p:spPr bwMode="auto">
              <a:xfrm>
                <a:off x="0" y="0"/>
                <a:ext cx="0" cy="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pic>
        <p:nvPicPr>
          <p:cNvPr id="8205" name="Picture 13" descr="hippocrates"/>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3400" y="2133600"/>
            <a:ext cx="1998663" cy="25146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8207" name="Group 15"/>
          <p:cNvGrpSpPr>
            <a:grpSpLocks/>
          </p:cNvGrpSpPr>
          <p:nvPr/>
        </p:nvGrpSpPr>
        <p:grpSpPr bwMode="auto">
          <a:xfrm>
            <a:off x="3429000" y="2338522"/>
            <a:ext cx="4953000" cy="3847507"/>
            <a:chOff x="0" y="-168"/>
            <a:chExt cx="5760" cy="3671"/>
          </a:xfrm>
        </p:grpSpPr>
        <p:sp>
          <p:nvSpPr>
            <p:cNvPr id="8208" name="Rectangle 16"/>
            <p:cNvSpPr>
              <a:spLocks noChangeArrowheads="1"/>
            </p:cNvSpPr>
            <p:nvPr/>
          </p:nvSpPr>
          <p:spPr bwMode="auto">
            <a:xfrm>
              <a:off x="0" y="0"/>
              <a:ext cx="5760" cy="1668"/>
            </a:xfrm>
            <a:prstGeom prst="rect">
              <a:avLst/>
            </a:prstGeom>
            <a:solidFill>
              <a:srgbClr val="FFFFFF"/>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209" name="Group 17"/>
            <p:cNvGrpSpPr>
              <a:grpSpLocks/>
            </p:cNvGrpSpPr>
            <p:nvPr/>
          </p:nvGrpSpPr>
          <p:grpSpPr bwMode="auto">
            <a:xfrm>
              <a:off x="0" y="-168"/>
              <a:ext cx="5760" cy="3671"/>
              <a:chOff x="0" y="-168"/>
              <a:chExt cx="5760" cy="3671"/>
            </a:xfrm>
          </p:grpSpPr>
          <p:sp>
            <p:nvSpPr>
              <p:cNvPr id="8210" name="Rectangle 18"/>
              <p:cNvSpPr>
                <a:spLocks noChangeArrowheads="1"/>
              </p:cNvSpPr>
              <p:nvPr/>
            </p:nvSpPr>
            <p:spPr bwMode="auto">
              <a:xfrm>
                <a:off x="0" y="0"/>
                <a:ext cx="0" cy="0"/>
              </a:xfrm>
              <a:prstGeom prst="rect">
                <a:avLst/>
              </a:prstGeom>
              <a:solidFill>
                <a:srgbClr val="FFFFFF"/>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211" name="Rectangle 19"/>
              <p:cNvSpPr>
                <a:spLocks noChangeArrowheads="1"/>
              </p:cNvSpPr>
              <p:nvPr/>
            </p:nvSpPr>
            <p:spPr bwMode="auto">
              <a:xfrm>
                <a:off x="0" y="-168"/>
                <a:ext cx="5760" cy="3671"/>
              </a:xfrm>
              <a:prstGeom prst="rect">
                <a:avLst/>
              </a:prstGeom>
              <a:solidFill>
                <a:schemeClr val="tx2"/>
              </a:solidFill>
              <a:ln w="12700">
                <a:solidFill>
                  <a:schemeClr val="bg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1" hangingPunct="1"/>
                <a:endParaRPr lang="en-US" sz="3200" i="1" dirty="0">
                  <a:solidFill>
                    <a:schemeClr val="bg1">
                      <a:lumMod val="75000"/>
                    </a:schemeClr>
                  </a:solidFill>
                  <a:latin typeface="Arial" charset="0"/>
                </a:endParaRPr>
              </a:p>
              <a:p>
                <a:pPr lvl="1"/>
                <a:r>
                  <a:rPr lang="en-US" sz="3600" b="1" i="1" dirty="0">
                    <a:solidFill>
                      <a:schemeClr val="bg1">
                        <a:lumMod val="50000"/>
                      </a:schemeClr>
                    </a:solidFill>
                    <a:latin typeface="Arial" charset="0"/>
                  </a:rPr>
                  <a:t>“Let food be your medicine and let medicine be your food.”</a:t>
                </a:r>
              </a:p>
              <a:p>
                <a:pPr lvl="1" algn="r"/>
                <a:r>
                  <a:rPr lang="en-US" sz="3600" b="1" i="1" dirty="0">
                    <a:solidFill>
                      <a:schemeClr val="bg1">
                        <a:lumMod val="50000"/>
                      </a:schemeClr>
                    </a:solidFill>
                    <a:latin typeface="Arial" charset="0"/>
                  </a:rPr>
                  <a:t>Hippocrates</a:t>
                </a:r>
                <a:endParaRPr lang="en-US" sz="3600" i="1" dirty="0">
                  <a:solidFill>
                    <a:schemeClr val="bg1">
                      <a:lumMod val="50000"/>
                    </a:schemeClr>
                  </a:solidFill>
                  <a:latin typeface="Arial" charset="0"/>
                </a:endParaRPr>
              </a:p>
              <a:p>
                <a:endParaRPr lang="en-US" sz="3200" i="1" dirty="0">
                  <a:latin typeface="Arial" charset="0"/>
                </a:endParaRPr>
              </a:p>
            </p:txBody>
          </p:sp>
        </p:grpSp>
      </p:grpSp>
      <p:sp>
        <p:nvSpPr>
          <p:cNvPr id="8212" name="Rectangle 20"/>
          <p:cNvSpPr>
            <a:spLocks noChangeArrowheads="1"/>
          </p:cNvSpPr>
          <p:nvPr/>
        </p:nvSpPr>
        <p:spPr bwMode="auto">
          <a:xfrm>
            <a:off x="3276600" y="18288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8213" name="Picture 21" descr="hippocd"/>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467600" y="304800"/>
            <a:ext cx="1331913" cy="1676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912664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304800"/>
            <a:ext cx="7772400" cy="1143000"/>
          </a:xfrm>
        </p:spPr>
        <p:txBody>
          <a:bodyPr/>
          <a:lstStyle/>
          <a:p>
            <a:r>
              <a:rPr lang="en-US" sz="4800"/>
              <a:t>Ken Cooper M.D. on Nutrition</a:t>
            </a:r>
          </a:p>
        </p:txBody>
      </p:sp>
      <p:pic>
        <p:nvPicPr>
          <p:cNvPr id="9219"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b="1587"/>
          <a:stretch>
            <a:fillRect/>
          </a:stretch>
        </p:blipFill>
        <p:spPr bwMode="auto">
          <a:xfrm>
            <a:off x="990600" y="1676400"/>
            <a:ext cx="3048000" cy="472440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34000" y="1676400"/>
            <a:ext cx="2844800" cy="472440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221" name="Text Box 5"/>
          <p:cNvSpPr txBox="1">
            <a:spLocks noChangeArrowheads="1"/>
          </p:cNvSpPr>
          <p:nvPr/>
        </p:nvSpPr>
        <p:spPr bwMode="auto">
          <a:xfrm>
            <a:off x="2209800" y="2971800"/>
            <a:ext cx="4648200" cy="2474913"/>
          </a:xfrm>
          <a:prstGeom prst="rect">
            <a:avLst/>
          </a:prstGeom>
          <a:solidFill>
            <a:srgbClr val="FFFF00"/>
          </a:solidFill>
          <a:ln w="9525">
            <a:solidFill>
              <a:srgbClr val="000099"/>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b="1" i="1" dirty="0">
                <a:solidFill>
                  <a:srgbClr val="000099"/>
                </a:solidFill>
                <a:latin typeface="Arial" charset="0"/>
              </a:rPr>
              <a:t>“As a result of my growing belief in the power of nutrition, I am acutely aware of the importance of </a:t>
            </a:r>
            <a:r>
              <a:rPr lang="en-US" b="1" i="1" dirty="0">
                <a:solidFill>
                  <a:srgbClr val="FF0000"/>
                </a:solidFill>
                <a:latin typeface="Arial" charset="0"/>
              </a:rPr>
              <a:t>every</a:t>
            </a:r>
            <a:r>
              <a:rPr lang="en-US" b="1" i="1" dirty="0">
                <a:solidFill>
                  <a:srgbClr val="000099"/>
                </a:solidFill>
                <a:latin typeface="Arial" charset="0"/>
              </a:rPr>
              <a:t> mouthful of food I take.”</a:t>
            </a:r>
          </a:p>
          <a:p>
            <a:pPr eaLnBrk="1" hangingPunct="1">
              <a:spcBef>
                <a:spcPct val="50000"/>
              </a:spcBef>
            </a:pPr>
            <a:r>
              <a:rPr lang="en-US" b="1" dirty="0">
                <a:solidFill>
                  <a:srgbClr val="000099"/>
                </a:solidFill>
                <a:latin typeface="Arial" charset="0"/>
              </a:rPr>
              <a:t>	 Kenneth Cooper M.D.</a:t>
            </a:r>
          </a:p>
        </p:txBody>
      </p:sp>
    </p:spTree>
    <p:extLst>
      <p:ext uri="{BB962C8B-B14F-4D97-AF65-F5344CB8AC3E}">
        <p14:creationId xmlns="" xmlns:p14="http://schemas.microsoft.com/office/powerpoint/2010/main" val="90150761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990600" y="2209800"/>
            <a:ext cx="7391400" cy="3270250"/>
          </a:xfrm>
          <a:prstGeom prst="rect">
            <a:avLst/>
          </a:prstGeom>
          <a:solidFill>
            <a:srgbClr val="FFFF00"/>
          </a:solidFill>
          <a:ln w="9525">
            <a:solidFill>
              <a:srgbClr val="000099"/>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3200" b="1" i="1" dirty="0">
                <a:solidFill>
                  <a:srgbClr val="000099"/>
                </a:solidFill>
                <a:latin typeface="Arial" charset="0"/>
              </a:rPr>
              <a:t>“Food is the </a:t>
            </a:r>
            <a:r>
              <a:rPr lang="en-US" sz="3200" b="1" i="1" dirty="0">
                <a:solidFill>
                  <a:srgbClr val="FF0000"/>
                </a:solidFill>
                <a:latin typeface="Arial" charset="0"/>
              </a:rPr>
              <a:t>most powerful drug</a:t>
            </a:r>
            <a:r>
              <a:rPr lang="en-US" sz="3200" b="1" i="1" dirty="0">
                <a:solidFill>
                  <a:srgbClr val="000099"/>
                </a:solidFill>
                <a:latin typeface="Arial" charset="0"/>
              </a:rPr>
              <a:t> that you will ever encounter. Learning how to control hormonal responses to food is your passport to entering and staying in the Zone</a:t>
            </a:r>
            <a:r>
              <a:rPr lang="en-US" sz="3200" b="1" dirty="0">
                <a:solidFill>
                  <a:srgbClr val="000099"/>
                </a:solidFill>
                <a:latin typeface="Arial" charset="0"/>
              </a:rPr>
              <a:t>."</a:t>
            </a:r>
            <a:r>
              <a:rPr lang="en-US" sz="3200" b="1" dirty="0">
                <a:solidFill>
                  <a:srgbClr val="000099"/>
                </a:solidFill>
              </a:rPr>
              <a:t> </a:t>
            </a:r>
          </a:p>
          <a:p>
            <a:pPr eaLnBrk="1" hangingPunct="1">
              <a:spcBef>
                <a:spcPct val="50000"/>
              </a:spcBef>
            </a:pPr>
            <a:r>
              <a:rPr lang="en-US" sz="3200" b="1" dirty="0">
                <a:solidFill>
                  <a:srgbClr val="000099"/>
                </a:solidFill>
                <a:latin typeface="Arial" charset="0"/>
              </a:rPr>
              <a:t>Dr. Barry Sears</a:t>
            </a:r>
          </a:p>
        </p:txBody>
      </p:sp>
      <p:sp>
        <p:nvSpPr>
          <p:cNvPr id="10243" name="Rectangle 3"/>
          <p:cNvSpPr>
            <a:spLocks noGrp="1" noChangeArrowheads="1"/>
          </p:cNvSpPr>
          <p:nvPr>
            <p:ph type="title" idx="4294967295"/>
          </p:nvPr>
        </p:nvSpPr>
        <p:spPr>
          <a:xfrm>
            <a:off x="1371600" y="457200"/>
            <a:ext cx="7772400" cy="1143000"/>
          </a:xfrm>
        </p:spPr>
        <p:txBody>
          <a:bodyPr/>
          <a:lstStyle/>
          <a:p>
            <a:r>
              <a:rPr lang="en-US"/>
              <a:t>Food, A Powerful Medicine</a:t>
            </a:r>
          </a:p>
        </p:txBody>
      </p:sp>
      <p:pic>
        <p:nvPicPr>
          <p:cNvPr id="10244"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8600" y="228600"/>
            <a:ext cx="952500" cy="1362075"/>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564096089"/>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831273" y="1210236"/>
            <a:ext cx="5264727" cy="1582831"/>
          </a:xfrm>
          <a:prstGeom prst="rect">
            <a:avLst/>
          </a:prstGeom>
          <a:noFill/>
          <a:ln w="9525">
            <a:noFill/>
            <a:miter lim="800000"/>
            <a:headEnd/>
            <a:tailEnd/>
          </a:ln>
          <a:effectLst/>
        </p:spPr>
        <p:txBody>
          <a:bodyPr lIns="82058" tIns="41029" rIns="82058" bIns="41029">
            <a:spAutoFit/>
          </a:bodyPr>
          <a:lstStyle/>
          <a:p>
            <a:pPr eaLnBrk="0" hangingPunct="0">
              <a:defRPr/>
            </a:pPr>
            <a:r>
              <a:rPr lang="en-US" sz="2500" b="1" dirty="0">
                <a:latin typeface="Arial" pitchFamily="34" charset="0"/>
              </a:rPr>
              <a:t>Origins and evolution of the Western diet: Health Implications for the 21st century</a:t>
            </a:r>
          </a:p>
          <a:p>
            <a:pPr eaLnBrk="0" hangingPunct="0">
              <a:defRPr/>
            </a:pPr>
            <a:r>
              <a:rPr lang="en-US" sz="1400" b="1" i="1" dirty="0">
                <a:latin typeface="Arial" pitchFamily="34" charset="0"/>
              </a:rPr>
              <a:t>Loren </a:t>
            </a:r>
            <a:r>
              <a:rPr lang="en-US" sz="1400" b="1" i="1" dirty="0" err="1">
                <a:latin typeface="Arial" pitchFamily="34" charset="0"/>
              </a:rPr>
              <a:t>Cordain</a:t>
            </a:r>
            <a:r>
              <a:rPr lang="en-US" sz="1400" b="1" i="1" dirty="0">
                <a:latin typeface="Arial" pitchFamily="34" charset="0"/>
              </a:rPr>
              <a:t>, S Boyd Eaton</a:t>
            </a:r>
          </a:p>
          <a:p>
            <a:pPr eaLnBrk="0" hangingPunct="0">
              <a:defRPr/>
            </a:pPr>
            <a:endParaRPr lang="en-US" sz="600" i="1" dirty="0">
              <a:latin typeface="Arial" pitchFamily="34" charset="0"/>
            </a:endParaRPr>
          </a:p>
        </p:txBody>
      </p:sp>
      <p:sp>
        <p:nvSpPr>
          <p:cNvPr id="81923" name="Rectangle 3"/>
          <p:cNvSpPr>
            <a:spLocks noChangeArrowheads="1"/>
          </p:cNvSpPr>
          <p:nvPr/>
        </p:nvSpPr>
        <p:spPr bwMode="auto">
          <a:xfrm>
            <a:off x="6104659" y="1210338"/>
            <a:ext cx="3801341" cy="5038062"/>
          </a:xfrm>
          <a:prstGeom prst="rect">
            <a:avLst/>
          </a:prstGeom>
          <a:noFill/>
          <a:ln w="9525">
            <a:noFill/>
            <a:miter lim="800000"/>
            <a:headEnd/>
            <a:tailEnd/>
          </a:ln>
          <a:effectLst/>
        </p:spPr>
        <p:txBody>
          <a:bodyPr lIns="82058" tIns="41029" rIns="82058" bIns="41029">
            <a:spAutoFit/>
          </a:bodyPr>
          <a:lstStyle/>
          <a:p>
            <a:pPr eaLnBrk="0" hangingPunct="0">
              <a:defRPr/>
            </a:pPr>
            <a:r>
              <a:rPr lang="en-US" sz="1600" b="1" dirty="0">
                <a:latin typeface="Arial" pitchFamily="34" charset="0"/>
              </a:rPr>
              <a:t>Dairy products</a:t>
            </a:r>
            <a:r>
              <a:rPr lang="en-US" sz="1400" b="1" dirty="0">
                <a:latin typeface="Arial" pitchFamily="34" charset="0"/>
              </a:rPr>
              <a:t>	</a:t>
            </a:r>
            <a:r>
              <a:rPr lang="en-US" sz="1300" b="1" i="1" dirty="0">
                <a:latin typeface="Arial" pitchFamily="34" charset="0"/>
              </a:rPr>
              <a:t>% of energy</a:t>
            </a:r>
          </a:p>
          <a:p>
            <a:pPr eaLnBrk="0" hangingPunct="0">
              <a:defRPr/>
            </a:pPr>
            <a:r>
              <a:rPr lang="en-US" sz="1100" b="1" dirty="0">
                <a:latin typeface="Arial" pitchFamily="34" charset="0"/>
              </a:rPr>
              <a:t>Whole milk 		1.6</a:t>
            </a:r>
          </a:p>
          <a:p>
            <a:pPr eaLnBrk="0" hangingPunct="0">
              <a:defRPr/>
            </a:pPr>
            <a:r>
              <a:rPr lang="en-US" sz="1100" b="1" dirty="0">
                <a:latin typeface="Arial" pitchFamily="34" charset="0"/>
              </a:rPr>
              <a:t>Low-fat milk		 2.1</a:t>
            </a:r>
          </a:p>
          <a:p>
            <a:pPr eaLnBrk="0" hangingPunct="0">
              <a:defRPr/>
            </a:pPr>
            <a:r>
              <a:rPr lang="en-US" sz="1100" b="1" dirty="0">
                <a:latin typeface="Arial" pitchFamily="34" charset="0"/>
              </a:rPr>
              <a:t>Cheese 		3.2</a:t>
            </a:r>
          </a:p>
          <a:p>
            <a:pPr eaLnBrk="0" hangingPunct="0">
              <a:defRPr/>
            </a:pPr>
            <a:r>
              <a:rPr lang="en-US" sz="1100" b="1" dirty="0">
                <a:latin typeface="Arial" pitchFamily="34" charset="0"/>
              </a:rPr>
              <a:t>Butter 		1.1</a:t>
            </a:r>
          </a:p>
          <a:p>
            <a:pPr eaLnBrk="0" hangingPunct="0">
              <a:defRPr/>
            </a:pPr>
            <a:r>
              <a:rPr lang="en-US" sz="1100" b="1" dirty="0">
                <a:latin typeface="Arial" pitchFamily="34" charset="0"/>
              </a:rPr>
              <a:t>Other 		2.6</a:t>
            </a:r>
          </a:p>
          <a:p>
            <a:pPr eaLnBrk="0" hangingPunct="0">
              <a:defRPr/>
            </a:pPr>
            <a:r>
              <a:rPr lang="en-US" sz="1100" b="1" dirty="0">
                <a:latin typeface="Arial" pitchFamily="34" charset="0"/>
              </a:rPr>
              <a:t>Total 		</a:t>
            </a:r>
            <a:r>
              <a:rPr lang="en-US" sz="1300" b="1" dirty="0">
                <a:solidFill>
                  <a:srgbClr val="FF3300"/>
                </a:solidFill>
                <a:latin typeface="Arial" pitchFamily="34" charset="0"/>
              </a:rPr>
              <a:t>10.6</a:t>
            </a:r>
          </a:p>
          <a:p>
            <a:pPr eaLnBrk="0" hangingPunct="0">
              <a:defRPr/>
            </a:pPr>
            <a:r>
              <a:rPr lang="en-US" sz="1600" b="1" dirty="0">
                <a:latin typeface="Arial" pitchFamily="34" charset="0"/>
              </a:rPr>
              <a:t>Cereal grains</a:t>
            </a:r>
          </a:p>
          <a:p>
            <a:pPr eaLnBrk="0" hangingPunct="0">
              <a:defRPr/>
            </a:pPr>
            <a:r>
              <a:rPr lang="en-US" sz="1100" b="1" dirty="0">
                <a:latin typeface="Arial" pitchFamily="34" charset="0"/>
              </a:rPr>
              <a:t>Whole grains 	3.5</a:t>
            </a:r>
          </a:p>
          <a:p>
            <a:pPr eaLnBrk="0" hangingPunct="0">
              <a:defRPr/>
            </a:pPr>
            <a:r>
              <a:rPr lang="en-US" sz="1100" b="1" dirty="0">
                <a:latin typeface="Arial" pitchFamily="34" charset="0"/>
              </a:rPr>
              <a:t>Refined grains 	20.4</a:t>
            </a:r>
          </a:p>
          <a:p>
            <a:pPr eaLnBrk="0" hangingPunct="0">
              <a:defRPr/>
            </a:pPr>
            <a:r>
              <a:rPr lang="en-US" sz="1100" b="1" dirty="0">
                <a:latin typeface="Arial" pitchFamily="34" charset="0"/>
              </a:rPr>
              <a:t>Total 		</a:t>
            </a:r>
            <a:r>
              <a:rPr lang="en-US" sz="1300" b="1" dirty="0">
                <a:solidFill>
                  <a:srgbClr val="FF3300"/>
                </a:solidFill>
                <a:latin typeface="Arial" pitchFamily="34" charset="0"/>
              </a:rPr>
              <a:t>23.9</a:t>
            </a:r>
          </a:p>
          <a:p>
            <a:pPr eaLnBrk="0" hangingPunct="0">
              <a:defRPr/>
            </a:pPr>
            <a:r>
              <a:rPr lang="en-US" sz="1600" b="1" dirty="0">
                <a:latin typeface="Arial" pitchFamily="34" charset="0"/>
              </a:rPr>
              <a:t>Refined sugars</a:t>
            </a:r>
          </a:p>
          <a:p>
            <a:pPr eaLnBrk="0" hangingPunct="0">
              <a:defRPr/>
            </a:pPr>
            <a:r>
              <a:rPr lang="en-US" sz="1100" b="1" dirty="0">
                <a:latin typeface="Arial" pitchFamily="34" charset="0"/>
              </a:rPr>
              <a:t>Sucrose 		8.0</a:t>
            </a:r>
          </a:p>
          <a:p>
            <a:pPr eaLnBrk="0" hangingPunct="0">
              <a:defRPr/>
            </a:pPr>
            <a:r>
              <a:rPr lang="en-US" sz="1100" b="1" dirty="0">
                <a:latin typeface="Arial" pitchFamily="34" charset="0"/>
              </a:rPr>
              <a:t>High-fructose corn syrup 7.8</a:t>
            </a:r>
          </a:p>
          <a:p>
            <a:pPr eaLnBrk="0" hangingPunct="0">
              <a:defRPr/>
            </a:pPr>
            <a:r>
              <a:rPr lang="en-US" sz="1100" b="1" dirty="0">
                <a:latin typeface="Arial" pitchFamily="34" charset="0"/>
              </a:rPr>
              <a:t>Glucose 		2.6</a:t>
            </a:r>
          </a:p>
          <a:p>
            <a:pPr eaLnBrk="0" hangingPunct="0">
              <a:defRPr/>
            </a:pPr>
            <a:r>
              <a:rPr lang="en-US" sz="1100" b="1" dirty="0">
                <a:latin typeface="Arial" pitchFamily="34" charset="0"/>
              </a:rPr>
              <a:t>Syrups		 0.1</a:t>
            </a:r>
          </a:p>
          <a:p>
            <a:pPr eaLnBrk="0" hangingPunct="0">
              <a:defRPr/>
            </a:pPr>
            <a:r>
              <a:rPr lang="en-US" sz="1100" b="1" dirty="0">
                <a:latin typeface="Arial" pitchFamily="34" charset="0"/>
              </a:rPr>
              <a:t>Other 		0.1</a:t>
            </a:r>
          </a:p>
          <a:p>
            <a:pPr eaLnBrk="0" hangingPunct="0">
              <a:defRPr/>
            </a:pPr>
            <a:r>
              <a:rPr lang="en-US" sz="1100" b="1" dirty="0">
                <a:latin typeface="Arial" pitchFamily="34" charset="0"/>
              </a:rPr>
              <a:t>Total 		</a:t>
            </a:r>
            <a:r>
              <a:rPr lang="en-US" sz="1300" b="1" dirty="0">
                <a:solidFill>
                  <a:srgbClr val="FF3300"/>
                </a:solidFill>
                <a:latin typeface="Arial" pitchFamily="34" charset="0"/>
              </a:rPr>
              <a:t>18.6</a:t>
            </a:r>
          </a:p>
          <a:p>
            <a:pPr eaLnBrk="0" hangingPunct="0">
              <a:defRPr/>
            </a:pPr>
            <a:r>
              <a:rPr lang="en-US" sz="1600" b="1" dirty="0">
                <a:latin typeface="Arial" pitchFamily="34" charset="0"/>
              </a:rPr>
              <a:t>Refined vegetable oils</a:t>
            </a:r>
          </a:p>
          <a:p>
            <a:pPr eaLnBrk="0" hangingPunct="0">
              <a:defRPr/>
            </a:pPr>
            <a:r>
              <a:rPr lang="en-US" sz="1100" b="1" dirty="0">
                <a:latin typeface="Arial" pitchFamily="34" charset="0"/>
              </a:rPr>
              <a:t>Salad, cooking oils 	8.8</a:t>
            </a:r>
          </a:p>
          <a:p>
            <a:pPr eaLnBrk="0" hangingPunct="0">
              <a:defRPr/>
            </a:pPr>
            <a:r>
              <a:rPr lang="en-US" sz="1100" b="1" dirty="0">
                <a:latin typeface="Arial" pitchFamily="34" charset="0"/>
              </a:rPr>
              <a:t>Shortening		6.6</a:t>
            </a:r>
          </a:p>
          <a:p>
            <a:pPr eaLnBrk="0" hangingPunct="0">
              <a:defRPr/>
            </a:pPr>
            <a:r>
              <a:rPr lang="en-US" sz="1100" b="1" dirty="0">
                <a:latin typeface="Arial" pitchFamily="34" charset="0"/>
              </a:rPr>
              <a:t>Margarine 		2.2</a:t>
            </a:r>
          </a:p>
          <a:p>
            <a:pPr eaLnBrk="0" hangingPunct="0">
              <a:defRPr/>
            </a:pPr>
            <a:r>
              <a:rPr lang="en-US" sz="1100" b="1" dirty="0">
                <a:latin typeface="Arial" pitchFamily="34" charset="0"/>
              </a:rPr>
              <a:t>Total 		</a:t>
            </a:r>
            <a:r>
              <a:rPr lang="en-US" sz="1300" b="1" dirty="0">
                <a:solidFill>
                  <a:srgbClr val="FF3300"/>
                </a:solidFill>
                <a:latin typeface="Arial" pitchFamily="34" charset="0"/>
              </a:rPr>
              <a:t>17.6</a:t>
            </a:r>
          </a:p>
          <a:p>
            <a:pPr eaLnBrk="0" hangingPunct="0">
              <a:defRPr/>
            </a:pPr>
            <a:r>
              <a:rPr lang="en-US" sz="1100" b="1" dirty="0">
                <a:latin typeface="Arial" pitchFamily="34" charset="0"/>
              </a:rPr>
              <a:t>Alcohol 		</a:t>
            </a:r>
            <a:r>
              <a:rPr lang="en-US" sz="1400" b="1" dirty="0">
                <a:solidFill>
                  <a:srgbClr val="FF3300"/>
                </a:solidFill>
                <a:latin typeface="Arial" pitchFamily="34" charset="0"/>
              </a:rPr>
              <a:t>1.4</a:t>
            </a:r>
          </a:p>
          <a:p>
            <a:pPr eaLnBrk="0" hangingPunct="0">
              <a:defRPr/>
            </a:pPr>
            <a:r>
              <a:rPr lang="en-US" sz="1600" b="1" dirty="0">
                <a:latin typeface="Arial" pitchFamily="34" charset="0"/>
              </a:rPr>
              <a:t>Total energy</a:t>
            </a:r>
            <a:r>
              <a:rPr lang="en-US" sz="1100" b="1" dirty="0">
                <a:latin typeface="Arial" pitchFamily="34" charset="0"/>
              </a:rPr>
              <a:t> 	</a:t>
            </a:r>
            <a:r>
              <a:rPr lang="en-US" sz="1600" b="1" dirty="0">
                <a:latin typeface="Arial" pitchFamily="34" charset="0"/>
              </a:rPr>
              <a:t>72.1%</a:t>
            </a:r>
          </a:p>
          <a:p>
            <a:pPr eaLnBrk="0" hangingPunct="0">
              <a:defRPr/>
            </a:pPr>
            <a:r>
              <a:rPr lang="en-US" sz="1100" b="1" dirty="0">
                <a:latin typeface="Arial" pitchFamily="34" charset="0"/>
              </a:rPr>
              <a:t>Added salt, as sodium chloride 9.6</a:t>
            </a:r>
            <a:r>
              <a:rPr lang="en-US" sz="1100" b="1" i="1" dirty="0">
                <a:latin typeface="Arial" pitchFamily="34" charset="0"/>
              </a:rPr>
              <a:t>3gm</a:t>
            </a:r>
          </a:p>
        </p:txBody>
      </p:sp>
      <p:sp>
        <p:nvSpPr>
          <p:cNvPr id="81924" name="Rectangle 4"/>
          <p:cNvSpPr>
            <a:spLocks noChangeArrowheads="1"/>
          </p:cNvSpPr>
          <p:nvPr/>
        </p:nvSpPr>
        <p:spPr bwMode="auto">
          <a:xfrm>
            <a:off x="268432" y="92449"/>
            <a:ext cx="8875568" cy="975411"/>
          </a:xfrm>
          <a:prstGeom prst="rect">
            <a:avLst/>
          </a:prstGeom>
          <a:noFill/>
          <a:ln w="9525">
            <a:noFill/>
            <a:miter lim="800000"/>
            <a:headEnd/>
            <a:tailEnd/>
          </a:ln>
          <a:effectLst/>
        </p:spPr>
        <p:txBody>
          <a:bodyPr lIns="82058" tIns="41029" rIns="82058" bIns="41029">
            <a:spAutoFit/>
          </a:bodyPr>
          <a:lstStyle/>
          <a:p>
            <a:pPr eaLnBrk="0" hangingPunct="0">
              <a:defRPr/>
            </a:pPr>
            <a:r>
              <a:rPr lang="en-US" sz="2900" b="1" dirty="0">
                <a:solidFill>
                  <a:schemeClr val="tx2"/>
                </a:solidFill>
                <a:latin typeface="Arial" pitchFamily="34" charset="0"/>
              </a:rPr>
              <a:t>Food and food types found in Western diets generally unavailable to preagricultural hominins</a:t>
            </a:r>
            <a:r>
              <a:rPr lang="en-US" sz="700" b="1" dirty="0">
                <a:latin typeface="Arial" pitchFamily="34" charset="0"/>
              </a:rPr>
              <a:t>..</a:t>
            </a:r>
            <a:endParaRPr lang="en-US" sz="700" b="1" i="1" dirty="0">
              <a:latin typeface="Arial" pitchFamily="34" charset="0"/>
            </a:endParaRPr>
          </a:p>
        </p:txBody>
      </p:sp>
      <p:sp>
        <p:nvSpPr>
          <p:cNvPr id="81925" name="Text Box 5"/>
          <p:cNvSpPr txBox="1">
            <a:spLocks noChangeArrowheads="1"/>
          </p:cNvSpPr>
          <p:nvPr/>
        </p:nvSpPr>
        <p:spPr bwMode="auto">
          <a:xfrm>
            <a:off x="692728" y="3630706"/>
            <a:ext cx="4710545" cy="1237021"/>
          </a:xfrm>
          <a:prstGeom prst="rect">
            <a:avLst/>
          </a:prstGeom>
          <a:noFill/>
          <a:ln w="9525">
            <a:noFill/>
            <a:miter lim="800000"/>
            <a:headEnd/>
            <a:tailEnd/>
          </a:ln>
          <a:effectLst/>
        </p:spPr>
        <p:txBody>
          <a:bodyPr lIns="82058" tIns="41029" rIns="82058" bIns="41029">
            <a:spAutoFit/>
          </a:bodyPr>
          <a:lstStyle/>
          <a:p>
            <a:pPr algn="ctr" eaLnBrk="0" hangingPunct="0">
              <a:spcBef>
                <a:spcPct val="50000"/>
              </a:spcBef>
              <a:defRPr/>
            </a:pPr>
            <a:r>
              <a:rPr lang="en-US" sz="2500" b="1" dirty="0">
                <a:solidFill>
                  <a:srgbClr val="FF3300"/>
                </a:solidFill>
                <a:latin typeface="Arial" pitchFamily="34" charset="0"/>
              </a:rPr>
              <a:t>We are not Genetically designed for 72% of Calories generally available to us!!</a:t>
            </a:r>
          </a:p>
        </p:txBody>
      </p:sp>
      <p:sp>
        <p:nvSpPr>
          <p:cNvPr id="81926" name="Line 6"/>
          <p:cNvSpPr>
            <a:spLocks noChangeShapeType="1"/>
          </p:cNvSpPr>
          <p:nvPr/>
        </p:nvSpPr>
        <p:spPr bwMode="auto">
          <a:xfrm>
            <a:off x="7065817" y="1523999"/>
            <a:ext cx="939512" cy="896471"/>
          </a:xfrm>
          <a:prstGeom prst="line">
            <a:avLst/>
          </a:prstGeom>
          <a:noFill/>
          <a:ln w="38100">
            <a:solidFill>
              <a:srgbClr val="FF3300"/>
            </a:solidFill>
            <a:round/>
            <a:headEnd/>
            <a:tailEnd type="triangle" w="med" len="med"/>
          </a:ln>
          <a:effectLst/>
        </p:spPr>
        <p:txBody>
          <a:bodyPr wrap="none" lIns="82058" tIns="41029" rIns="82058" bIns="41029"/>
          <a:lstStyle/>
          <a:p>
            <a:pPr>
              <a:defRPr/>
            </a:pPr>
            <a:endParaRPr lang="en-US"/>
          </a:p>
        </p:txBody>
      </p:sp>
      <p:sp>
        <p:nvSpPr>
          <p:cNvPr id="81927" name="Line 7"/>
          <p:cNvSpPr>
            <a:spLocks noChangeShapeType="1"/>
          </p:cNvSpPr>
          <p:nvPr/>
        </p:nvSpPr>
        <p:spPr bwMode="auto">
          <a:xfrm>
            <a:off x="7114308" y="2793067"/>
            <a:ext cx="891021" cy="484653"/>
          </a:xfrm>
          <a:prstGeom prst="line">
            <a:avLst/>
          </a:prstGeom>
          <a:noFill/>
          <a:ln w="38100">
            <a:solidFill>
              <a:srgbClr val="FF3300"/>
            </a:solidFill>
            <a:round/>
            <a:headEnd/>
            <a:tailEnd type="triangle" w="med" len="med"/>
          </a:ln>
          <a:effectLst/>
        </p:spPr>
        <p:txBody>
          <a:bodyPr wrap="none" lIns="82058" tIns="41029" rIns="82058" bIns="41029"/>
          <a:lstStyle/>
          <a:p>
            <a:pPr>
              <a:defRPr/>
            </a:pPr>
            <a:endParaRPr lang="en-US"/>
          </a:p>
        </p:txBody>
      </p:sp>
      <p:sp>
        <p:nvSpPr>
          <p:cNvPr id="81928" name="Line 8"/>
          <p:cNvSpPr>
            <a:spLocks noChangeShapeType="1"/>
          </p:cNvSpPr>
          <p:nvPr/>
        </p:nvSpPr>
        <p:spPr bwMode="auto">
          <a:xfrm>
            <a:off x="6920345" y="4808352"/>
            <a:ext cx="1084984" cy="678048"/>
          </a:xfrm>
          <a:prstGeom prst="line">
            <a:avLst/>
          </a:prstGeom>
          <a:noFill/>
          <a:ln w="38100">
            <a:solidFill>
              <a:srgbClr val="FF3300"/>
            </a:solidFill>
            <a:round/>
            <a:headEnd/>
            <a:tailEnd type="triangle" w="med" len="med"/>
          </a:ln>
          <a:effectLst/>
        </p:spPr>
        <p:txBody>
          <a:bodyPr wrap="none" lIns="82058" tIns="41029" rIns="82058" bIns="41029"/>
          <a:lstStyle/>
          <a:p>
            <a:pPr>
              <a:defRPr/>
            </a:pPr>
            <a:endParaRPr lang="en-US"/>
          </a:p>
        </p:txBody>
      </p:sp>
      <p:sp>
        <p:nvSpPr>
          <p:cNvPr id="81929" name="Line 9"/>
          <p:cNvSpPr>
            <a:spLocks noChangeShapeType="1"/>
          </p:cNvSpPr>
          <p:nvPr/>
        </p:nvSpPr>
        <p:spPr bwMode="auto">
          <a:xfrm>
            <a:off x="7065817" y="3630706"/>
            <a:ext cx="939512" cy="865095"/>
          </a:xfrm>
          <a:prstGeom prst="line">
            <a:avLst/>
          </a:prstGeom>
          <a:noFill/>
          <a:ln w="38100">
            <a:solidFill>
              <a:srgbClr val="FF3300"/>
            </a:solidFill>
            <a:round/>
            <a:headEnd/>
            <a:tailEnd type="triangle" w="med" len="med"/>
          </a:ln>
          <a:effectLst/>
        </p:spPr>
        <p:txBody>
          <a:bodyPr wrap="none" lIns="82058" tIns="41029" rIns="82058" bIns="41029"/>
          <a:lstStyle/>
          <a:p>
            <a:pPr>
              <a:defRPr/>
            </a:pPr>
            <a:endParaRPr lang="en-US"/>
          </a:p>
        </p:txBody>
      </p:sp>
      <p:sp>
        <p:nvSpPr>
          <p:cNvPr id="81931" name="Text Box 11"/>
          <p:cNvSpPr txBox="1">
            <a:spLocks noChangeArrowheads="1"/>
          </p:cNvSpPr>
          <p:nvPr/>
        </p:nvSpPr>
        <p:spPr bwMode="auto">
          <a:xfrm>
            <a:off x="762000" y="5916706"/>
            <a:ext cx="3948545" cy="759968"/>
          </a:xfrm>
          <a:prstGeom prst="rect">
            <a:avLst/>
          </a:prstGeom>
          <a:noFill/>
          <a:ln w="9525">
            <a:noFill/>
            <a:miter lim="800000"/>
            <a:headEnd/>
            <a:tailEnd/>
          </a:ln>
          <a:effectLst/>
        </p:spPr>
        <p:txBody>
          <a:bodyPr lIns="82058" tIns="41029" rIns="82058" bIns="41029">
            <a:spAutoFit/>
          </a:bodyPr>
          <a:lstStyle/>
          <a:p>
            <a:pPr>
              <a:spcBef>
                <a:spcPct val="50000"/>
              </a:spcBef>
              <a:defRPr/>
            </a:pPr>
            <a:r>
              <a:rPr lang="en-US" sz="1800" b="1" dirty="0" err="1">
                <a:latin typeface="Arial" pitchFamily="34" charset="0"/>
              </a:rPr>
              <a:t>Cordain</a:t>
            </a:r>
            <a:r>
              <a:rPr lang="en-US" sz="1800" b="1" dirty="0">
                <a:latin typeface="Arial" pitchFamily="34" charset="0"/>
              </a:rPr>
              <a:t> L et al  </a:t>
            </a:r>
            <a:r>
              <a:rPr lang="en-US" sz="2200" i="1" dirty="0">
                <a:latin typeface="Arial" pitchFamily="34" charset="0"/>
              </a:rPr>
              <a:t>Am J </a:t>
            </a:r>
            <a:r>
              <a:rPr lang="en-US" sz="2200" i="1" dirty="0" err="1">
                <a:latin typeface="Arial" pitchFamily="34" charset="0"/>
              </a:rPr>
              <a:t>Clin</a:t>
            </a:r>
            <a:r>
              <a:rPr lang="en-US" sz="2200" i="1" dirty="0">
                <a:latin typeface="Arial" pitchFamily="34" charset="0"/>
              </a:rPr>
              <a:t> </a:t>
            </a:r>
            <a:r>
              <a:rPr lang="en-US" sz="2200" i="1" dirty="0" err="1">
                <a:latin typeface="Arial" pitchFamily="34" charset="0"/>
              </a:rPr>
              <a:t>Nutr</a:t>
            </a:r>
            <a:r>
              <a:rPr lang="en-US" sz="2200" i="1" dirty="0">
                <a:latin typeface="Arial" pitchFamily="34" charset="0"/>
              </a:rPr>
              <a:t> </a:t>
            </a:r>
            <a:r>
              <a:rPr lang="en-US" sz="2200" dirty="0">
                <a:latin typeface="Arial" pitchFamily="34" charset="0"/>
              </a:rPr>
              <a:t>2005;81:341–54.</a:t>
            </a:r>
          </a:p>
        </p:txBody>
      </p:sp>
      <p:sp>
        <p:nvSpPr>
          <p:cNvPr id="12" name="Rectangle 10"/>
          <p:cNvSpPr>
            <a:spLocks noChangeArrowheads="1"/>
          </p:cNvSpPr>
          <p:nvPr/>
        </p:nvSpPr>
        <p:spPr bwMode="auto">
          <a:xfrm>
            <a:off x="1004454" y="2780741"/>
            <a:ext cx="4918364" cy="2791293"/>
          </a:xfrm>
          <a:prstGeom prst="rect">
            <a:avLst/>
          </a:prstGeom>
          <a:solidFill>
            <a:srgbClr val="FFFF00"/>
          </a:solidFill>
          <a:ln w="9525">
            <a:solidFill>
              <a:srgbClr val="000099"/>
            </a:solidFill>
            <a:miter lim="800000"/>
            <a:headEnd/>
            <a:tailEnd/>
          </a:ln>
          <a:effectLst/>
        </p:spPr>
        <p:txBody>
          <a:bodyPr lIns="82058" tIns="41029" rIns="82058" bIns="41029">
            <a:spAutoFit/>
          </a:bodyPr>
          <a:lstStyle/>
          <a:p>
            <a:pPr eaLnBrk="0" hangingPunct="0"/>
            <a:r>
              <a:rPr lang="en-US" sz="2200" i="1" dirty="0" smtClean="0">
                <a:solidFill>
                  <a:srgbClr val="000099"/>
                </a:solidFill>
                <a:latin typeface="Arial" pitchFamily="34" charset="0"/>
              </a:rPr>
              <a:t>“…. </a:t>
            </a:r>
            <a:r>
              <a:rPr lang="en-US" sz="2200" b="1" i="1" dirty="0">
                <a:solidFill>
                  <a:srgbClr val="000099"/>
                </a:solidFill>
                <a:latin typeface="Arial" pitchFamily="34" charset="0"/>
              </a:rPr>
              <a:t>the ultimate factor underlying diseases of civilization is the collision of our ancient genome with the new conditions of life in affluent nations, including the nutritional qualities of recently introduced foods</a:t>
            </a:r>
            <a:r>
              <a:rPr lang="en-US" sz="2200" b="1" i="1" dirty="0" smtClean="0">
                <a:solidFill>
                  <a:srgbClr val="000099"/>
                </a:solidFill>
                <a:latin typeface="Arial" pitchFamily="34" charset="0"/>
              </a:rPr>
              <a:t>.”</a:t>
            </a:r>
            <a:endParaRPr lang="en-US" sz="2200" b="1" i="1" dirty="0">
              <a:solidFill>
                <a:srgbClr val="000099"/>
              </a:solidFill>
              <a:latin typeface="Arial" pitchFamily="34" charset="0"/>
            </a:endParaRPr>
          </a:p>
          <a:p>
            <a:pPr algn="r" eaLnBrk="0" hangingPunct="0"/>
            <a:r>
              <a:rPr lang="en-US" sz="2200" b="1" dirty="0">
                <a:solidFill>
                  <a:srgbClr val="000099"/>
                </a:solidFill>
                <a:latin typeface="Arial" pitchFamily="34" charset="0"/>
              </a:rPr>
              <a:t>L. </a:t>
            </a:r>
            <a:r>
              <a:rPr lang="en-US" sz="2200" b="1" dirty="0" err="1">
                <a:solidFill>
                  <a:srgbClr val="000099"/>
                </a:solidFill>
                <a:latin typeface="Arial" pitchFamily="34" charset="0"/>
              </a:rPr>
              <a:t>Cordain</a:t>
            </a:r>
            <a:r>
              <a:rPr lang="en-US" sz="2200" b="1" dirty="0">
                <a:solidFill>
                  <a:srgbClr val="000099"/>
                </a:solidFill>
                <a:latin typeface="Arial" pitchFamily="34" charset="0"/>
              </a:rPr>
              <a:t> et al</a:t>
            </a:r>
          </a:p>
        </p:txBody>
      </p:sp>
      <p:pic>
        <p:nvPicPr>
          <p:cNvPr id="4109" name="Picture 9"/>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8546" y="1277471"/>
            <a:ext cx="769216" cy="11486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
                <a:solidFill>
                  <a:srgbClr val="000000"/>
                </a:solidFill>
                <a:miter lim="800000"/>
                <a:headEnd/>
                <a:tailEnd/>
              </a14:hiddenLine>
            </a:ext>
          </a:extLst>
        </p:spPr>
      </p:pic>
    </p:spTree>
    <p:extLst>
      <p:ext uri="{BB962C8B-B14F-4D97-AF65-F5344CB8AC3E}">
        <p14:creationId xmlns="" xmlns:p14="http://schemas.microsoft.com/office/powerpoint/2010/main" val="39782193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2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19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19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192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192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92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P spid="81923" grpId="0"/>
      <p:bldP spid="81925" grpId="0"/>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0" y="76200"/>
            <a:ext cx="9144000" cy="1143000"/>
          </a:xfrm>
          <a:prstGeom prst="rect">
            <a:avLst/>
          </a:prstGeom>
          <a:noFill/>
          <a:ln w="9525">
            <a:noFill/>
            <a:miter lim="800000"/>
            <a:headEnd/>
            <a:tailEnd/>
          </a:ln>
        </p:spPr>
        <p:txBody>
          <a:bodyPr anchor="ctr"/>
          <a:lstStyle/>
          <a:p>
            <a:pPr algn="ctr" eaLnBrk="0" hangingPunct="0"/>
            <a:r>
              <a:rPr lang="en-US" sz="2800" b="1" dirty="0" smtClean="0">
                <a:solidFill>
                  <a:schemeClr val="tx2"/>
                </a:solidFill>
                <a:latin typeface="Verdana" pitchFamily="34" charset="0"/>
              </a:rPr>
              <a:t>      Obesity </a:t>
            </a:r>
            <a:r>
              <a:rPr lang="en-US" sz="2800" b="1" dirty="0">
                <a:solidFill>
                  <a:schemeClr val="tx2"/>
                </a:solidFill>
                <a:latin typeface="Verdana" pitchFamily="34" charset="0"/>
              </a:rPr>
              <a:t>Trends* Among U.S. Adults</a:t>
            </a:r>
            <a:r>
              <a:rPr lang="en-US" b="1" dirty="0">
                <a:solidFill>
                  <a:srgbClr val="201D5D"/>
                </a:solidFill>
                <a:latin typeface="Verdana" pitchFamily="34" charset="0"/>
              </a:rPr>
              <a:t/>
            </a:r>
            <a:br>
              <a:rPr lang="en-US" b="1" dirty="0">
                <a:solidFill>
                  <a:srgbClr val="201D5D"/>
                </a:solidFill>
                <a:latin typeface="Verdana" pitchFamily="34" charset="0"/>
              </a:rPr>
            </a:br>
            <a:r>
              <a:rPr lang="en-US" b="1" dirty="0">
                <a:solidFill>
                  <a:srgbClr val="FF0000"/>
                </a:solidFill>
                <a:latin typeface="Verdana" pitchFamily="34" charset="0"/>
              </a:rPr>
              <a:t>BRFSS, 1990, 2000, 2010</a:t>
            </a:r>
          </a:p>
        </p:txBody>
      </p:sp>
      <p:sp>
        <p:nvSpPr>
          <p:cNvPr id="32772" name="Text Box 4"/>
          <p:cNvSpPr txBox="1">
            <a:spLocks noChangeArrowheads="1"/>
          </p:cNvSpPr>
          <p:nvPr/>
        </p:nvSpPr>
        <p:spPr bwMode="auto">
          <a:xfrm>
            <a:off x="0" y="990600"/>
            <a:ext cx="9144000" cy="304800"/>
          </a:xfrm>
          <a:prstGeom prst="rect">
            <a:avLst/>
          </a:prstGeom>
          <a:noFill/>
          <a:ln w="7938">
            <a:noFill/>
            <a:miter lim="800000"/>
            <a:headEnd/>
            <a:tailEnd/>
          </a:ln>
        </p:spPr>
        <p:txBody>
          <a:bodyPr>
            <a:spAutoFit/>
          </a:bodyPr>
          <a:lstStyle/>
          <a:p>
            <a:pPr algn="ctr" eaLnBrk="0" hangingPunct="0">
              <a:spcBef>
                <a:spcPct val="50000"/>
              </a:spcBef>
            </a:pPr>
            <a:r>
              <a:rPr lang="en-US" sz="1400" b="1">
                <a:solidFill>
                  <a:srgbClr val="000000"/>
                </a:solidFill>
                <a:latin typeface="Verdana" pitchFamily="34" charset="0"/>
              </a:rPr>
              <a:t>(*BMI </a:t>
            </a:r>
            <a:r>
              <a:rPr lang="en-US" sz="1400" b="1">
                <a:solidFill>
                  <a:srgbClr val="000000"/>
                </a:solidFill>
                <a:latin typeface="Verdana" pitchFamily="34" charset="0"/>
                <a:sym typeface="Symbol" pitchFamily="18" charset="2"/>
              </a:rPr>
              <a:t></a:t>
            </a:r>
            <a:r>
              <a:rPr lang="en-US" sz="1400" b="1">
                <a:solidFill>
                  <a:srgbClr val="000000"/>
                </a:solidFill>
                <a:latin typeface="Verdana" pitchFamily="34" charset="0"/>
              </a:rPr>
              <a:t>30, or about 30 lbs. overweight for 5’4” person)</a:t>
            </a:r>
          </a:p>
        </p:txBody>
      </p:sp>
      <p:grpSp>
        <p:nvGrpSpPr>
          <p:cNvPr id="2" name="Group 6"/>
          <p:cNvGrpSpPr>
            <a:grpSpLocks/>
          </p:cNvGrpSpPr>
          <p:nvPr/>
        </p:nvGrpSpPr>
        <p:grpSpPr bwMode="auto">
          <a:xfrm>
            <a:off x="458611" y="1558925"/>
            <a:ext cx="3227211" cy="1866900"/>
            <a:chOff x="728" y="1077"/>
            <a:chExt cx="4371" cy="2247"/>
          </a:xfrm>
        </p:grpSpPr>
        <p:sp>
          <p:nvSpPr>
            <p:cNvPr id="32938" name="Freeform 7"/>
            <p:cNvSpPr>
              <a:spLocks/>
            </p:cNvSpPr>
            <p:nvPr/>
          </p:nvSpPr>
          <p:spPr bwMode="auto">
            <a:xfrm>
              <a:off x="1661" y="1077"/>
              <a:ext cx="460" cy="322"/>
            </a:xfrm>
            <a:custGeom>
              <a:avLst/>
              <a:gdLst>
                <a:gd name="T0" fmla="*/ 26 w 90"/>
                <a:gd name="T1" fmla="*/ 951 h 66"/>
                <a:gd name="T2" fmla="*/ 0 w 90"/>
                <a:gd name="T3" fmla="*/ 951 h 66"/>
                <a:gd name="T4" fmla="*/ 26 w 90"/>
                <a:gd name="T5" fmla="*/ 883 h 66"/>
                <a:gd name="T6" fmla="*/ 26 w 90"/>
                <a:gd name="T7" fmla="*/ 834 h 66"/>
                <a:gd name="T8" fmla="*/ 26 w 90"/>
                <a:gd name="T9" fmla="*/ 834 h 66"/>
                <a:gd name="T10" fmla="*/ 51 w 90"/>
                <a:gd name="T11" fmla="*/ 859 h 66"/>
                <a:gd name="T12" fmla="*/ 26 w 90"/>
                <a:gd name="T13" fmla="*/ 883 h 66"/>
                <a:gd name="T14" fmla="*/ 77 w 90"/>
                <a:gd name="T15" fmla="*/ 859 h 66"/>
                <a:gd name="T16" fmla="*/ 77 w 90"/>
                <a:gd name="T17" fmla="*/ 834 h 66"/>
                <a:gd name="T18" fmla="*/ 77 w 90"/>
                <a:gd name="T19" fmla="*/ 785 h 66"/>
                <a:gd name="T20" fmla="*/ 51 w 90"/>
                <a:gd name="T21" fmla="*/ 712 h 66"/>
                <a:gd name="T22" fmla="*/ 77 w 90"/>
                <a:gd name="T23" fmla="*/ 712 h 66"/>
                <a:gd name="T24" fmla="*/ 133 w 90"/>
                <a:gd name="T25" fmla="*/ 688 h 66"/>
                <a:gd name="T26" fmla="*/ 102 w 90"/>
                <a:gd name="T27" fmla="*/ 668 h 66"/>
                <a:gd name="T28" fmla="*/ 77 w 90"/>
                <a:gd name="T29" fmla="*/ 688 h 66"/>
                <a:gd name="T30" fmla="*/ 77 w 90"/>
                <a:gd name="T31" fmla="*/ 595 h 66"/>
                <a:gd name="T32" fmla="*/ 77 w 90"/>
                <a:gd name="T33" fmla="*/ 522 h 66"/>
                <a:gd name="T34" fmla="*/ 77 w 90"/>
                <a:gd name="T35" fmla="*/ 405 h 66"/>
                <a:gd name="T36" fmla="*/ 51 w 90"/>
                <a:gd name="T37" fmla="*/ 263 h 66"/>
                <a:gd name="T38" fmla="*/ 51 w 90"/>
                <a:gd name="T39" fmla="*/ 141 h 66"/>
                <a:gd name="T40" fmla="*/ 286 w 90"/>
                <a:gd name="T41" fmla="*/ 215 h 66"/>
                <a:gd name="T42" fmla="*/ 496 w 90"/>
                <a:gd name="T43" fmla="*/ 307 h 66"/>
                <a:gd name="T44" fmla="*/ 603 w 90"/>
                <a:gd name="T45" fmla="*/ 332 h 66"/>
                <a:gd name="T46" fmla="*/ 629 w 90"/>
                <a:gd name="T47" fmla="*/ 356 h 66"/>
                <a:gd name="T48" fmla="*/ 629 w 90"/>
                <a:gd name="T49" fmla="*/ 478 h 66"/>
                <a:gd name="T50" fmla="*/ 572 w 90"/>
                <a:gd name="T51" fmla="*/ 546 h 66"/>
                <a:gd name="T52" fmla="*/ 572 w 90"/>
                <a:gd name="T53" fmla="*/ 595 h 66"/>
                <a:gd name="T54" fmla="*/ 572 w 90"/>
                <a:gd name="T55" fmla="*/ 644 h 66"/>
                <a:gd name="T56" fmla="*/ 603 w 90"/>
                <a:gd name="T57" fmla="*/ 668 h 66"/>
                <a:gd name="T58" fmla="*/ 654 w 90"/>
                <a:gd name="T59" fmla="*/ 571 h 66"/>
                <a:gd name="T60" fmla="*/ 705 w 90"/>
                <a:gd name="T61" fmla="*/ 498 h 66"/>
                <a:gd name="T62" fmla="*/ 756 w 90"/>
                <a:gd name="T63" fmla="*/ 429 h 66"/>
                <a:gd name="T64" fmla="*/ 680 w 90"/>
                <a:gd name="T65" fmla="*/ 239 h 66"/>
                <a:gd name="T66" fmla="*/ 705 w 90"/>
                <a:gd name="T67" fmla="*/ 215 h 66"/>
                <a:gd name="T68" fmla="*/ 756 w 90"/>
                <a:gd name="T69" fmla="*/ 166 h 66"/>
                <a:gd name="T70" fmla="*/ 705 w 90"/>
                <a:gd name="T71" fmla="*/ 117 h 66"/>
                <a:gd name="T72" fmla="*/ 705 w 90"/>
                <a:gd name="T73" fmla="*/ 0 h 66"/>
                <a:gd name="T74" fmla="*/ 1620 w 90"/>
                <a:gd name="T75" fmla="*/ 215 h 66"/>
                <a:gd name="T76" fmla="*/ 2351 w 90"/>
                <a:gd name="T77" fmla="*/ 381 h 66"/>
                <a:gd name="T78" fmla="*/ 2090 w 90"/>
                <a:gd name="T79" fmla="*/ 1405 h 66"/>
                <a:gd name="T80" fmla="*/ 2090 w 90"/>
                <a:gd name="T81" fmla="*/ 1429 h 66"/>
                <a:gd name="T82" fmla="*/ 2090 w 90"/>
                <a:gd name="T83" fmla="*/ 1454 h 66"/>
                <a:gd name="T84" fmla="*/ 2116 w 90"/>
                <a:gd name="T85" fmla="*/ 1498 h 66"/>
                <a:gd name="T86" fmla="*/ 2090 w 90"/>
                <a:gd name="T87" fmla="*/ 1522 h 66"/>
                <a:gd name="T88" fmla="*/ 2090 w 90"/>
                <a:gd name="T89" fmla="*/ 1571 h 66"/>
                <a:gd name="T90" fmla="*/ 1436 w 90"/>
                <a:gd name="T91" fmla="*/ 1454 h 66"/>
                <a:gd name="T92" fmla="*/ 1360 w 90"/>
                <a:gd name="T93" fmla="*/ 1454 h 66"/>
                <a:gd name="T94" fmla="*/ 1308 w 90"/>
                <a:gd name="T95" fmla="*/ 1429 h 66"/>
                <a:gd name="T96" fmla="*/ 1227 w 90"/>
                <a:gd name="T97" fmla="*/ 1454 h 66"/>
                <a:gd name="T98" fmla="*/ 1150 w 90"/>
                <a:gd name="T99" fmla="*/ 1429 h 66"/>
                <a:gd name="T100" fmla="*/ 1073 w 90"/>
                <a:gd name="T101" fmla="*/ 1454 h 66"/>
                <a:gd name="T102" fmla="*/ 966 w 90"/>
                <a:gd name="T103" fmla="*/ 1429 h 66"/>
                <a:gd name="T104" fmla="*/ 782 w 90"/>
                <a:gd name="T105" fmla="*/ 1429 h 66"/>
                <a:gd name="T106" fmla="*/ 629 w 90"/>
                <a:gd name="T107" fmla="*/ 1381 h 66"/>
                <a:gd name="T108" fmla="*/ 496 w 90"/>
                <a:gd name="T109" fmla="*/ 1381 h 66"/>
                <a:gd name="T110" fmla="*/ 312 w 90"/>
                <a:gd name="T111" fmla="*/ 1332 h 66"/>
                <a:gd name="T112" fmla="*/ 286 w 90"/>
                <a:gd name="T113" fmla="*/ 1190 h 66"/>
                <a:gd name="T114" fmla="*/ 286 w 90"/>
                <a:gd name="T115" fmla="*/ 1117 h 66"/>
                <a:gd name="T116" fmla="*/ 184 w 90"/>
                <a:gd name="T117" fmla="*/ 1049 h 66"/>
                <a:gd name="T118" fmla="*/ 158 w 90"/>
                <a:gd name="T119" fmla="*/ 1025 h 66"/>
                <a:gd name="T120" fmla="*/ 77 w 90"/>
                <a:gd name="T121" fmla="*/ 1000 h 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0"/>
                <a:gd name="T184" fmla="*/ 0 h 66"/>
                <a:gd name="T185" fmla="*/ 90 w 90"/>
                <a:gd name="T186" fmla="*/ 66 h 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0" h="66">
                  <a:moveTo>
                    <a:pt x="3" y="42"/>
                  </a:moveTo>
                  <a:lnTo>
                    <a:pt x="1" y="40"/>
                  </a:lnTo>
                  <a:lnTo>
                    <a:pt x="0" y="40"/>
                  </a:lnTo>
                  <a:lnTo>
                    <a:pt x="0" y="39"/>
                  </a:lnTo>
                  <a:lnTo>
                    <a:pt x="1" y="37"/>
                  </a:lnTo>
                  <a:lnTo>
                    <a:pt x="1" y="36"/>
                  </a:lnTo>
                  <a:lnTo>
                    <a:pt x="1" y="35"/>
                  </a:lnTo>
                  <a:lnTo>
                    <a:pt x="2" y="35"/>
                  </a:lnTo>
                  <a:lnTo>
                    <a:pt x="2" y="36"/>
                  </a:lnTo>
                  <a:lnTo>
                    <a:pt x="2" y="37"/>
                  </a:lnTo>
                  <a:lnTo>
                    <a:pt x="1" y="37"/>
                  </a:lnTo>
                  <a:lnTo>
                    <a:pt x="2" y="38"/>
                  </a:lnTo>
                  <a:lnTo>
                    <a:pt x="3" y="36"/>
                  </a:lnTo>
                  <a:lnTo>
                    <a:pt x="3" y="35"/>
                  </a:lnTo>
                  <a:lnTo>
                    <a:pt x="4" y="34"/>
                  </a:lnTo>
                  <a:lnTo>
                    <a:pt x="3" y="33"/>
                  </a:lnTo>
                  <a:lnTo>
                    <a:pt x="2" y="33"/>
                  </a:lnTo>
                  <a:lnTo>
                    <a:pt x="2" y="30"/>
                  </a:lnTo>
                  <a:lnTo>
                    <a:pt x="3" y="30"/>
                  </a:lnTo>
                  <a:lnTo>
                    <a:pt x="4" y="30"/>
                  </a:lnTo>
                  <a:lnTo>
                    <a:pt x="5" y="29"/>
                  </a:lnTo>
                  <a:lnTo>
                    <a:pt x="4" y="28"/>
                  </a:lnTo>
                  <a:lnTo>
                    <a:pt x="3" y="29"/>
                  </a:lnTo>
                  <a:lnTo>
                    <a:pt x="3" y="27"/>
                  </a:lnTo>
                  <a:lnTo>
                    <a:pt x="3" y="25"/>
                  </a:lnTo>
                  <a:lnTo>
                    <a:pt x="3" y="24"/>
                  </a:lnTo>
                  <a:lnTo>
                    <a:pt x="3" y="22"/>
                  </a:lnTo>
                  <a:lnTo>
                    <a:pt x="3" y="20"/>
                  </a:lnTo>
                  <a:lnTo>
                    <a:pt x="3" y="17"/>
                  </a:lnTo>
                  <a:lnTo>
                    <a:pt x="3" y="15"/>
                  </a:lnTo>
                  <a:lnTo>
                    <a:pt x="2" y="11"/>
                  </a:lnTo>
                  <a:lnTo>
                    <a:pt x="2" y="8"/>
                  </a:lnTo>
                  <a:lnTo>
                    <a:pt x="2" y="6"/>
                  </a:lnTo>
                  <a:lnTo>
                    <a:pt x="3" y="3"/>
                  </a:lnTo>
                  <a:lnTo>
                    <a:pt x="11" y="9"/>
                  </a:lnTo>
                  <a:lnTo>
                    <a:pt x="16" y="12"/>
                  </a:lnTo>
                  <a:lnTo>
                    <a:pt x="19" y="13"/>
                  </a:lnTo>
                  <a:lnTo>
                    <a:pt x="21" y="14"/>
                  </a:lnTo>
                  <a:lnTo>
                    <a:pt x="23" y="14"/>
                  </a:lnTo>
                  <a:lnTo>
                    <a:pt x="24" y="14"/>
                  </a:lnTo>
                  <a:lnTo>
                    <a:pt x="24" y="15"/>
                  </a:lnTo>
                  <a:lnTo>
                    <a:pt x="25" y="20"/>
                  </a:lnTo>
                  <a:lnTo>
                    <a:pt x="24" y="20"/>
                  </a:lnTo>
                  <a:lnTo>
                    <a:pt x="23" y="21"/>
                  </a:lnTo>
                  <a:lnTo>
                    <a:pt x="22" y="23"/>
                  </a:lnTo>
                  <a:lnTo>
                    <a:pt x="22" y="25"/>
                  </a:lnTo>
                  <a:lnTo>
                    <a:pt x="22" y="26"/>
                  </a:lnTo>
                  <a:lnTo>
                    <a:pt x="22" y="27"/>
                  </a:lnTo>
                  <a:lnTo>
                    <a:pt x="22" y="28"/>
                  </a:lnTo>
                  <a:lnTo>
                    <a:pt x="23" y="28"/>
                  </a:lnTo>
                  <a:lnTo>
                    <a:pt x="24" y="27"/>
                  </a:lnTo>
                  <a:lnTo>
                    <a:pt x="25" y="24"/>
                  </a:lnTo>
                  <a:lnTo>
                    <a:pt x="26" y="23"/>
                  </a:lnTo>
                  <a:lnTo>
                    <a:pt x="27" y="21"/>
                  </a:lnTo>
                  <a:lnTo>
                    <a:pt x="29" y="19"/>
                  </a:lnTo>
                  <a:lnTo>
                    <a:pt x="29" y="18"/>
                  </a:lnTo>
                  <a:lnTo>
                    <a:pt x="28" y="15"/>
                  </a:lnTo>
                  <a:lnTo>
                    <a:pt x="26" y="10"/>
                  </a:lnTo>
                  <a:lnTo>
                    <a:pt x="26" y="9"/>
                  </a:lnTo>
                  <a:lnTo>
                    <a:pt x="27" y="9"/>
                  </a:lnTo>
                  <a:lnTo>
                    <a:pt x="28" y="9"/>
                  </a:lnTo>
                  <a:lnTo>
                    <a:pt x="29" y="7"/>
                  </a:lnTo>
                  <a:lnTo>
                    <a:pt x="29" y="5"/>
                  </a:lnTo>
                  <a:lnTo>
                    <a:pt x="27" y="5"/>
                  </a:lnTo>
                  <a:lnTo>
                    <a:pt x="27" y="3"/>
                  </a:lnTo>
                  <a:lnTo>
                    <a:pt x="27" y="0"/>
                  </a:lnTo>
                  <a:lnTo>
                    <a:pt x="45" y="5"/>
                  </a:lnTo>
                  <a:lnTo>
                    <a:pt x="62" y="9"/>
                  </a:lnTo>
                  <a:lnTo>
                    <a:pt x="90" y="16"/>
                  </a:lnTo>
                  <a:lnTo>
                    <a:pt x="80" y="59"/>
                  </a:lnTo>
                  <a:lnTo>
                    <a:pt x="80" y="60"/>
                  </a:lnTo>
                  <a:lnTo>
                    <a:pt x="80" y="61"/>
                  </a:lnTo>
                  <a:lnTo>
                    <a:pt x="81" y="62"/>
                  </a:lnTo>
                  <a:lnTo>
                    <a:pt x="81" y="63"/>
                  </a:lnTo>
                  <a:lnTo>
                    <a:pt x="80" y="63"/>
                  </a:lnTo>
                  <a:lnTo>
                    <a:pt x="80" y="64"/>
                  </a:lnTo>
                  <a:lnTo>
                    <a:pt x="80" y="65"/>
                  </a:lnTo>
                  <a:lnTo>
                    <a:pt x="80" y="66"/>
                  </a:lnTo>
                  <a:lnTo>
                    <a:pt x="56" y="60"/>
                  </a:lnTo>
                  <a:lnTo>
                    <a:pt x="55" y="61"/>
                  </a:lnTo>
                  <a:lnTo>
                    <a:pt x="53" y="61"/>
                  </a:lnTo>
                  <a:lnTo>
                    <a:pt x="52" y="61"/>
                  </a:lnTo>
                  <a:lnTo>
                    <a:pt x="51" y="61"/>
                  </a:lnTo>
                  <a:lnTo>
                    <a:pt x="50" y="60"/>
                  </a:lnTo>
                  <a:lnTo>
                    <a:pt x="48" y="60"/>
                  </a:lnTo>
                  <a:lnTo>
                    <a:pt x="47" y="61"/>
                  </a:lnTo>
                  <a:lnTo>
                    <a:pt x="45" y="60"/>
                  </a:lnTo>
                  <a:lnTo>
                    <a:pt x="44" y="60"/>
                  </a:lnTo>
                  <a:lnTo>
                    <a:pt x="42" y="61"/>
                  </a:lnTo>
                  <a:lnTo>
                    <a:pt x="41" y="61"/>
                  </a:lnTo>
                  <a:lnTo>
                    <a:pt x="38" y="61"/>
                  </a:lnTo>
                  <a:lnTo>
                    <a:pt x="37" y="60"/>
                  </a:lnTo>
                  <a:lnTo>
                    <a:pt x="35" y="60"/>
                  </a:lnTo>
                  <a:lnTo>
                    <a:pt x="30" y="60"/>
                  </a:lnTo>
                  <a:lnTo>
                    <a:pt x="29" y="59"/>
                  </a:lnTo>
                  <a:lnTo>
                    <a:pt x="24" y="58"/>
                  </a:lnTo>
                  <a:lnTo>
                    <a:pt x="22" y="57"/>
                  </a:lnTo>
                  <a:lnTo>
                    <a:pt x="19" y="58"/>
                  </a:lnTo>
                  <a:lnTo>
                    <a:pt x="15" y="57"/>
                  </a:lnTo>
                  <a:lnTo>
                    <a:pt x="12" y="56"/>
                  </a:lnTo>
                  <a:lnTo>
                    <a:pt x="11" y="54"/>
                  </a:lnTo>
                  <a:lnTo>
                    <a:pt x="11" y="50"/>
                  </a:lnTo>
                  <a:lnTo>
                    <a:pt x="12" y="49"/>
                  </a:lnTo>
                  <a:lnTo>
                    <a:pt x="11" y="47"/>
                  </a:lnTo>
                  <a:lnTo>
                    <a:pt x="9" y="44"/>
                  </a:lnTo>
                  <a:lnTo>
                    <a:pt x="7" y="44"/>
                  </a:lnTo>
                  <a:lnTo>
                    <a:pt x="6" y="43"/>
                  </a:lnTo>
                  <a:lnTo>
                    <a:pt x="3" y="42"/>
                  </a:lnTo>
                  <a:close/>
                </a:path>
              </a:pathLst>
            </a:custGeom>
            <a:solidFill>
              <a:srgbClr val="AAC8F5"/>
            </a:solidFill>
            <a:ln w="12700" cmpd="sng">
              <a:solidFill>
                <a:schemeClr val="tx1"/>
              </a:solidFill>
              <a:prstDash val="solid"/>
              <a:round/>
              <a:headEnd/>
              <a:tailEnd/>
            </a:ln>
          </p:spPr>
          <p:txBody>
            <a:bodyPr/>
            <a:lstStyle/>
            <a:p>
              <a:endParaRPr lang="en-US"/>
            </a:p>
          </p:txBody>
        </p:sp>
        <p:sp>
          <p:nvSpPr>
            <p:cNvPr id="32939" name="Freeform 8"/>
            <p:cNvSpPr>
              <a:spLocks/>
            </p:cNvSpPr>
            <p:nvPr/>
          </p:nvSpPr>
          <p:spPr bwMode="auto">
            <a:xfrm>
              <a:off x="2843" y="1262"/>
              <a:ext cx="457" cy="269"/>
            </a:xfrm>
            <a:custGeom>
              <a:avLst/>
              <a:gdLst>
                <a:gd name="T0" fmla="*/ 0 w 89"/>
                <a:gd name="T1" fmla="*/ 1218 h 55"/>
                <a:gd name="T2" fmla="*/ 134 w 89"/>
                <a:gd name="T3" fmla="*/ 0 h 55"/>
                <a:gd name="T4" fmla="*/ 1160 w 89"/>
                <a:gd name="T5" fmla="*/ 73 h 55"/>
                <a:gd name="T6" fmla="*/ 2162 w 89"/>
                <a:gd name="T7" fmla="*/ 98 h 55"/>
                <a:gd name="T8" fmla="*/ 2162 w 89"/>
                <a:gd name="T9" fmla="*/ 117 h 55"/>
                <a:gd name="T10" fmla="*/ 2187 w 89"/>
                <a:gd name="T11" fmla="*/ 215 h 55"/>
                <a:gd name="T12" fmla="*/ 2187 w 89"/>
                <a:gd name="T13" fmla="*/ 240 h 55"/>
                <a:gd name="T14" fmla="*/ 2162 w 89"/>
                <a:gd name="T15" fmla="*/ 313 h 55"/>
                <a:gd name="T16" fmla="*/ 2162 w 89"/>
                <a:gd name="T17" fmla="*/ 430 h 55"/>
                <a:gd name="T18" fmla="*/ 2213 w 89"/>
                <a:gd name="T19" fmla="*/ 548 h 55"/>
                <a:gd name="T20" fmla="*/ 2239 w 89"/>
                <a:gd name="T21" fmla="*/ 597 h 55"/>
                <a:gd name="T22" fmla="*/ 2270 w 89"/>
                <a:gd name="T23" fmla="*/ 719 h 55"/>
                <a:gd name="T24" fmla="*/ 2270 w 89"/>
                <a:gd name="T25" fmla="*/ 910 h 55"/>
                <a:gd name="T26" fmla="*/ 2295 w 89"/>
                <a:gd name="T27" fmla="*/ 959 h 55"/>
                <a:gd name="T28" fmla="*/ 2295 w 89"/>
                <a:gd name="T29" fmla="*/ 1027 h 55"/>
                <a:gd name="T30" fmla="*/ 2295 w 89"/>
                <a:gd name="T31" fmla="*/ 1052 h 55"/>
                <a:gd name="T32" fmla="*/ 2347 w 89"/>
                <a:gd name="T33" fmla="*/ 1218 h 55"/>
                <a:gd name="T34" fmla="*/ 2347 w 89"/>
                <a:gd name="T35" fmla="*/ 1267 h 55"/>
                <a:gd name="T36" fmla="*/ 2347 w 89"/>
                <a:gd name="T37" fmla="*/ 1316 h 55"/>
                <a:gd name="T38" fmla="*/ 0 w 89"/>
                <a:gd name="T39" fmla="*/ 1218 h 55"/>
                <a:gd name="T40" fmla="*/ 0 w 89"/>
                <a:gd name="T41" fmla="*/ 1218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55"/>
                <a:gd name="T65" fmla="*/ 89 w 89"/>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55">
                  <a:moveTo>
                    <a:pt x="0" y="51"/>
                  </a:moveTo>
                  <a:lnTo>
                    <a:pt x="5" y="0"/>
                  </a:lnTo>
                  <a:lnTo>
                    <a:pt x="44" y="3"/>
                  </a:lnTo>
                  <a:lnTo>
                    <a:pt x="82" y="4"/>
                  </a:lnTo>
                  <a:lnTo>
                    <a:pt x="82" y="5"/>
                  </a:lnTo>
                  <a:lnTo>
                    <a:pt x="83" y="9"/>
                  </a:lnTo>
                  <a:lnTo>
                    <a:pt x="83" y="10"/>
                  </a:lnTo>
                  <a:lnTo>
                    <a:pt x="82" y="13"/>
                  </a:lnTo>
                  <a:lnTo>
                    <a:pt x="82" y="18"/>
                  </a:lnTo>
                  <a:lnTo>
                    <a:pt x="84" y="23"/>
                  </a:lnTo>
                  <a:lnTo>
                    <a:pt x="85" y="25"/>
                  </a:lnTo>
                  <a:lnTo>
                    <a:pt x="86" y="30"/>
                  </a:lnTo>
                  <a:lnTo>
                    <a:pt x="86" y="38"/>
                  </a:lnTo>
                  <a:lnTo>
                    <a:pt x="87" y="40"/>
                  </a:lnTo>
                  <a:lnTo>
                    <a:pt x="87" y="43"/>
                  </a:lnTo>
                  <a:lnTo>
                    <a:pt x="87" y="44"/>
                  </a:lnTo>
                  <a:lnTo>
                    <a:pt x="89" y="51"/>
                  </a:lnTo>
                  <a:lnTo>
                    <a:pt x="89" y="53"/>
                  </a:lnTo>
                  <a:lnTo>
                    <a:pt x="89" y="55"/>
                  </a:lnTo>
                  <a:lnTo>
                    <a:pt x="0" y="51"/>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2940" name="Freeform 9"/>
            <p:cNvSpPr>
              <a:spLocks/>
            </p:cNvSpPr>
            <p:nvPr/>
          </p:nvSpPr>
          <p:spPr bwMode="auto">
            <a:xfrm>
              <a:off x="2823" y="1511"/>
              <a:ext cx="483" cy="312"/>
            </a:xfrm>
            <a:custGeom>
              <a:avLst/>
              <a:gdLst>
                <a:gd name="T0" fmla="*/ 0 w 94"/>
                <a:gd name="T1" fmla="*/ 1214 h 64"/>
                <a:gd name="T2" fmla="*/ 77 w 94"/>
                <a:gd name="T3" fmla="*/ 405 h 64"/>
                <a:gd name="T4" fmla="*/ 108 w 94"/>
                <a:gd name="T5" fmla="*/ 0 h 64"/>
                <a:gd name="T6" fmla="*/ 2456 w 94"/>
                <a:gd name="T7" fmla="*/ 97 h 64"/>
                <a:gd name="T8" fmla="*/ 2456 w 94"/>
                <a:gd name="T9" fmla="*/ 141 h 64"/>
                <a:gd name="T10" fmla="*/ 2430 w 94"/>
                <a:gd name="T11" fmla="*/ 166 h 64"/>
                <a:gd name="T12" fmla="*/ 2374 w 94"/>
                <a:gd name="T13" fmla="*/ 239 h 64"/>
                <a:gd name="T14" fmla="*/ 2374 w 94"/>
                <a:gd name="T15" fmla="*/ 263 h 64"/>
                <a:gd name="T16" fmla="*/ 2482 w 94"/>
                <a:gd name="T17" fmla="*/ 356 h 64"/>
                <a:gd name="T18" fmla="*/ 2482 w 94"/>
                <a:gd name="T19" fmla="*/ 1092 h 64"/>
                <a:gd name="T20" fmla="*/ 2482 w 94"/>
                <a:gd name="T21" fmla="*/ 1092 h 64"/>
                <a:gd name="T22" fmla="*/ 2430 w 94"/>
                <a:gd name="T23" fmla="*/ 1092 h 64"/>
                <a:gd name="T24" fmla="*/ 2456 w 94"/>
                <a:gd name="T25" fmla="*/ 1116 h 64"/>
                <a:gd name="T26" fmla="*/ 2482 w 94"/>
                <a:gd name="T27" fmla="*/ 1141 h 64"/>
                <a:gd name="T28" fmla="*/ 2456 w 94"/>
                <a:gd name="T29" fmla="*/ 1189 h 64"/>
                <a:gd name="T30" fmla="*/ 2482 w 94"/>
                <a:gd name="T31" fmla="*/ 1214 h 64"/>
                <a:gd name="T32" fmla="*/ 2482 w 94"/>
                <a:gd name="T33" fmla="*/ 1282 h 64"/>
                <a:gd name="T34" fmla="*/ 2456 w 94"/>
                <a:gd name="T35" fmla="*/ 1282 h 64"/>
                <a:gd name="T36" fmla="*/ 2482 w 94"/>
                <a:gd name="T37" fmla="*/ 1331 h 64"/>
                <a:gd name="T38" fmla="*/ 2430 w 94"/>
                <a:gd name="T39" fmla="*/ 1404 h 64"/>
                <a:gd name="T40" fmla="*/ 2482 w 94"/>
                <a:gd name="T41" fmla="*/ 1472 h 64"/>
                <a:gd name="T42" fmla="*/ 2482 w 94"/>
                <a:gd name="T43" fmla="*/ 1521 h 64"/>
                <a:gd name="T44" fmla="*/ 2482 w 94"/>
                <a:gd name="T45" fmla="*/ 1521 h 64"/>
                <a:gd name="T46" fmla="*/ 2405 w 94"/>
                <a:gd name="T47" fmla="*/ 1472 h 64"/>
                <a:gd name="T48" fmla="*/ 2271 w 94"/>
                <a:gd name="T49" fmla="*/ 1404 h 64"/>
                <a:gd name="T50" fmla="*/ 2220 w 94"/>
                <a:gd name="T51" fmla="*/ 1380 h 64"/>
                <a:gd name="T52" fmla="*/ 2163 w 94"/>
                <a:gd name="T53" fmla="*/ 1380 h 64"/>
                <a:gd name="T54" fmla="*/ 2112 w 94"/>
                <a:gd name="T55" fmla="*/ 1423 h 64"/>
                <a:gd name="T56" fmla="*/ 2086 w 94"/>
                <a:gd name="T57" fmla="*/ 1423 h 64"/>
                <a:gd name="T58" fmla="*/ 2035 w 94"/>
                <a:gd name="T59" fmla="*/ 1423 h 64"/>
                <a:gd name="T60" fmla="*/ 2009 w 94"/>
                <a:gd name="T61" fmla="*/ 1355 h 64"/>
                <a:gd name="T62" fmla="*/ 1978 w 94"/>
                <a:gd name="T63" fmla="*/ 1331 h 64"/>
                <a:gd name="T64" fmla="*/ 1927 w 94"/>
                <a:gd name="T65" fmla="*/ 1355 h 64"/>
                <a:gd name="T66" fmla="*/ 1875 w 94"/>
                <a:gd name="T67" fmla="*/ 1355 h 64"/>
                <a:gd name="T68" fmla="*/ 1824 w 94"/>
                <a:gd name="T69" fmla="*/ 1282 h 64"/>
                <a:gd name="T70" fmla="*/ 0 w 94"/>
                <a:gd name="T71" fmla="*/ 1214 h 64"/>
                <a:gd name="T72" fmla="*/ 0 w 94"/>
                <a:gd name="T73" fmla="*/ 1214 h 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64"/>
                <a:gd name="T113" fmla="*/ 94 w 94"/>
                <a:gd name="T114" fmla="*/ 64 h 6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64">
                  <a:moveTo>
                    <a:pt x="0" y="51"/>
                  </a:moveTo>
                  <a:lnTo>
                    <a:pt x="3" y="17"/>
                  </a:lnTo>
                  <a:lnTo>
                    <a:pt x="4" y="0"/>
                  </a:lnTo>
                  <a:lnTo>
                    <a:pt x="93" y="4"/>
                  </a:lnTo>
                  <a:lnTo>
                    <a:pt x="93" y="6"/>
                  </a:lnTo>
                  <a:lnTo>
                    <a:pt x="92" y="7"/>
                  </a:lnTo>
                  <a:lnTo>
                    <a:pt x="90" y="10"/>
                  </a:lnTo>
                  <a:lnTo>
                    <a:pt x="90" y="11"/>
                  </a:lnTo>
                  <a:lnTo>
                    <a:pt x="94" y="15"/>
                  </a:lnTo>
                  <a:lnTo>
                    <a:pt x="94" y="46"/>
                  </a:lnTo>
                  <a:lnTo>
                    <a:pt x="92" y="46"/>
                  </a:lnTo>
                  <a:lnTo>
                    <a:pt x="93" y="47"/>
                  </a:lnTo>
                  <a:lnTo>
                    <a:pt x="94" y="48"/>
                  </a:lnTo>
                  <a:lnTo>
                    <a:pt x="93" y="50"/>
                  </a:lnTo>
                  <a:lnTo>
                    <a:pt x="94" y="51"/>
                  </a:lnTo>
                  <a:lnTo>
                    <a:pt x="94" y="54"/>
                  </a:lnTo>
                  <a:lnTo>
                    <a:pt x="93" y="54"/>
                  </a:lnTo>
                  <a:lnTo>
                    <a:pt x="94" y="56"/>
                  </a:lnTo>
                  <a:lnTo>
                    <a:pt x="92" y="59"/>
                  </a:lnTo>
                  <a:lnTo>
                    <a:pt x="94" y="62"/>
                  </a:lnTo>
                  <a:lnTo>
                    <a:pt x="94" y="64"/>
                  </a:lnTo>
                  <a:lnTo>
                    <a:pt x="91" y="62"/>
                  </a:lnTo>
                  <a:lnTo>
                    <a:pt x="86" y="59"/>
                  </a:lnTo>
                  <a:lnTo>
                    <a:pt x="84" y="58"/>
                  </a:lnTo>
                  <a:lnTo>
                    <a:pt x="82" y="58"/>
                  </a:lnTo>
                  <a:lnTo>
                    <a:pt x="80" y="60"/>
                  </a:lnTo>
                  <a:lnTo>
                    <a:pt x="79" y="60"/>
                  </a:lnTo>
                  <a:lnTo>
                    <a:pt x="77" y="60"/>
                  </a:lnTo>
                  <a:lnTo>
                    <a:pt x="76" y="57"/>
                  </a:lnTo>
                  <a:lnTo>
                    <a:pt x="75" y="56"/>
                  </a:lnTo>
                  <a:lnTo>
                    <a:pt x="73" y="57"/>
                  </a:lnTo>
                  <a:lnTo>
                    <a:pt x="71" y="57"/>
                  </a:lnTo>
                  <a:lnTo>
                    <a:pt x="69" y="54"/>
                  </a:lnTo>
                  <a:lnTo>
                    <a:pt x="0" y="51"/>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2941" name="Freeform 10"/>
            <p:cNvSpPr>
              <a:spLocks/>
            </p:cNvSpPr>
            <p:nvPr/>
          </p:nvSpPr>
          <p:spPr bwMode="auto">
            <a:xfrm>
              <a:off x="2807" y="1760"/>
              <a:ext cx="571" cy="268"/>
            </a:xfrm>
            <a:custGeom>
              <a:avLst/>
              <a:gdLst>
                <a:gd name="T0" fmla="*/ 0 w 111"/>
                <a:gd name="T1" fmla="*/ 809 h 55"/>
                <a:gd name="T2" fmla="*/ 77 w 111"/>
                <a:gd name="T3" fmla="*/ 0 h 55"/>
                <a:gd name="T4" fmla="*/ 1903 w 111"/>
                <a:gd name="T5" fmla="*/ 73 h 55"/>
                <a:gd name="T6" fmla="*/ 1960 w 111"/>
                <a:gd name="T7" fmla="*/ 141 h 55"/>
                <a:gd name="T8" fmla="*/ 2011 w 111"/>
                <a:gd name="T9" fmla="*/ 141 h 55"/>
                <a:gd name="T10" fmla="*/ 2063 w 111"/>
                <a:gd name="T11" fmla="*/ 117 h 55"/>
                <a:gd name="T12" fmla="*/ 2089 w 111"/>
                <a:gd name="T13" fmla="*/ 141 h 55"/>
                <a:gd name="T14" fmla="*/ 2119 w 111"/>
                <a:gd name="T15" fmla="*/ 214 h 55"/>
                <a:gd name="T16" fmla="*/ 2171 w 111"/>
                <a:gd name="T17" fmla="*/ 214 h 55"/>
                <a:gd name="T18" fmla="*/ 2197 w 111"/>
                <a:gd name="T19" fmla="*/ 214 h 55"/>
                <a:gd name="T20" fmla="*/ 2248 w 111"/>
                <a:gd name="T21" fmla="*/ 166 h 55"/>
                <a:gd name="T22" fmla="*/ 2305 w 111"/>
                <a:gd name="T23" fmla="*/ 166 h 55"/>
                <a:gd name="T24" fmla="*/ 2356 w 111"/>
                <a:gd name="T25" fmla="*/ 190 h 55"/>
                <a:gd name="T26" fmla="*/ 2490 w 111"/>
                <a:gd name="T27" fmla="*/ 263 h 55"/>
                <a:gd name="T28" fmla="*/ 2567 w 111"/>
                <a:gd name="T29" fmla="*/ 307 h 55"/>
                <a:gd name="T30" fmla="*/ 2567 w 111"/>
                <a:gd name="T31" fmla="*/ 356 h 55"/>
                <a:gd name="T32" fmla="*/ 2618 w 111"/>
                <a:gd name="T33" fmla="*/ 380 h 55"/>
                <a:gd name="T34" fmla="*/ 2618 w 111"/>
                <a:gd name="T35" fmla="*/ 404 h 55"/>
                <a:gd name="T36" fmla="*/ 2593 w 111"/>
                <a:gd name="T37" fmla="*/ 453 h 55"/>
                <a:gd name="T38" fmla="*/ 2618 w 111"/>
                <a:gd name="T39" fmla="*/ 497 h 55"/>
                <a:gd name="T40" fmla="*/ 2644 w 111"/>
                <a:gd name="T41" fmla="*/ 570 h 55"/>
                <a:gd name="T42" fmla="*/ 2675 w 111"/>
                <a:gd name="T43" fmla="*/ 594 h 55"/>
                <a:gd name="T44" fmla="*/ 2675 w 111"/>
                <a:gd name="T45" fmla="*/ 619 h 55"/>
                <a:gd name="T46" fmla="*/ 2675 w 111"/>
                <a:gd name="T47" fmla="*/ 663 h 55"/>
                <a:gd name="T48" fmla="*/ 2726 w 111"/>
                <a:gd name="T49" fmla="*/ 687 h 55"/>
                <a:gd name="T50" fmla="*/ 2752 w 111"/>
                <a:gd name="T51" fmla="*/ 711 h 55"/>
                <a:gd name="T52" fmla="*/ 2726 w 111"/>
                <a:gd name="T53" fmla="*/ 760 h 55"/>
                <a:gd name="T54" fmla="*/ 2726 w 111"/>
                <a:gd name="T55" fmla="*/ 809 h 55"/>
                <a:gd name="T56" fmla="*/ 2778 w 111"/>
                <a:gd name="T57" fmla="*/ 833 h 55"/>
                <a:gd name="T58" fmla="*/ 2778 w 111"/>
                <a:gd name="T59" fmla="*/ 877 h 55"/>
                <a:gd name="T60" fmla="*/ 2752 w 111"/>
                <a:gd name="T61" fmla="*/ 901 h 55"/>
                <a:gd name="T62" fmla="*/ 2778 w 111"/>
                <a:gd name="T63" fmla="*/ 926 h 55"/>
                <a:gd name="T64" fmla="*/ 2804 w 111"/>
                <a:gd name="T65" fmla="*/ 975 h 55"/>
                <a:gd name="T66" fmla="*/ 2778 w 111"/>
                <a:gd name="T67" fmla="*/ 999 h 55"/>
                <a:gd name="T68" fmla="*/ 2804 w 111"/>
                <a:gd name="T69" fmla="*/ 1043 h 55"/>
                <a:gd name="T70" fmla="*/ 2804 w 111"/>
                <a:gd name="T71" fmla="*/ 1067 h 55"/>
                <a:gd name="T72" fmla="*/ 2829 w 111"/>
                <a:gd name="T73" fmla="*/ 1091 h 55"/>
                <a:gd name="T74" fmla="*/ 2860 w 111"/>
                <a:gd name="T75" fmla="*/ 1140 h 55"/>
                <a:gd name="T76" fmla="*/ 2886 w 111"/>
                <a:gd name="T77" fmla="*/ 1189 h 55"/>
                <a:gd name="T78" fmla="*/ 2937 w 111"/>
                <a:gd name="T79" fmla="*/ 1233 h 55"/>
                <a:gd name="T80" fmla="*/ 2937 w 111"/>
                <a:gd name="T81" fmla="*/ 1257 h 55"/>
                <a:gd name="T82" fmla="*/ 2937 w 111"/>
                <a:gd name="T83" fmla="*/ 1282 h 55"/>
                <a:gd name="T84" fmla="*/ 2937 w 111"/>
                <a:gd name="T85" fmla="*/ 1306 h 55"/>
                <a:gd name="T86" fmla="*/ 664 w 111"/>
                <a:gd name="T87" fmla="*/ 1257 h 55"/>
                <a:gd name="T88" fmla="*/ 689 w 111"/>
                <a:gd name="T89" fmla="*/ 853 h 55"/>
                <a:gd name="T90" fmla="*/ 0 w 111"/>
                <a:gd name="T91" fmla="*/ 809 h 55"/>
                <a:gd name="T92" fmla="*/ 0 w 111"/>
                <a:gd name="T93" fmla="*/ 809 h 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1"/>
                <a:gd name="T142" fmla="*/ 0 h 55"/>
                <a:gd name="T143" fmla="*/ 111 w 111"/>
                <a:gd name="T144" fmla="*/ 55 h 5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1" h="55">
                  <a:moveTo>
                    <a:pt x="0" y="34"/>
                  </a:moveTo>
                  <a:lnTo>
                    <a:pt x="3" y="0"/>
                  </a:lnTo>
                  <a:lnTo>
                    <a:pt x="72" y="3"/>
                  </a:lnTo>
                  <a:lnTo>
                    <a:pt x="74" y="6"/>
                  </a:lnTo>
                  <a:lnTo>
                    <a:pt x="76" y="6"/>
                  </a:lnTo>
                  <a:lnTo>
                    <a:pt x="78" y="5"/>
                  </a:lnTo>
                  <a:lnTo>
                    <a:pt x="79" y="6"/>
                  </a:lnTo>
                  <a:lnTo>
                    <a:pt x="80" y="9"/>
                  </a:lnTo>
                  <a:lnTo>
                    <a:pt x="82" y="9"/>
                  </a:lnTo>
                  <a:lnTo>
                    <a:pt x="83" y="9"/>
                  </a:lnTo>
                  <a:lnTo>
                    <a:pt x="85" y="7"/>
                  </a:lnTo>
                  <a:lnTo>
                    <a:pt x="87" y="7"/>
                  </a:lnTo>
                  <a:lnTo>
                    <a:pt x="89" y="8"/>
                  </a:lnTo>
                  <a:lnTo>
                    <a:pt x="94" y="11"/>
                  </a:lnTo>
                  <a:lnTo>
                    <a:pt x="97" y="13"/>
                  </a:lnTo>
                  <a:lnTo>
                    <a:pt x="97" y="15"/>
                  </a:lnTo>
                  <a:lnTo>
                    <a:pt x="99" y="16"/>
                  </a:lnTo>
                  <a:lnTo>
                    <a:pt x="99" y="17"/>
                  </a:lnTo>
                  <a:lnTo>
                    <a:pt x="98" y="19"/>
                  </a:lnTo>
                  <a:lnTo>
                    <a:pt x="99" y="21"/>
                  </a:lnTo>
                  <a:lnTo>
                    <a:pt x="100" y="24"/>
                  </a:lnTo>
                  <a:lnTo>
                    <a:pt x="101" y="25"/>
                  </a:lnTo>
                  <a:lnTo>
                    <a:pt x="101" y="26"/>
                  </a:lnTo>
                  <a:lnTo>
                    <a:pt x="101" y="28"/>
                  </a:lnTo>
                  <a:lnTo>
                    <a:pt x="103" y="29"/>
                  </a:lnTo>
                  <a:lnTo>
                    <a:pt x="104" y="30"/>
                  </a:lnTo>
                  <a:lnTo>
                    <a:pt x="103" y="32"/>
                  </a:lnTo>
                  <a:lnTo>
                    <a:pt x="103" y="34"/>
                  </a:lnTo>
                  <a:lnTo>
                    <a:pt x="105" y="35"/>
                  </a:lnTo>
                  <a:lnTo>
                    <a:pt x="105" y="37"/>
                  </a:lnTo>
                  <a:lnTo>
                    <a:pt x="104" y="38"/>
                  </a:lnTo>
                  <a:lnTo>
                    <a:pt x="105" y="39"/>
                  </a:lnTo>
                  <a:lnTo>
                    <a:pt x="106" y="41"/>
                  </a:lnTo>
                  <a:lnTo>
                    <a:pt x="105" y="42"/>
                  </a:lnTo>
                  <a:lnTo>
                    <a:pt x="106" y="44"/>
                  </a:lnTo>
                  <a:lnTo>
                    <a:pt x="106" y="45"/>
                  </a:lnTo>
                  <a:lnTo>
                    <a:pt x="107" y="46"/>
                  </a:lnTo>
                  <a:lnTo>
                    <a:pt x="108" y="48"/>
                  </a:lnTo>
                  <a:lnTo>
                    <a:pt x="109" y="50"/>
                  </a:lnTo>
                  <a:lnTo>
                    <a:pt x="111" y="52"/>
                  </a:lnTo>
                  <a:lnTo>
                    <a:pt x="111" y="53"/>
                  </a:lnTo>
                  <a:lnTo>
                    <a:pt x="111" y="54"/>
                  </a:lnTo>
                  <a:lnTo>
                    <a:pt x="111" y="55"/>
                  </a:lnTo>
                  <a:lnTo>
                    <a:pt x="25" y="53"/>
                  </a:lnTo>
                  <a:lnTo>
                    <a:pt x="26" y="36"/>
                  </a:lnTo>
                  <a:lnTo>
                    <a:pt x="0" y="34"/>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2942" name="Freeform 11"/>
            <p:cNvSpPr>
              <a:spLocks/>
            </p:cNvSpPr>
            <p:nvPr/>
          </p:nvSpPr>
          <p:spPr bwMode="auto">
            <a:xfrm>
              <a:off x="2921" y="2018"/>
              <a:ext cx="512" cy="259"/>
            </a:xfrm>
            <a:custGeom>
              <a:avLst/>
              <a:gdLst>
                <a:gd name="T0" fmla="*/ 77 w 100"/>
                <a:gd name="T1" fmla="*/ 0 h 53"/>
                <a:gd name="T2" fmla="*/ 2335 w 100"/>
                <a:gd name="T3" fmla="*/ 49 h 53"/>
                <a:gd name="T4" fmla="*/ 2488 w 100"/>
                <a:gd name="T5" fmla="*/ 142 h 53"/>
                <a:gd name="T6" fmla="*/ 2437 w 100"/>
                <a:gd name="T7" fmla="*/ 191 h 53"/>
                <a:gd name="T8" fmla="*/ 2437 w 100"/>
                <a:gd name="T9" fmla="*/ 239 h 53"/>
                <a:gd name="T10" fmla="*/ 2463 w 100"/>
                <a:gd name="T11" fmla="*/ 288 h 53"/>
                <a:gd name="T12" fmla="*/ 2488 w 100"/>
                <a:gd name="T13" fmla="*/ 288 h 53"/>
                <a:gd name="T14" fmla="*/ 2519 w 100"/>
                <a:gd name="T15" fmla="*/ 357 h 53"/>
                <a:gd name="T16" fmla="*/ 2545 w 100"/>
                <a:gd name="T17" fmla="*/ 381 h 53"/>
                <a:gd name="T18" fmla="*/ 2596 w 100"/>
                <a:gd name="T19" fmla="*/ 381 h 53"/>
                <a:gd name="T20" fmla="*/ 2596 w 100"/>
                <a:gd name="T21" fmla="*/ 406 h 53"/>
                <a:gd name="T22" fmla="*/ 2621 w 100"/>
                <a:gd name="T23" fmla="*/ 1266 h 53"/>
                <a:gd name="T24" fmla="*/ 0 w 100"/>
                <a:gd name="T25" fmla="*/ 1217 h 53"/>
                <a:gd name="T26" fmla="*/ 77 w 100"/>
                <a:gd name="T27" fmla="*/ 0 h 53"/>
                <a:gd name="T28" fmla="*/ 77 w 100"/>
                <a:gd name="T29" fmla="*/ 0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53"/>
                <a:gd name="T47" fmla="*/ 100 w 100"/>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53">
                  <a:moveTo>
                    <a:pt x="3" y="0"/>
                  </a:moveTo>
                  <a:lnTo>
                    <a:pt x="89" y="2"/>
                  </a:lnTo>
                  <a:lnTo>
                    <a:pt x="95" y="6"/>
                  </a:lnTo>
                  <a:lnTo>
                    <a:pt x="93" y="8"/>
                  </a:lnTo>
                  <a:lnTo>
                    <a:pt x="93" y="10"/>
                  </a:lnTo>
                  <a:lnTo>
                    <a:pt x="94" y="12"/>
                  </a:lnTo>
                  <a:lnTo>
                    <a:pt x="95" y="12"/>
                  </a:lnTo>
                  <a:lnTo>
                    <a:pt x="96" y="15"/>
                  </a:lnTo>
                  <a:lnTo>
                    <a:pt x="97" y="16"/>
                  </a:lnTo>
                  <a:lnTo>
                    <a:pt x="99" y="16"/>
                  </a:lnTo>
                  <a:lnTo>
                    <a:pt x="99" y="17"/>
                  </a:lnTo>
                  <a:lnTo>
                    <a:pt x="100" y="53"/>
                  </a:lnTo>
                  <a:lnTo>
                    <a:pt x="0" y="51"/>
                  </a:lnTo>
                  <a:lnTo>
                    <a:pt x="3" y="0"/>
                  </a:lnTo>
                  <a:close/>
                </a:path>
              </a:pathLst>
            </a:custGeom>
            <a:solidFill>
              <a:schemeClr val="bg1"/>
            </a:solidFill>
            <a:ln w="12700" cmpd="sng">
              <a:solidFill>
                <a:schemeClr val="tx1"/>
              </a:solidFill>
              <a:prstDash val="solid"/>
              <a:round/>
              <a:headEnd/>
              <a:tailEnd/>
            </a:ln>
          </p:spPr>
          <p:txBody>
            <a:bodyPr/>
            <a:lstStyle/>
            <a:p>
              <a:endParaRPr lang="en-US"/>
            </a:p>
          </p:txBody>
        </p:sp>
        <p:sp>
          <p:nvSpPr>
            <p:cNvPr id="32943" name="Freeform 12"/>
            <p:cNvSpPr>
              <a:spLocks/>
            </p:cNvSpPr>
            <p:nvPr/>
          </p:nvSpPr>
          <p:spPr bwMode="auto">
            <a:xfrm>
              <a:off x="2848" y="2262"/>
              <a:ext cx="595" cy="293"/>
            </a:xfrm>
            <a:custGeom>
              <a:avLst/>
              <a:gdLst>
                <a:gd name="T0" fmla="*/ 369 w 116"/>
                <a:gd name="T1" fmla="*/ 24 h 60"/>
                <a:gd name="T2" fmla="*/ 0 w 116"/>
                <a:gd name="T3" fmla="*/ 215 h 60"/>
                <a:gd name="T4" fmla="*/ 1052 w 116"/>
                <a:gd name="T5" fmla="*/ 1050 h 60"/>
                <a:gd name="T6" fmla="*/ 1103 w 116"/>
                <a:gd name="T7" fmla="*/ 1074 h 60"/>
                <a:gd name="T8" fmla="*/ 1185 w 116"/>
                <a:gd name="T9" fmla="*/ 1143 h 60"/>
                <a:gd name="T10" fmla="*/ 1262 w 116"/>
                <a:gd name="T11" fmla="*/ 1123 h 60"/>
                <a:gd name="T12" fmla="*/ 1313 w 116"/>
                <a:gd name="T13" fmla="*/ 1143 h 60"/>
                <a:gd name="T14" fmla="*/ 1344 w 116"/>
                <a:gd name="T15" fmla="*/ 1192 h 60"/>
                <a:gd name="T16" fmla="*/ 1446 w 116"/>
                <a:gd name="T17" fmla="*/ 1216 h 60"/>
                <a:gd name="T18" fmla="*/ 1498 w 116"/>
                <a:gd name="T19" fmla="*/ 1240 h 60"/>
                <a:gd name="T20" fmla="*/ 1554 w 116"/>
                <a:gd name="T21" fmla="*/ 1216 h 60"/>
                <a:gd name="T22" fmla="*/ 1605 w 116"/>
                <a:gd name="T23" fmla="*/ 1265 h 60"/>
                <a:gd name="T24" fmla="*/ 1708 w 116"/>
                <a:gd name="T25" fmla="*/ 1265 h 60"/>
                <a:gd name="T26" fmla="*/ 1764 w 116"/>
                <a:gd name="T27" fmla="*/ 1314 h 60"/>
                <a:gd name="T28" fmla="*/ 1790 w 116"/>
                <a:gd name="T29" fmla="*/ 1358 h 60"/>
                <a:gd name="T30" fmla="*/ 1867 w 116"/>
                <a:gd name="T31" fmla="*/ 1333 h 60"/>
                <a:gd name="T32" fmla="*/ 1975 w 116"/>
                <a:gd name="T33" fmla="*/ 1382 h 60"/>
                <a:gd name="T34" fmla="*/ 2026 w 116"/>
                <a:gd name="T35" fmla="*/ 1358 h 60"/>
                <a:gd name="T36" fmla="*/ 2077 w 116"/>
                <a:gd name="T37" fmla="*/ 1358 h 60"/>
                <a:gd name="T38" fmla="*/ 2077 w 116"/>
                <a:gd name="T39" fmla="*/ 1431 h 60"/>
                <a:gd name="T40" fmla="*/ 2103 w 116"/>
                <a:gd name="T41" fmla="*/ 1382 h 60"/>
                <a:gd name="T42" fmla="*/ 2159 w 116"/>
                <a:gd name="T43" fmla="*/ 1333 h 60"/>
                <a:gd name="T44" fmla="*/ 2185 w 116"/>
                <a:gd name="T45" fmla="*/ 1358 h 60"/>
                <a:gd name="T46" fmla="*/ 2236 w 116"/>
                <a:gd name="T47" fmla="*/ 1382 h 60"/>
                <a:gd name="T48" fmla="*/ 2288 w 116"/>
                <a:gd name="T49" fmla="*/ 1358 h 60"/>
                <a:gd name="T50" fmla="*/ 2288 w 116"/>
                <a:gd name="T51" fmla="*/ 1382 h 60"/>
                <a:gd name="T52" fmla="*/ 2370 w 116"/>
                <a:gd name="T53" fmla="*/ 1431 h 60"/>
                <a:gd name="T54" fmla="*/ 2447 w 116"/>
                <a:gd name="T55" fmla="*/ 1382 h 60"/>
                <a:gd name="T56" fmla="*/ 2606 w 116"/>
                <a:gd name="T57" fmla="*/ 1333 h 60"/>
                <a:gd name="T58" fmla="*/ 2657 w 116"/>
                <a:gd name="T59" fmla="*/ 1333 h 60"/>
                <a:gd name="T60" fmla="*/ 2790 w 116"/>
                <a:gd name="T61" fmla="*/ 1333 h 60"/>
                <a:gd name="T62" fmla="*/ 2975 w 116"/>
                <a:gd name="T63" fmla="*/ 1406 h 60"/>
                <a:gd name="T64" fmla="*/ 3026 w 116"/>
                <a:gd name="T65" fmla="*/ 1431 h 60"/>
                <a:gd name="T66" fmla="*/ 3052 w 116"/>
                <a:gd name="T67" fmla="*/ 737 h 60"/>
                <a:gd name="T68" fmla="*/ 3001 w 116"/>
                <a:gd name="T69" fmla="*/ 73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6"/>
                <a:gd name="T106" fmla="*/ 0 h 60"/>
                <a:gd name="T107" fmla="*/ 116 w 116"/>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6" h="60">
                  <a:moveTo>
                    <a:pt x="114" y="3"/>
                  </a:moveTo>
                  <a:lnTo>
                    <a:pt x="14" y="1"/>
                  </a:lnTo>
                  <a:lnTo>
                    <a:pt x="1" y="0"/>
                  </a:lnTo>
                  <a:lnTo>
                    <a:pt x="0" y="9"/>
                  </a:lnTo>
                  <a:lnTo>
                    <a:pt x="41" y="11"/>
                  </a:lnTo>
                  <a:lnTo>
                    <a:pt x="40" y="44"/>
                  </a:lnTo>
                  <a:lnTo>
                    <a:pt x="41" y="44"/>
                  </a:lnTo>
                  <a:lnTo>
                    <a:pt x="42" y="45"/>
                  </a:lnTo>
                  <a:lnTo>
                    <a:pt x="44" y="47"/>
                  </a:lnTo>
                  <a:lnTo>
                    <a:pt x="45" y="48"/>
                  </a:lnTo>
                  <a:lnTo>
                    <a:pt x="47" y="48"/>
                  </a:lnTo>
                  <a:lnTo>
                    <a:pt x="48" y="47"/>
                  </a:lnTo>
                  <a:lnTo>
                    <a:pt x="50" y="48"/>
                  </a:lnTo>
                  <a:lnTo>
                    <a:pt x="50" y="49"/>
                  </a:lnTo>
                  <a:lnTo>
                    <a:pt x="51" y="50"/>
                  </a:lnTo>
                  <a:lnTo>
                    <a:pt x="51" y="51"/>
                  </a:lnTo>
                  <a:lnTo>
                    <a:pt x="55" y="51"/>
                  </a:lnTo>
                  <a:lnTo>
                    <a:pt x="57" y="52"/>
                  </a:lnTo>
                  <a:lnTo>
                    <a:pt x="58" y="52"/>
                  </a:lnTo>
                  <a:lnTo>
                    <a:pt x="59" y="51"/>
                  </a:lnTo>
                  <a:lnTo>
                    <a:pt x="59" y="53"/>
                  </a:lnTo>
                  <a:lnTo>
                    <a:pt x="61" y="53"/>
                  </a:lnTo>
                  <a:lnTo>
                    <a:pt x="62" y="52"/>
                  </a:lnTo>
                  <a:lnTo>
                    <a:pt x="65" y="53"/>
                  </a:lnTo>
                  <a:lnTo>
                    <a:pt x="66" y="53"/>
                  </a:lnTo>
                  <a:lnTo>
                    <a:pt x="67" y="55"/>
                  </a:lnTo>
                  <a:lnTo>
                    <a:pt x="68" y="55"/>
                  </a:lnTo>
                  <a:lnTo>
                    <a:pt x="68" y="57"/>
                  </a:lnTo>
                  <a:lnTo>
                    <a:pt x="70" y="57"/>
                  </a:lnTo>
                  <a:lnTo>
                    <a:pt x="71" y="56"/>
                  </a:lnTo>
                  <a:lnTo>
                    <a:pt x="72" y="55"/>
                  </a:lnTo>
                  <a:lnTo>
                    <a:pt x="75" y="58"/>
                  </a:lnTo>
                  <a:lnTo>
                    <a:pt x="76" y="58"/>
                  </a:lnTo>
                  <a:lnTo>
                    <a:pt x="77" y="57"/>
                  </a:lnTo>
                  <a:lnTo>
                    <a:pt x="78" y="57"/>
                  </a:lnTo>
                  <a:lnTo>
                    <a:pt x="79" y="57"/>
                  </a:lnTo>
                  <a:lnTo>
                    <a:pt x="78" y="59"/>
                  </a:lnTo>
                  <a:lnTo>
                    <a:pt x="79" y="60"/>
                  </a:lnTo>
                  <a:lnTo>
                    <a:pt x="80" y="59"/>
                  </a:lnTo>
                  <a:lnTo>
                    <a:pt x="80" y="58"/>
                  </a:lnTo>
                  <a:lnTo>
                    <a:pt x="81" y="57"/>
                  </a:lnTo>
                  <a:lnTo>
                    <a:pt x="82" y="56"/>
                  </a:lnTo>
                  <a:lnTo>
                    <a:pt x="83" y="57"/>
                  </a:lnTo>
                  <a:lnTo>
                    <a:pt x="84" y="58"/>
                  </a:lnTo>
                  <a:lnTo>
                    <a:pt x="85" y="58"/>
                  </a:lnTo>
                  <a:lnTo>
                    <a:pt x="85" y="57"/>
                  </a:lnTo>
                  <a:lnTo>
                    <a:pt x="87" y="57"/>
                  </a:lnTo>
                  <a:lnTo>
                    <a:pt x="87" y="58"/>
                  </a:lnTo>
                  <a:lnTo>
                    <a:pt x="88" y="58"/>
                  </a:lnTo>
                  <a:lnTo>
                    <a:pt x="90" y="60"/>
                  </a:lnTo>
                  <a:lnTo>
                    <a:pt x="92" y="58"/>
                  </a:lnTo>
                  <a:lnTo>
                    <a:pt x="93" y="58"/>
                  </a:lnTo>
                  <a:lnTo>
                    <a:pt x="96" y="57"/>
                  </a:lnTo>
                  <a:lnTo>
                    <a:pt x="99" y="56"/>
                  </a:lnTo>
                  <a:lnTo>
                    <a:pt x="100" y="56"/>
                  </a:lnTo>
                  <a:lnTo>
                    <a:pt x="101" y="56"/>
                  </a:lnTo>
                  <a:lnTo>
                    <a:pt x="104" y="57"/>
                  </a:lnTo>
                  <a:lnTo>
                    <a:pt x="106" y="56"/>
                  </a:lnTo>
                  <a:lnTo>
                    <a:pt x="107" y="56"/>
                  </a:lnTo>
                  <a:lnTo>
                    <a:pt x="113" y="59"/>
                  </a:lnTo>
                  <a:lnTo>
                    <a:pt x="114" y="60"/>
                  </a:lnTo>
                  <a:lnTo>
                    <a:pt x="115" y="60"/>
                  </a:lnTo>
                  <a:lnTo>
                    <a:pt x="116" y="60"/>
                  </a:lnTo>
                  <a:lnTo>
                    <a:pt x="116" y="31"/>
                  </a:lnTo>
                  <a:lnTo>
                    <a:pt x="114" y="12"/>
                  </a:lnTo>
                  <a:lnTo>
                    <a:pt x="114" y="3"/>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2944" name="Freeform 13"/>
            <p:cNvSpPr>
              <a:spLocks/>
            </p:cNvSpPr>
            <p:nvPr/>
          </p:nvSpPr>
          <p:spPr bwMode="auto">
            <a:xfrm>
              <a:off x="3296" y="1726"/>
              <a:ext cx="420" cy="263"/>
            </a:xfrm>
            <a:custGeom>
              <a:avLst/>
              <a:gdLst>
                <a:gd name="T0" fmla="*/ 1731 w 82"/>
                <a:gd name="T1" fmla="*/ 0 h 54"/>
                <a:gd name="T2" fmla="*/ 1782 w 82"/>
                <a:gd name="T3" fmla="*/ 93 h 54"/>
                <a:gd name="T4" fmla="*/ 1757 w 82"/>
                <a:gd name="T5" fmla="*/ 141 h 54"/>
                <a:gd name="T6" fmla="*/ 1808 w 82"/>
                <a:gd name="T7" fmla="*/ 307 h 54"/>
                <a:gd name="T8" fmla="*/ 1941 w 82"/>
                <a:gd name="T9" fmla="*/ 380 h 54"/>
                <a:gd name="T10" fmla="*/ 1967 w 82"/>
                <a:gd name="T11" fmla="*/ 429 h 54"/>
                <a:gd name="T12" fmla="*/ 2049 w 82"/>
                <a:gd name="T13" fmla="*/ 497 h 54"/>
                <a:gd name="T14" fmla="*/ 2151 w 82"/>
                <a:gd name="T15" fmla="*/ 619 h 54"/>
                <a:gd name="T16" fmla="*/ 2100 w 82"/>
                <a:gd name="T17" fmla="*/ 687 h 54"/>
                <a:gd name="T18" fmla="*/ 2100 w 82"/>
                <a:gd name="T19" fmla="*/ 735 h 54"/>
                <a:gd name="T20" fmla="*/ 1967 w 82"/>
                <a:gd name="T21" fmla="*/ 808 h 54"/>
                <a:gd name="T22" fmla="*/ 1890 w 82"/>
                <a:gd name="T23" fmla="*/ 828 h 54"/>
                <a:gd name="T24" fmla="*/ 1839 w 82"/>
                <a:gd name="T25" fmla="*/ 901 h 54"/>
                <a:gd name="T26" fmla="*/ 1890 w 82"/>
                <a:gd name="T27" fmla="*/ 974 h 54"/>
                <a:gd name="T28" fmla="*/ 1890 w 82"/>
                <a:gd name="T29" fmla="*/ 1042 h 54"/>
                <a:gd name="T30" fmla="*/ 1782 w 82"/>
                <a:gd name="T31" fmla="*/ 1188 h 54"/>
                <a:gd name="T32" fmla="*/ 1757 w 82"/>
                <a:gd name="T33" fmla="*/ 1257 h 54"/>
                <a:gd name="T34" fmla="*/ 1654 w 82"/>
                <a:gd name="T35" fmla="*/ 1188 h 54"/>
                <a:gd name="T36" fmla="*/ 287 w 82"/>
                <a:gd name="T37" fmla="*/ 1208 h 54"/>
                <a:gd name="T38" fmla="*/ 287 w 82"/>
                <a:gd name="T39" fmla="*/ 1140 h 54"/>
                <a:gd name="T40" fmla="*/ 236 w 82"/>
                <a:gd name="T41" fmla="*/ 1067 h 54"/>
                <a:gd name="T42" fmla="*/ 261 w 82"/>
                <a:gd name="T43" fmla="*/ 998 h 54"/>
                <a:gd name="T44" fmla="*/ 210 w 82"/>
                <a:gd name="T45" fmla="*/ 925 h 54"/>
                <a:gd name="T46" fmla="*/ 210 w 82"/>
                <a:gd name="T47" fmla="*/ 852 h 54"/>
                <a:gd name="T48" fmla="*/ 159 w 82"/>
                <a:gd name="T49" fmla="*/ 784 h 54"/>
                <a:gd name="T50" fmla="*/ 133 w 82"/>
                <a:gd name="T51" fmla="*/ 735 h 54"/>
                <a:gd name="T52" fmla="*/ 77 w 82"/>
                <a:gd name="T53" fmla="*/ 619 h 54"/>
                <a:gd name="T54" fmla="*/ 102 w 82"/>
                <a:gd name="T55" fmla="*/ 545 h 54"/>
                <a:gd name="T56" fmla="*/ 51 w 82"/>
                <a:gd name="T57" fmla="*/ 472 h 54"/>
                <a:gd name="T58" fmla="*/ 51 w 82"/>
                <a:gd name="T59" fmla="*/ 429 h 54"/>
                <a:gd name="T60" fmla="*/ 51 w 82"/>
                <a:gd name="T61" fmla="*/ 282 h 54"/>
                <a:gd name="T62" fmla="*/ 51 w 82"/>
                <a:gd name="T63" fmla="*/ 239 h 54"/>
                <a:gd name="T64" fmla="*/ 26 w 82"/>
                <a:gd name="T65" fmla="*/ 141 h 54"/>
                <a:gd name="T66" fmla="*/ 26 w 82"/>
                <a:gd name="T67" fmla="*/ 73 h 54"/>
                <a:gd name="T68" fmla="*/ 51 w 82"/>
                <a:gd name="T69" fmla="*/ 49 h 54"/>
                <a:gd name="T70" fmla="*/ 51 w 82"/>
                <a:gd name="T71" fmla="*/ 49 h 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2"/>
                <a:gd name="T109" fmla="*/ 0 h 54"/>
                <a:gd name="T110" fmla="*/ 82 w 82"/>
                <a:gd name="T111" fmla="*/ 54 h 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2" h="54">
                  <a:moveTo>
                    <a:pt x="2" y="2"/>
                  </a:moveTo>
                  <a:lnTo>
                    <a:pt x="66" y="0"/>
                  </a:lnTo>
                  <a:lnTo>
                    <a:pt x="67" y="2"/>
                  </a:lnTo>
                  <a:lnTo>
                    <a:pt x="68" y="4"/>
                  </a:lnTo>
                  <a:lnTo>
                    <a:pt x="68" y="5"/>
                  </a:lnTo>
                  <a:lnTo>
                    <a:pt x="67" y="6"/>
                  </a:lnTo>
                  <a:lnTo>
                    <a:pt x="68" y="8"/>
                  </a:lnTo>
                  <a:lnTo>
                    <a:pt x="69" y="13"/>
                  </a:lnTo>
                  <a:lnTo>
                    <a:pt x="73" y="14"/>
                  </a:lnTo>
                  <a:lnTo>
                    <a:pt x="74" y="16"/>
                  </a:lnTo>
                  <a:lnTo>
                    <a:pt x="75" y="17"/>
                  </a:lnTo>
                  <a:lnTo>
                    <a:pt x="75" y="18"/>
                  </a:lnTo>
                  <a:lnTo>
                    <a:pt x="78" y="20"/>
                  </a:lnTo>
                  <a:lnTo>
                    <a:pt x="78" y="21"/>
                  </a:lnTo>
                  <a:lnTo>
                    <a:pt x="81" y="23"/>
                  </a:lnTo>
                  <a:lnTo>
                    <a:pt x="82" y="26"/>
                  </a:lnTo>
                  <a:lnTo>
                    <a:pt x="81" y="27"/>
                  </a:lnTo>
                  <a:lnTo>
                    <a:pt x="80" y="29"/>
                  </a:lnTo>
                  <a:lnTo>
                    <a:pt x="80" y="30"/>
                  </a:lnTo>
                  <a:lnTo>
                    <a:pt x="80" y="31"/>
                  </a:lnTo>
                  <a:lnTo>
                    <a:pt x="77" y="34"/>
                  </a:lnTo>
                  <a:lnTo>
                    <a:pt x="75" y="34"/>
                  </a:lnTo>
                  <a:lnTo>
                    <a:pt x="75" y="35"/>
                  </a:lnTo>
                  <a:lnTo>
                    <a:pt x="72" y="35"/>
                  </a:lnTo>
                  <a:lnTo>
                    <a:pt x="71" y="36"/>
                  </a:lnTo>
                  <a:lnTo>
                    <a:pt x="70" y="38"/>
                  </a:lnTo>
                  <a:lnTo>
                    <a:pt x="70" y="39"/>
                  </a:lnTo>
                  <a:lnTo>
                    <a:pt x="72" y="41"/>
                  </a:lnTo>
                  <a:lnTo>
                    <a:pt x="72" y="42"/>
                  </a:lnTo>
                  <a:lnTo>
                    <a:pt x="72" y="44"/>
                  </a:lnTo>
                  <a:lnTo>
                    <a:pt x="70" y="49"/>
                  </a:lnTo>
                  <a:lnTo>
                    <a:pt x="68" y="50"/>
                  </a:lnTo>
                  <a:lnTo>
                    <a:pt x="67" y="51"/>
                  </a:lnTo>
                  <a:lnTo>
                    <a:pt x="67" y="53"/>
                  </a:lnTo>
                  <a:lnTo>
                    <a:pt x="66" y="54"/>
                  </a:lnTo>
                  <a:lnTo>
                    <a:pt x="63" y="50"/>
                  </a:lnTo>
                  <a:lnTo>
                    <a:pt x="11" y="52"/>
                  </a:lnTo>
                  <a:lnTo>
                    <a:pt x="11" y="51"/>
                  </a:lnTo>
                  <a:lnTo>
                    <a:pt x="10" y="49"/>
                  </a:lnTo>
                  <a:lnTo>
                    <a:pt x="11" y="48"/>
                  </a:lnTo>
                  <a:lnTo>
                    <a:pt x="10" y="46"/>
                  </a:lnTo>
                  <a:lnTo>
                    <a:pt x="9" y="45"/>
                  </a:lnTo>
                  <a:lnTo>
                    <a:pt x="10" y="44"/>
                  </a:lnTo>
                  <a:lnTo>
                    <a:pt x="10" y="42"/>
                  </a:lnTo>
                  <a:lnTo>
                    <a:pt x="8" y="41"/>
                  </a:lnTo>
                  <a:lnTo>
                    <a:pt x="8" y="39"/>
                  </a:lnTo>
                  <a:lnTo>
                    <a:pt x="9" y="37"/>
                  </a:lnTo>
                  <a:lnTo>
                    <a:pt x="8" y="36"/>
                  </a:lnTo>
                  <a:lnTo>
                    <a:pt x="6" y="35"/>
                  </a:lnTo>
                  <a:lnTo>
                    <a:pt x="6" y="33"/>
                  </a:lnTo>
                  <a:lnTo>
                    <a:pt x="6" y="32"/>
                  </a:lnTo>
                  <a:lnTo>
                    <a:pt x="5" y="31"/>
                  </a:lnTo>
                  <a:lnTo>
                    <a:pt x="4" y="28"/>
                  </a:lnTo>
                  <a:lnTo>
                    <a:pt x="3" y="26"/>
                  </a:lnTo>
                  <a:lnTo>
                    <a:pt x="4" y="24"/>
                  </a:lnTo>
                  <a:lnTo>
                    <a:pt x="4" y="23"/>
                  </a:lnTo>
                  <a:lnTo>
                    <a:pt x="2" y="22"/>
                  </a:lnTo>
                  <a:lnTo>
                    <a:pt x="2" y="20"/>
                  </a:lnTo>
                  <a:lnTo>
                    <a:pt x="2" y="18"/>
                  </a:lnTo>
                  <a:lnTo>
                    <a:pt x="0" y="15"/>
                  </a:lnTo>
                  <a:lnTo>
                    <a:pt x="2" y="12"/>
                  </a:lnTo>
                  <a:lnTo>
                    <a:pt x="1" y="10"/>
                  </a:lnTo>
                  <a:lnTo>
                    <a:pt x="2" y="10"/>
                  </a:lnTo>
                  <a:lnTo>
                    <a:pt x="2" y="7"/>
                  </a:lnTo>
                  <a:lnTo>
                    <a:pt x="1" y="6"/>
                  </a:lnTo>
                  <a:lnTo>
                    <a:pt x="2" y="4"/>
                  </a:lnTo>
                  <a:lnTo>
                    <a:pt x="1" y="3"/>
                  </a:lnTo>
                  <a:lnTo>
                    <a:pt x="0" y="2"/>
                  </a:lnTo>
                  <a:lnTo>
                    <a:pt x="2" y="2"/>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2945" name="Freeform 14"/>
            <p:cNvSpPr>
              <a:spLocks/>
            </p:cNvSpPr>
            <p:nvPr/>
          </p:nvSpPr>
          <p:spPr bwMode="auto">
            <a:xfrm>
              <a:off x="3353" y="1970"/>
              <a:ext cx="460" cy="380"/>
            </a:xfrm>
            <a:custGeom>
              <a:avLst/>
              <a:gdLst>
                <a:gd name="T0" fmla="*/ 1983 w 90"/>
                <a:gd name="T1" fmla="*/ 1637 h 78"/>
                <a:gd name="T2" fmla="*/ 2014 w 90"/>
                <a:gd name="T3" fmla="*/ 1686 h 78"/>
                <a:gd name="T4" fmla="*/ 2014 w 90"/>
                <a:gd name="T5" fmla="*/ 1759 h 78"/>
                <a:gd name="T6" fmla="*/ 1932 w 90"/>
                <a:gd name="T7" fmla="*/ 1827 h 78"/>
                <a:gd name="T8" fmla="*/ 2167 w 90"/>
                <a:gd name="T9" fmla="*/ 1851 h 78"/>
                <a:gd name="T10" fmla="*/ 2167 w 90"/>
                <a:gd name="T11" fmla="*/ 1759 h 78"/>
                <a:gd name="T12" fmla="*/ 2218 w 90"/>
                <a:gd name="T13" fmla="*/ 1637 h 78"/>
                <a:gd name="T14" fmla="*/ 2300 w 90"/>
                <a:gd name="T15" fmla="*/ 1588 h 78"/>
                <a:gd name="T16" fmla="*/ 2326 w 90"/>
                <a:gd name="T17" fmla="*/ 1588 h 78"/>
                <a:gd name="T18" fmla="*/ 2351 w 90"/>
                <a:gd name="T19" fmla="*/ 1447 h 78"/>
                <a:gd name="T20" fmla="*/ 2326 w 90"/>
                <a:gd name="T21" fmla="*/ 1423 h 78"/>
                <a:gd name="T22" fmla="*/ 2300 w 90"/>
                <a:gd name="T23" fmla="*/ 1398 h 78"/>
                <a:gd name="T24" fmla="*/ 2274 w 90"/>
                <a:gd name="T25" fmla="*/ 1423 h 78"/>
                <a:gd name="T26" fmla="*/ 2193 w 90"/>
                <a:gd name="T27" fmla="*/ 1330 h 78"/>
                <a:gd name="T28" fmla="*/ 2218 w 90"/>
                <a:gd name="T29" fmla="*/ 1281 h 78"/>
                <a:gd name="T30" fmla="*/ 2193 w 90"/>
                <a:gd name="T31" fmla="*/ 1233 h 78"/>
                <a:gd name="T32" fmla="*/ 2065 w 90"/>
                <a:gd name="T33" fmla="*/ 1091 h 78"/>
                <a:gd name="T34" fmla="*/ 1932 w 90"/>
                <a:gd name="T35" fmla="*/ 1018 h 78"/>
                <a:gd name="T36" fmla="*/ 1855 w 90"/>
                <a:gd name="T37" fmla="*/ 901 h 78"/>
                <a:gd name="T38" fmla="*/ 1932 w 90"/>
                <a:gd name="T39" fmla="*/ 809 h 78"/>
                <a:gd name="T40" fmla="*/ 1932 w 90"/>
                <a:gd name="T41" fmla="*/ 711 h 78"/>
                <a:gd name="T42" fmla="*/ 1830 w 90"/>
                <a:gd name="T43" fmla="*/ 643 h 78"/>
                <a:gd name="T44" fmla="*/ 1779 w 90"/>
                <a:gd name="T45" fmla="*/ 687 h 78"/>
                <a:gd name="T46" fmla="*/ 1697 w 90"/>
                <a:gd name="T47" fmla="*/ 521 h 78"/>
                <a:gd name="T48" fmla="*/ 1569 w 90"/>
                <a:gd name="T49" fmla="*/ 429 h 78"/>
                <a:gd name="T50" fmla="*/ 1462 w 90"/>
                <a:gd name="T51" fmla="*/ 307 h 78"/>
                <a:gd name="T52" fmla="*/ 1436 w 90"/>
                <a:gd name="T53" fmla="*/ 141 h 78"/>
                <a:gd name="T54" fmla="*/ 1436 w 90"/>
                <a:gd name="T55" fmla="*/ 93 h 78"/>
                <a:gd name="T56" fmla="*/ 0 w 90"/>
                <a:gd name="T57" fmla="*/ 49 h 78"/>
                <a:gd name="T58" fmla="*/ 51 w 90"/>
                <a:gd name="T59" fmla="*/ 117 h 78"/>
                <a:gd name="T60" fmla="*/ 133 w 90"/>
                <a:gd name="T61" fmla="*/ 214 h 78"/>
                <a:gd name="T62" fmla="*/ 133 w 90"/>
                <a:gd name="T63" fmla="*/ 263 h 78"/>
                <a:gd name="T64" fmla="*/ 286 w 90"/>
                <a:gd name="T65" fmla="*/ 380 h 78"/>
                <a:gd name="T66" fmla="*/ 235 w 90"/>
                <a:gd name="T67" fmla="*/ 473 h 78"/>
                <a:gd name="T68" fmla="*/ 286 w 90"/>
                <a:gd name="T69" fmla="*/ 521 h 78"/>
                <a:gd name="T70" fmla="*/ 337 w 90"/>
                <a:gd name="T71" fmla="*/ 619 h 78"/>
                <a:gd name="T72" fmla="*/ 394 w 90"/>
                <a:gd name="T73" fmla="*/ 643 h 78"/>
                <a:gd name="T74" fmla="*/ 419 w 90"/>
                <a:gd name="T75" fmla="*/ 1710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0"/>
                <a:gd name="T115" fmla="*/ 0 h 78"/>
                <a:gd name="T116" fmla="*/ 90 w 90"/>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0" h="78">
                  <a:moveTo>
                    <a:pt x="16" y="72"/>
                  </a:moveTo>
                  <a:lnTo>
                    <a:pt x="76" y="69"/>
                  </a:lnTo>
                  <a:lnTo>
                    <a:pt x="76" y="70"/>
                  </a:lnTo>
                  <a:lnTo>
                    <a:pt x="77" y="71"/>
                  </a:lnTo>
                  <a:lnTo>
                    <a:pt x="78" y="72"/>
                  </a:lnTo>
                  <a:lnTo>
                    <a:pt x="77" y="74"/>
                  </a:lnTo>
                  <a:lnTo>
                    <a:pt x="76" y="75"/>
                  </a:lnTo>
                  <a:lnTo>
                    <a:pt x="74" y="77"/>
                  </a:lnTo>
                  <a:lnTo>
                    <a:pt x="74" y="78"/>
                  </a:lnTo>
                  <a:lnTo>
                    <a:pt x="83" y="78"/>
                  </a:lnTo>
                  <a:lnTo>
                    <a:pt x="84" y="75"/>
                  </a:lnTo>
                  <a:lnTo>
                    <a:pt x="83" y="74"/>
                  </a:lnTo>
                  <a:lnTo>
                    <a:pt x="84" y="71"/>
                  </a:lnTo>
                  <a:lnTo>
                    <a:pt x="85" y="69"/>
                  </a:lnTo>
                  <a:lnTo>
                    <a:pt x="86" y="67"/>
                  </a:lnTo>
                  <a:lnTo>
                    <a:pt x="88" y="67"/>
                  </a:lnTo>
                  <a:lnTo>
                    <a:pt x="89" y="67"/>
                  </a:lnTo>
                  <a:lnTo>
                    <a:pt x="90" y="62"/>
                  </a:lnTo>
                  <a:lnTo>
                    <a:pt x="90" y="61"/>
                  </a:lnTo>
                  <a:lnTo>
                    <a:pt x="89" y="60"/>
                  </a:lnTo>
                  <a:lnTo>
                    <a:pt x="88" y="59"/>
                  </a:lnTo>
                  <a:lnTo>
                    <a:pt x="87" y="59"/>
                  </a:lnTo>
                  <a:lnTo>
                    <a:pt x="87" y="60"/>
                  </a:lnTo>
                  <a:lnTo>
                    <a:pt x="84" y="56"/>
                  </a:lnTo>
                  <a:lnTo>
                    <a:pt x="84" y="55"/>
                  </a:lnTo>
                  <a:lnTo>
                    <a:pt x="85" y="54"/>
                  </a:lnTo>
                  <a:lnTo>
                    <a:pt x="85" y="53"/>
                  </a:lnTo>
                  <a:lnTo>
                    <a:pt x="84" y="52"/>
                  </a:lnTo>
                  <a:lnTo>
                    <a:pt x="83" y="49"/>
                  </a:lnTo>
                  <a:lnTo>
                    <a:pt x="79" y="46"/>
                  </a:lnTo>
                  <a:lnTo>
                    <a:pt x="78" y="45"/>
                  </a:lnTo>
                  <a:lnTo>
                    <a:pt x="74" y="43"/>
                  </a:lnTo>
                  <a:lnTo>
                    <a:pt x="72" y="40"/>
                  </a:lnTo>
                  <a:lnTo>
                    <a:pt x="71" y="38"/>
                  </a:lnTo>
                  <a:lnTo>
                    <a:pt x="71" y="37"/>
                  </a:lnTo>
                  <a:lnTo>
                    <a:pt x="74" y="34"/>
                  </a:lnTo>
                  <a:lnTo>
                    <a:pt x="73" y="32"/>
                  </a:lnTo>
                  <a:lnTo>
                    <a:pt x="74" y="30"/>
                  </a:lnTo>
                  <a:lnTo>
                    <a:pt x="73" y="29"/>
                  </a:lnTo>
                  <a:lnTo>
                    <a:pt x="70" y="27"/>
                  </a:lnTo>
                  <a:lnTo>
                    <a:pt x="69" y="28"/>
                  </a:lnTo>
                  <a:lnTo>
                    <a:pt x="68" y="29"/>
                  </a:lnTo>
                  <a:lnTo>
                    <a:pt x="67" y="29"/>
                  </a:lnTo>
                  <a:lnTo>
                    <a:pt x="65" y="22"/>
                  </a:lnTo>
                  <a:lnTo>
                    <a:pt x="64" y="21"/>
                  </a:lnTo>
                  <a:lnTo>
                    <a:pt x="60" y="18"/>
                  </a:lnTo>
                  <a:lnTo>
                    <a:pt x="56" y="14"/>
                  </a:lnTo>
                  <a:lnTo>
                    <a:pt x="56" y="13"/>
                  </a:lnTo>
                  <a:lnTo>
                    <a:pt x="55" y="10"/>
                  </a:lnTo>
                  <a:lnTo>
                    <a:pt x="55" y="6"/>
                  </a:lnTo>
                  <a:lnTo>
                    <a:pt x="55" y="5"/>
                  </a:lnTo>
                  <a:lnTo>
                    <a:pt x="55" y="4"/>
                  </a:lnTo>
                  <a:lnTo>
                    <a:pt x="52" y="0"/>
                  </a:lnTo>
                  <a:lnTo>
                    <a:pt x="0" y="2"/>
                  </a:lnTo>
                  <a:lnTo>
                    <a:pt x="1" y="3"/>
                  </a:lnTo>
                  <a:lnTo>
                    <a:pt x="2" y="5"/>
                  </a:lnTo>
                  <a:lnTo>
                    <a:pt x="3" y="7"/>
                  </a:lnTo>
                  <a:lnTo>
                    <a:pt x="5" y="9"/>
                  </a:lnTo>
                  <a:lnTo>
                    <a:pt x="5" y="10"/>
                  </a:lnTo>
                  <a:lnTo>
                    <a:pt x="5" y="11"/>
                  </a:lnTo>
                  <a:lnTo>
                    <a:pt x="5" y="12"/>
                  </a:lnTo>
                  <a:lnTo>
                    <a:pt x="11" y="16"/>
                  </a:lnTo>
                  <a:lnTo>
                    <a:pt x="9" y="18"/>
                  </a:lnTo>
                  <a:lnTo>
                    <a:pt x="9" y="20"/>
                  </a:lnTo>
                  <a:lnTo>
                    <a:pt x="10" y="22"/>
                  </a:lnTo>
                  <a:lnTo>
                    <a:pt x="11" y="22"/>
                  </a:lnTo>
                  <a:lnTo>
                    <a:pt x="12" y="25"/>
                  </a:lnTo>
                  <a:lnTo>
                    <a:pt x="13" y="26"/>
                  </a:lnTo>
                  <a:lnTo>
                    <a:pt x="15" y="26"/>
                  </a:lnTo>
                  <a:lnTo>
                    <a:pt x="15" y="27"/>
                  </a:lnTo>
                  <a:lnTo>
                    <a:pt x="16" y="63"/>
                  </a:lnTo>
                  <a:lnTo>
                    <a:pt x="16" y="72"/>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2946" name="Freeform 15"/>
            <p:cNvSpPr>
              <a:spLocks/>
            </p:cNvSpPr>
            <p:nvPr/>
          </p:nvSpPr>
          <p:spPr bwMode="auto">
            <a:xfrm>
              <a:off x="3526" y="1438"/>
              <a:ext cx="364" cy="371"/>
            </a:xfrm>
            <a:custGeom>
              <a:avLst/>
              <a:gdLst>
                <a:gd name="T0" fmla="*/ 764 w 71"/>
                <a:gd name="T1" fmla="*/ 1787 h 76"/>
                <a:gd name="T2" fmla="*/ 631 w 71"/>
                <a:gd name="T3" fmla="*/ 1713 h 76"/>
                <a:gd name="T4" fmla="*/ 579 w 71"/>
                <a:gd name="T5" fmla="*/ 1547 h 76"/>
                <a:gd name="T6" fmla="*/ 605 w 71"/>
                <a:gd name="T7" fmla="*/ 1504 h 76"/>
                <a:gd name="T8" fmla="*/ 554 w 71"/>
                <a:gd name="T9" fmla="*/ 1406 h 76"/>
                <a:gd name="T10" fmla="*/ 554 w 71"/>
                <a:gd name="T11" fmla="*/ 1289 h 76"/>
                <a:gd name="T12" fmla="*/ 446 w 71"/>
                <a:gd name="T13" fmla="*/ 1191 h 76"/>
                <a:gd name="T14" fmla="*/ 318 w 71"/>
                <a:gd name="T15" fmla="*/ 1074 h 76"/>
                <a:gd name="T16" fmla="*/ 210 w 71"/>
                <a:gd name="T17" fmla="*/ 1025 h 76"/>
                <a:gd name="T18" fmla="*/ 185 w 71"/>
                <a:gd name="T19" fmla="*/ 1001 h 76"/>
                <a:gd name="T20" fmla="*/ 77 w 71"/>
                <a:gd name="T21" fmla="*/ 976 h 76"/>
                <a:gd name="T22" fmla="*/ 26 w 71"/>
                <a:gd name="T23" fmla="*/ 927 h 76"/>
                <a:gd name="T24" fmla="*/ 51 w 71"/>
                <a:gd name="T25" fmla="*/ 737 h 76"/>
                <a:gd name="T26" fmla="*/ 77 w 71"/>
                <a:gd name="T27" fmla="*/ 669 h 76"/>
                <a:gd name="T28" fmla="*/ 0 w 71"/>
                <a:gd name="T29" fmla="*/ 596 h 76"/>
                <a:gd name="T30" fmla="*/ 26 w 71"/>
                <a:gd name="T31" fmla="*/ 522 h 76"/>
                <a:gd name="T32" fmla="*/ 133 w 71"/>
                <a:gd name="T33" fmla="*/ 405 h 76"/>
                <a:gd name="T34" fmla="*/ 185 w 71"/>
                <a:gd name="T35" fmla="*/ 381 h 76"/>
                <a:gd name="T36" fmla="*/ 185 w 71"/>
                <a:gd name="T37" fmla="*/ 142 h 76"/>
                <a:gd name="T38" fmla="*/ 236 w 71"/>
                <a:gd name="T39" fmla="*/ 117 h 76"/>
                <a:gd name="T40" fmla="*/ 343 w 71"/>
                <a:gd name="T41" fmla="*/ 117 h 76"/>
                <a:gd name="T42" fmla="*/ 579 w 71"/>
                <a:gd name="T43" fmla="*/ 24 h 76"/>
                <a:gd name="T44" fmla="*/ 631 w 71"/>
                <a:gd name="T45" fmla="*/ 24 h 76"/>
                <a:gd name="T46" fmla="*/ 605 w 71"/>
                <a:gd name="T47" fmla="*/ 73 h 76"/>
                <a:gd name="T48" fmla="*/ 579 w 71"/>
                <a:gd name="T49" fmla="*/ 142 h 76"/>
                <a:gd name="T50" fmla="*/ 682 w 71"/>
                <a:gd name="T51" fmla="*/ 117 h 76"/>
                <a:gd name="T52" fmla="*/ 738 w 71"/>
                <a:gd name="T53" fmla="*/ 142 h 76"/>
                <a:gd name="T54" fmla="*/ 815 w 71"/>
                <a:gd name="T55" fmla="*/ 190 h 76"/>
                <a:gd name="T56" fmla="*/ 841 w 71"/>
                <a:gd name="T57" fmla="*/ 239 h 76"/>
                <a:gd name="T58" fmla="*/ 1159 w 71"/>
                <a:gd name="T59" fmla="*/ 308 h 76"/>
                <a:gd name="T60" fmla="*/ 1261 w 71"/>
                <a:gd name="T61" fmla="*/ 356 h 76"/>
                <a:gd name="T62" fmla="*/ 1312 w 71"/>
                <a:gd name="T63" fmla="*/ 356 h 76"/>
                <a:gd name="T64" fmla="*/ 1338 w 71"/>
                <a:gd name="T65" fmla="*/ 356 h 76"/>
                <a:gd name="T66" fmla="*/ 1471 w 71"/>
                <a:gd name="T67" fmla="*/ 381 h 76"/>
                <a:gd name="T68" fmla="*/ 1471 w 71"/>
                <a:gd name="T69" fmla="*/ 405 h 76"/>
                <a:gd name="T70" fmla="*/ 1523 w 71"/>
                <a:gd name="T71" fmla="*/ 430 h 76"/>
                <a:gd name="T72" fmla="*/ 1605 w 71"/>
                <a:gd name="T73" fmla="*/ 503 h 76"/>
                <a:gd name="T74" fmla="*/ 1579 w 71"/>
                <a:gd name="T75" fmla="*/ 596 h 76"/>
                <a:gd name="T76" fmla="*/ 1656 w 71"/>
                <a:gd name="T77" fmla="*/ 596 h 76"/>
                <a:gd name="T78" fmla="*/ 1630 w 71"/>
                <a:gd name="T79" fmla="*/ 644 h 76"/>
                <a:gd name="T80" fmla="*/ 1682 w 71"/>
                <a:gd name="T81" fmla="*/ 713 h 76"/>
                <a:gd name="T82" fmla="*/ 1605 w 71"/>
                <a:gd name="T83" fmla="*/ 786 h 76"/>
                <a:gd name="T84" fmla="*/ 1548 w 71"/>
                <a:gd name="T85" fmla="*/ 908 h 76"/>
                <a:gd name="T86" fmla="*/ 1548 w 71"/>
                <a:gd name="T87" fmla="*/ 927 h 76"/>
                <a:gd name="T88" fmla="*/ 1656 w 71"/>
                <a:gd name="T89" fmla="*/ 835 h 76"/>
                <a:gd name="T90" fmla="*/ 1733 w 71"/>
                <a:gd name="T91" fmla="*/ 786 h 76"/>
                <a:gd name="T92" fmla="*/ 1789 w 71"/>
                <a:gd name="T93" fmla="*/ 737 h 76"/>
                <a:gd name="T94" fmla="*/ 1789 w 71"/>
                <a:gd name="T95" fmla="*/ 669 h 76"/>
                <a:gd name="T96" fmla="*/ 1815 w 71"/>
                <a:gd name="T97" fmla="*/ 644 h 76"/>
                <a:gd name="T98" fmla="*/ 1841 w 71"/>
                <a:gd name="T99" fmla="*/ 596 h 76"/>
                <a:gd name="T100" fmla="*/ 1866 w 71"/>
                <a:gd name="T101" fmla="*/ 620 h 76"/>
                <a:gd name="T102" fmla="*/ 1815 w 71"/>
                <a:gd name="T103" fmla="*/ 786 h 76"/>
                <a:gd name="T104" fmla="*/ 1789 w 71"/>
                <a:gd name="T105" fmla="*/ 835 h 76"/>
                <a:gd name="T106" fmla="*/ 1733 w 71"/>
                <a:gd name="T107" fmla="*/ 952 h 76"/>
                <a:gd name="T108" fmla="*/ 1733 w 71"/>
                <a:gd name="T109" fmla="*/ 1074 h 76"/>
                <a:gd name="T110" fmla="*/ 1682 w 71"/>
                <a:gd name="T111" fmla="*/ 1118 h 76"/>
                <a:gd name="T112" fmla="*/ 1707 w 71"/>
                <a:gd name="T113" fmla="*/ 1289 h 76"/>
                <a:gd name="T114" fmla="*/ 1656 w 71"/>
                <a:gd name="T115" fmla="*/ 1406 h 76"/>
                <a:gd name="T116" fmla="*/ 1707 w 71"/>
                <a:gd name="T117" fmla="*/ 1669 h 76"/>
                <a:gd name="T118" fmla="*/ 1707 w 71"/>
                <a:gd name="T119" fmla="*/ 1694 h 76"/>
                <a:gd name="T120" fmla="*/ 1707 w 71"/>
                <a:gd name="T121" fmla="*/ 1762 h 76"/>
                <a:gd name="T122" fmla="*/ 790 w 71"/>
                <a:gd name="T123" fmla="*/ 1811 h 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
                <a:gd name="T187" fmla="*/ 0 h 76"/>
                <a:gd name="T188" fmla="*/ 71 w 71"/>
                <a:gd name="T189" fmla="*/ 76 h 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 h="76">
                  <a:moveTo>
                    <a:pt x="30" y="76"/>
                  </a:moveTo>
                  <a:lnTo>
                    <a:pt x="29" y="75"/>
                  </a:lnTo>
                  <a:lnTo>
                    <a:pt x="28" y="73"/>
                  </a:lnTo>
                  <a:lnTo>
                    <a:pt x="24" y="72"/>
                  </a:lnTo>
                  <a:lnTo>
                    <a:pt x="23" y="67"/>
                  </a:lnTo>
                  <a:lnTo>
                    <a:pt x="22" y="65"/>
                  </a:lnTo>
                  <a:lnTo>
                    <a:pt x="23" y="64"/>
                  </a:lnTo>
                  <a:lnTo>
                    <a:pt x="23" y="63"/>
                  </a:lnTo>
                  <a:lnTo>
                    <a:pt x="22" y="61"/>
                  </a:lnTo>
                  <a:lnTo>
                    <a:pt x="21" y="59"/>
                  </a:lnTo>
                  <a:lnTo>
                    <a:pt x="21" y="56"/>
                  </a:lnTo>
                  <a:lnTo>
                    <a:pt x="21" y="54"/>
                  </a:lnTo>
                  <a:lnTo>
                    <a:pt x="21" y="53"/>
                  </a:lnTo>
                  <a:lnTo>
                    <a:pt x="17" y="50"/>
                  </a:lnTo>
                  <a:lnTo>
                    <a:pt x="13" y="48"/>
                  </a:lnTo>
                  <a:lnTo>
                    <a:pt x="12" y="45"/>
                  </a:lnTo>
                  <a:lnTo>
                    <a:pt x="8" y="44"/>
                  </a:lnTo>
                  <a:lnTo>
                    <a:pt x="8" y="43"/>
                  </a:lnTo>
                  <a:lnTo>
                    <a:pt x="7" y="42"/>
                  </a:lnTo>
                  <a:lnTo>
                    <a:pt x="4" y="41"/>
                  </a:lnTo>
                  <a:lnTo>
                    <a:pt x="3" y="41"/>
                  </a:lnTo>
                  <a:lnTo>
                    <a:pt x="2" y="40"/>
                  </a:lnTo>
                  <a:lnTo>
                    <a:pt x="1" y="39"/>
                  </a:lnTo>
                  <a:lnTo>
                    <a:pt x="1" y="34"/>
                  </a:lnTo>
                  <a:lnTo>
                    <a:pt x="2" y="31"/>
                  </a:lnTo>
                  <a:lnTo>
                    <a:pt x="2" y="30"/>
                  </a:lnTo>
                  <a:lnTo>
                    <a:pt x="3" y="28"/>
                  </a:lnTo>
                  <a:lnTo>
                    <a:pt x="1" y="26"/>
                  </a:lnTo>
                  <a:lnTo>
                    <a:pt x="0" y="25"/>
                  </a:lnTo>
                  <a:lnTo>
                    <a:pt x="1" y="22"/>
                  </a:lnTo>
                  <a:lnTo>
                    <a:pt x="1" y="20"/>
                  </a:lnTo>
                  <a:lnTo>
                    <a:pt x="5" y="17"/>
                  </a:lnTo>
                  <a:lnTo>
                    <a:pt x="6" y="17"/>
                  </a:lnTo>
                  <a:lnTo>
                    <a:pt x="7" y="16"/>
                  </a:lnTo>
                  <a:lnTo>
                    <a:pt x="6" y="7"/>
                  </a:lnTo>
                  <a:lnTo>
                    <a:pt x="7" y="6"/>
                  </a:lnTo>
                  <a:lnTo>
                    <a:pt x="8" y="5"/>
                  </a:lnTo>
                  <a:lnTo>
                    <a:pt x="9" y="5"/>
                  </a:lnTo>
                  <a:lnTo>
                    <a:pt x="11" y="6"/>
                  </a:lnTo>
                  <a:lnTo>
                    <a:pt x="13" y="5"/>
                  </a:lnTo>
                  <a:lnTo>
                    <a:pt x="16" y="4"/>
                  </a:lnTo>
                  <a:lnTo>
                    <a:pt x="22" y="1"/>
                  </a:lnTo>
                  <a:lnTo>
                    <a:pt x="23" y="0"/>
                  </a:lnTo>
                  <a:lnTo>
                    <a:pt x="24" y="1"/>
                  </a:lnTo>
                  <a:lnTo>
                    <a:pt x="24" y="2"/>
                  </a:lnTo>
                  <a:lnTo>
                    <a:pt x="23" y="3"/>
                  </a:lnTo>
                  <a:lnTo>
                    <a:pt x="23" y="4"/>
                  </a:lnTo>
                  <a:lnTo>
                    <a:pt x="22" y="6"/>
                  </a:lnTo>
                  <a:lnTo>
                    <a:pt x="25" y="5"/>
                  </a:lnTo>
                  <a:lnTo>
                    <a:pt x="26" y="5"/>
                  </a:lnTo>
                  <a:lnTo>
                    <a:pt x="27" y="7"/>
                  </a:lnTo>
                  <a:lnTo>
                    <a:pt x="28" y="6"/>
                  </a:lnTo>
                  <a:lnTo>
                    <a:pt x="29" y="7"/>
                  </a:lnTo>
                  <a:lnTo>
                    <a:pt x="31" y="8"/>
                  </a:lnTo>
                  <a:lnTo>
                    <a:pt x="32" y="8"/>
                  </a:lnTo>
                  <a:lnTo>
                    <a:pt x="32" y="10"/>
                  </a:lnTo>
                  <a:lnTo>
                    <a:pt x="33" y="11"/>
                  </a:lnTo>
                  <a:lnTo>
                    <a:pt x="44" y="13"/>
                  </a:lnTo>
                  <a:lnTo>
                    <a:pt x="46" y="13"/>
                  </a:lnTo>
                  <a:lnTo>
                    <a:pt x="48" y="15"/>
                  </a:lnTo>
                  <a:lnTo>
                    <a:pt x="50" y="15"/>
                  </a:lnTo>
                  <a:lnTo>
                    <a:pt x="51" y="15"/>
                  </a:lnTo>
                  <a:lnTo>
                    <a:pt x="54" y="15"/>
                  </a:lnTo>
                  <a:lnTo>
                    <a:pt x="56" y="16"/>
                  </a:lnTo>
                  <a:lnTo>
                    <a:pt x="57" y="17"/>
                  </a:lnTo>
                  <a:lnTo>
                    <a:pt x="56" y="17"/>
                  </a:lnTo>
                  <a:lnTo>
                    <a:pt x="56" y="18"/>
                  </a:lnTo>
                  <a:lnTo>
                    <a:pt x="58" y="18"/>
                  </a:lnTo>
                  <a:lnTo>
                    <a:pt x="60" y="19"/>
                  </a:lnTo>
                  <a:lnTo>
                    <a:pt x="61" y="21"/>
                  </a:lnTo>
                  <a:lnTo>
                    <a:pt x="60" y="25"/>
                  </a:lnTo>
                  <a:lnTo>
                    <a:pt x="62" y="25"/>
                  </a:lnTo>
                  <a:lnTo>
                    <a:pt x="63" y="25"/>
                  </a:lnTo>
                  <a:lnTo>
                    <a:pt x="62" y="26"/>
                  </a:lnTo>
                  <a:lnTo>
                    <a:pt x="62" y="27"/>
                  </a:lnTo>
                  <a:lnTo>
                    <a:pt x="62" y="28"/>
                  </a:lnTo>
                  <a:lnTo>
                    <a:pt x="64" y="30"/>
                  </a:lnTo>
                  <a:lnTo>
                    <a:pt x="61" y="33"/>
                  </a:lnTo>
                  <a:lnTo>
                    <a:pt x="60" y="36"/>
                  </a:lnTo>
                  <a:lnTo>
                    <a:pt x="59" y="38"/>
                  </a:lnTo>
                  <a:lnTo>
                    <a:pt x="59" y="39"/>
                  </a:lnTo>
                  <a:lnTo>
                    <a:pt x="61" y="38"/>
                  </a:lnTo>
                  <a:lnTo>
                    <a:pt x="63" y="35"/>
                  </a:lnTo>
                  <a:lnTo>
                    <a:pt x="65" y="33"/>
                  </a:lnTo>
                  <a:lnTo>
                    <a:pt x="66" y="33"/>
                  </a:lnTo>
                  <a:lnTo>
                    <a:pt x="67" y="32"/>
                  </a:lnTo>
                  <a:lnTo>
                    <a:pt x="68" y="31"/>
                  </a:lnTo>
                  <a:lnTo>
                    <a:pt x="68" y="30"/>
                  </a:lnTo>
                  <a:lnTo>
                    <a:pt x="68" y="28"/>
                  </a:lnTo>
                  <a:lnTo>
                    <a:pt x="68" y="27"/>
                  </a:lnTo>
                  <a:lnTo>
                    <a:pt x="69" y="27"/>
                  </a:lnTo>
                  <a:lnTo>
                    <a:pt x="69" y="26"/>
                  </a:lnTo>
                  <a:lnTo>
                    <a:pt x="70" y="25"/>
                  </a:lnTo>
                  <a:lnTo>
                    <a:pt x="71" y="25"/>
                  </a:lnTo>
                  <a:lnTo>
                    <a:pt x="71" y="26"/>
                  </a:lnTo>
                  <a:lnTo>
                    <a:pt x="71" y="28"/>
                  </a:lnTo>
                  <a:lnTo>
                    <a:pt x="69" y="33"/>
                  </a:lnTo>
                  <a:lnTo>
                    <a:pt x="68" y="34"/>
                  </a:lnTo>
                  <a:lnTo>
                    <a:pt x="68" y="35"/>
                  </a:lnTo>
                  <a:lnTo>
                    <a:pt x="68" y="36"/>
                  </a:lnTo>
                  <a:lnTo>
                    <a:pt x="66" y="40"/>
                  </a:lnTo>
                  <a:lnTo>
                    <a:pt x="66" y="43"/>
                  </a:lnTo>
                  <a:lnTo>
                    <a:pt x="66" y="45"/>
                  </a:lnTo>
                  <a:lnTo>
                    <a:pt x="64" y="46"/>
                  </a:lnTo>
                  <a:lnTo>
                    <a:pt x="64" y="47"/>
                  </a:lnTo>
                  <a:lnTo>
                    <a:pt x="64" y="50"/>
                  </a:lnTo>
                  <a:lnTo>
                    <a:pt x="65" y="54"/>
                  </a:lnTo>
                  <a:lnTo>
                    <a:pt x="64" y="55"/>
                  </a:lnTo>
                  <a:lnTo>
                    <a:pt x="63" y="59"/>
                  </a:lnTo>
                  <a:lnTo>
                    <a:pt x="63" y="65"/>
                  </a:lnTo>
                  <a:lnTo>
                    <a:pt x="65" y="70"/>
                  </a:lnTo>
                  <a:lnTo>
                    <a:pt x="65" y="71"/>
                  </a:lnTo>
                  <a:lnTo>
                    <a:pt x="65" y="72"/>
                  </a:lnTo>
                  <a:lnTo>
                    <a:pt x="65" y="74"/>
                  </a:lnTo>
                  <a:lnTo>
                    <a:pt x="30" y="76"/>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2947" name="Freeform 16"/>
            <p:cNvSpPr>
              <a:spLocks/>
            </p:cNvSpPr>
            <p:nvPr/>
          </p:nvSpPr>
          <p:spPr bwMode="auto">
            <a:xfrm>
              <a:off x="3787" y="2057"/>
              <a:ext cx="509" cy="249"/>
            </a:xfrm>
            <a:custGeom>
              <a:avLst/>
              <a:gdLst>
                <a:gd name="T0" fmla="*/ 530 w 99"/>
                <a:gd name="T1" fmla="*/ 1167 h 51"/>
                <a:gd name="T2" fmla="*/ 504 w 99"/>
                <a:gd name="T3" fmla="*/ 1118 h 51"/>
                <a:gd name="T4" fmla="*/ 581 w 99"/>
                <a:gd name="T5" fmla="*/ 1118 h 51"/>
                <a:gd name="T6" fmla="*/ 2113 w 99"/>
                <a:gd name="T7" fmla="*/ 976 h 51"/>
                <a:gd name="T8" fmla="*/ 2247 w 99"/>
                <a:gd name="T9" fmla="*/ 908 h 51"/>
                <a:gd name="T10" fmla="*/ 2355 w 99"/>
                <a:gd name="T11" fmla="*/ 835 h 51"/>
                <a:gd name="T12" fmla="*/ 2355 w 99"/>
                <a:gd name="T13" fmla="*/ 786 h 51"/>
                <a:gd name="T14" fmla="*/ 2380 w 99"/>
                <a:gd name="T15" fmla="*/ 737 h 51"/>
                <a:gd name="T16" fmla="*/ 2617 w 99"/>
                <a:gd name="T17" fmla="*/ 547 h 51"/>
                <a:gd name="T18" fmla="*/ 2591 w 99"/>
                <a:gd name="T19" fmla="*/ 522 h 51"/>
                <a:gd name="T20" fmla="*/ 2566 w 99"/>
                <a:gd name="T21" fmla="*/ 503 h 51"/>
                <a:gd name="T22" fmla="*/ 2509 w 99"/>
                <a:gd name="T23" fmla="*/ 478 h 51"/>
                <a:gd name="T24" fmla="*/ 2483 w 99"/>
                <a:gd name="T25" fmla="*/ 478 h 51"/>
                <a:gd name="T26" fmla="*/ 2380 w 99"/>
                <a:gd name="T27" fmla="*/ 332 h 51"/>
                <a:gd name="T28" fmla="*/ 2355 w 99"/>
                <a:gd name="T29" fmla="*/ 288 h 51"/>
                <a:gd name="T30" fmla="*/ 2355 w 99"/>
                <a:gd name="T31" fmla="*/ 190 h 51"/>
                <a:gd name="T32" fmla="*/ 2298 w 99"/>
                <a:gd name="T33" fmla="*/ 166 h 51"/>
                <a:gd name="T34" fmla="*/ 2221 w 99"/>
                <a:gd name="T35" fmla="*/ 98 h 51"/>
                <a:gd name="T36" fmla="*/ 2170 w 99"/>
                <a:gd name="T37" fmla="*/ 98 h 51"/>
                <a:gd name="T38" fmla="*/ 2139 w 99"/>
                <a:gd name="T39" fmla="*/ 142 h 51"/>
                <a:gd name="T40" fmla="*/ 2062 w 99"/>
                <a:gd name="T41" fmla="*/ 142 h 51"/>
                <a:gd name="T42" fmla="*/ 1985 w 99"/>
                <a:gd name="T43" fmla="*/ 142 h 51"/>
                <a:gd name="T44" fmla="*/ 1877 w 99"/>
                <a:gd name="T45" fmla="*/ 117 h 51"/>
                <a:gd name="T46" fmla="*/ 1743 w 99"/>
                <a:gd name="T47" fmla="*/ 98 h 51"/>
                <a:gd name="T48" fmla="*/ 1666 w 99"/>
                <a:gd name="T49" fmla="*/ 0 h 51"/>
                <a:gd name="T50" fmla="*/ 1614 w 99"/>
                <a:gd name="T51" fmla="*/ 24 h 51"/>
                <a:gd name="T52" fmla="*/ 1532 w 99"/>
                <a:gd name="T53" fmla="*/ 0 h 51"/>
                <a:gd name="T54" fmla="*/ 1532 w 99"/>
                <a:gd name="T55" fmla="*/ 49 h 51"/>
                <a:gd name="T56" fmla="*/ 1532 w 99"/>
                <a:gd name="T57" fmla="*/ 142 h 51"/>
                <a:gd name="T58" fmla="*/ 1455 w 99"/>
                <a:gd name="T59" fmla="*/ 190 h 51"/>
                <a:gd name="T60" fmla="*/ 1347 w 99"/>
                <a:gd name="T61" fmla="*/ 190 h 51"/>
                <a:gd name="T62" fmla="*/ 1219 w 99"/>
                <a:gd name="T63" fmla="*/ 430 h 51"/>
                <a:gd name="T64" fmla="*/ 1111 w 99"/>
                <a:gd name="T65" fmla="*/ 503 h 51"/>
                <a:gd name="T66" fmla="*/ 1033 w 99"/>
                <a:gd name="T67" fmla="*/ 454 h 51"/>
                <a:gd name="T68" fmla="*/ 977 w 99"/>
                <a:gd name="T69" fmla="*/ 571 h 51"/>
                <a:gd name="T70" fmla="*/ 925 w 99"/>
                <a:gd name="T71" fmla="*/ 571 h 51"/>
                <a:gd name="T72" fmla="*/ 848 w 99"/>
                <a:gd name="T73" fmla="*/ 547 h 51"/>
                <a:gd name="T74" fmla="*/ 792 w 99"/>
                <a:gd name="T75" fmla="*/ 620 h 51"/>
                <a:gd name="T76" fmla="*/ 689 w 99"/>
                <a:gd name="T77" fmla="*/ 571 h 51"/>
                <a:gd name="T78" fmla="*/ 530 w 99"/>
                <a:gd name="T79" fmla="*/ 596 h 51"/>
                <a:gd name="T80" fmla="*/ 530 w 99"/>
                <a:gd name="T81" fmla="*/ 644 h 51"/>
                <a:gd name="T82" fmla="*/ 478 w 99"/>
                <a:gd name="T83" fmla="*/ 644 h 51"/>
                <a:gd name="T84" fmla="*/ 478 w 99"/>
                <a:gd name="T85" fmla="*/ 644 h 51"/>
                <a:gd name="T86" fmla="*/ 447 w 99"/>
                <a:gd name="T87" fmla="*/ 713 h 51"/>
                <a:gd name="T88" fmla="*/ 447 w 99"/>
                <a:gd name="T89" fmla="*/ 713 h 51"/>
                <a:gd name="T90" fmla="*/ 478 w 99"/>
                <a:gd name="T91" fmla="*/ 786 h 51"/>
                <a:gd name="T92" fmla="*/ 319 w 99"/>
                <a:gd name="T93" fmla="*/ 810 h 51"/>
                <a:gd name="T94" fmla="*/ 344 w 99"/>
                <a:gd name="T95" fmla="*/ 952 h 51"/>
                <a:gd name="T96" fmla="*/ 262 w 99"/>
                <a:gd name="T97" fmla="*/ 928 h 51"/>
                <a:gd name="T98" fmla="*/ 159 w 99"/>
                <a:gd name="T99" fmla="*/ 908 h 51"/>
                <a:gd name="T100" fmla="*/ 108 w 99"/>
                <a:gd name="T101" fmla="*/ 1001 h 51"/>
                <a:gd name="T102" fmla="*/ 108 w 99"/>
                <a:gd name="T103" fmla="*/ 1001 h 51"/>
                <a:gd name="T104" fmla="*/ 134 w 99"/>
                <a:gd name="T105" fmla="*/ 1050 h 51"/>
                <a:gd name="T106" fmla="*/ 77 w 99"/>
                <a:gd name="T107" fmla="*/ 1167 h 51"/>
                <a:gd name="T108" fmla="*/ 26 w 99"/>
                <a:gd name="T109" fmla="*/ 1167 h 51"/>
                <a:gd name="T110" fmla="*/ 0 w 99"/>
                <a:gd name="T111" fmla="*/ 1216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9"/>
                <a:gd name="T169" fmla="*/ 0 h 51"/>
                <a:gd name="T170" fmla="*/ 99 w 9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9" h="51">
                  <a:moveTo>
                    <a:pt x="0" y="51"/>
                  </a:moveTo>
                  <a:lnTo>
                    <a:pt x="20" y="49"/>
                  </a:lnTo>
                  <a:lnTo>
                    <a:pt x="20" y="48"/>
                  </a:lnTo>
                  <a:lnTo>
                    <a:pt x="19" y="47"/>
                  </a:lnTo>
                  <a:lnTo>
                    <a:pt x="22" y="46"/>
                  </a:lnTo>
                  <a:lnTo>
                    <a:pt x="22" y="47"/>
                  </a:lnTo>
                  <a:lnTo>
                    <a:pt x="78" y="42"/>
                  </a:lnTo>
                  <a:lnTo>
                    <a:pt x="80" y="41"/>
                  </a:lnTo>
                  <a:lnTo>
                    <a:pt x="80" y="40"/>
                  </a:lnTo>
                  <a:lnTo>
                    <a:pt x="85" y="38"/>
                  </a:lnTo>
                  <a:lnTo>
                    <a:pt x="86" y="37"/>
                  </a:lnTo>
                  <a:lnTo>
                    <a:pt x="89" y="35"/>
                  </a:lnTo>
                  <a:lnTo>
                    <a:pt x="89" y="34"/>
                  </a:lnTo>
                  <a:lnTo>
                    <a:pt x="89" y="33"/>
                  </a:lnTo>
                  <a:lnTo>
                    <a:pt x="90" y="32"/>
                  </a:lnTo>
                  <a:lnTo>
                    <a:pt x="90" y="31"/>
                  </a:lnTo>
                  <a:lnTo>
                    <a:pt x="92" y="29"/>
                  </a:lnTo>
                  <a:lnTo>
                    <a:pt x="99" y="23"/>
                  </a:lnTo>
                  <a:lnTo>
                    <a:pt x="99" y="22"/>
                  </a:lnTo>
                  <a:lnTo>
                    <a:pt x="98" y="22"/>
                  </a:lnTo>
                  <a:lnTo>
                    <a:pt x="97" y="22"/>
                  </a:lnTo>
                  <a:lnTo>
                    <a:pt x="97" y="21"/>
                  </a:lnTo>
                  <a:lnTo>
                    <a:pt x="95" y="20"/>
                  </a:lnTo>
                  <a:lnTo>
                    <a:pt x="95" y="21"/>
                  </a:lnTo>
                  <a:lnTo>
                    <a:pt x="94" y="20"/>
                  </a:lnTo>
                  <a:lnTo>
                    <a:pt x="92" y="18"/>
                  </a:lnTo>
                  <a:lnTo>
                    <a:pt x="90" y="14"/>
                  </a:lnTo>
                  <a:lnTo>
                    <a:pt x="89" y="13"/>
                  </a:lnTo>
                  <a:lnTo>
                    <a:pt x="89" y="12"/>
                  </a:lnTo>
                  <a:lnTo>
                    <a:pt x="89" y="10"/>
                  </a:lnTo>
                  <a:lnTo>
                    <a:pt x="89" y="8"/>
                  </a:lnTo>
                  <a:lnTo>
                    <a:pt x="87" y="7"/>
                  </a:lnTo>
                  <a:lnTo>
                    <a:pt x="86" y="6"/>
                  </a:lnTo>
                  <a:lnTo>
                    <a:pt x="84" y="4"/>
                  </a:lnTo>
                  <a:lnTo>
                    <a:pt x="84" y="3"/>
                  </a:lnTo>
                  <a:lnTo>
                    <a:pt x="82" y="4"/>
                  </a:lnTo>
                  <a:lnTo>
                    <a:pt x="82" y="5"/>
                  </a:lnTo>
                  <a:lnTo>
                    <a:pt x="81" y="6"/>
                  </a:lnTo>
                  <a:lnTo>
                    <a:pt x="80" y="6"/>
                  </a:lnTo>
                  <a:lnTo>
                    <a:pt x="78" y="6"/>
                  </a:lnTo>
                  <a:lnTo>
                    <a:pt x="76" y="5"/>
                  </a:lnTo>
                  <a:lnTo>
                    <a:pt x="75" y="6"/>
                  </a:lnTo>
                  <a:lnTo>
                    <a:pt x="74" y="7"/>
                  </a:lnTo>
                  <a:lnTo>
                    <a:pt x="71" y="5"/>
                  </a:lnTo>
                  <a:lnTo>
                    <a:pt x="68" y="5"/>
                  </a:lnTo>
                  <a:lnTo>
                    <a:pt x="66" y="4"/>
                  </a:lnTo>
                  <a:lnTo>
                    <a:pt x="65" y="2"/>
                  </a:lnTo>
                  <a:lnTo>
                    <a:pt x="63" y="0"/>
                  </a:lnTo>
                  <a:lnTo>
                    <a:pt x="61" y="1"/>
                  </a:lnTo>
                  <a:lnTo>
                    <a:pt x="59" y="0"/>
                  </a:lnTo>
                  <a:lnTo>
                    <a:pt x="58" y="0"/>
                  </a:lnTo>
                  <a:lnTo>
                    <a:pt x="58" y="2"/>
                  </a:lnTo>
                  <a:lnTo>
                    <a:pt x="58" y="5"/>
                  </a:lnTo>
                  <a:lnTo>
                    <a:pt x="58" y="6"/>
                  </a:lnTo>
                  <a:lnTo>
                    <a:pt x="56" y="7"/>
                  </a:lnTo>
                  <a:lnTo>
                    <a:pt x="55" y="8"/>
                  </a:lnTo>
                  <a:lnTo>
                    <a:pt x="52" y="8"/>
                  </a:lnTo>
                  <a:lnTo>
                    <a:pt x="51" y="8"/>
                  </a:lnTo>
                  <a:lnTo>
                    <a:pt x="51" y="11"/>
                  </a:lnTo>
                  <a:lnTo>
                    <a:pt x="46" y="18"/>
                  </a:lnTo>
                  <a:lnTo>
                    <a:pt x="45" y="21"/>
                  </a:lnTo>
                  <a:lnTo>
                    <a:pt x="42" y="21"/>
                  </a:lnTo>
                  <a:lnTo>
                    <a:pt x="40" y="19"/>
                  </a:lnTo>
                  <a:lnTo>
                    <a:pt x="39" y="19"/>
                  </a:lnTo>
                  <a:lnTo>
                    <a:pt x="38" y="20"/>
                  </a:lnTo>
                  <a:lnTo>
                    <a:pt x="37" y="24"/>
                  </a:lnTo>
                  <a:lnTo>
                    <a:pt x="36" y="25"/>
                  </a:lnTo>
                  <a:lnTo>
                    <a:pt x="35" y="24"/>
                  </a:lnTo>
                  <a:lnTo>
                    <a:pt x="34" y="23"/>
                  </a:lnTo>
                  <a:lnTo>
                    <a:pt x="32" y="23"/>
                  </a:lnTo>
                  <a:lnTo>
                    <a:pt x="31" y="26"/>
                  </a:lnTo>
                  <a:lnTo>
                    <a:pt x="30" y="26"/>
                  </a:lnTo>
                  <a:lnTo>
                    <a:pt x="26" y="24"/>
                  </a:lnTo>
                  <a:lnTo>
                    <a:pt x="23" y="25"/>
                  </a:lnTo>
                  <a:lnTo>
                    <a:pt x="20" y="25"/>
                  </a:lnTo>
                  <a:lnTo>
                    <a:pt x="20" y="26"/>
                  </a:lnTo>
                  <a:lnTo>
                    <a:pt x="20" y="27"/>
                  </a:lnTo>
                  <a:lnTo>
                    <a:pt x="19" y="27"/>
                  </a:lnTo>
                  <a:lnTo>
                    <a:pt x="18" y="27"/>
                  </a:lnTo>
                  <a:lnTo>
                    <a:pt x="17" y="28"/>
                  </a:lnTo>
                  <a:lnTo>
                    <a:pt x="17" y="30"/>
                  </a:lnTo>
                  <a:lnTo>
                    <a:pt x="18" y="32"/>
                  </a:lnTo>
                  <a:lnTo>
                    <a:pt x="18" y="33"/>
                  </a:lnTo>
                  <a:lnTo>
                    <a:pt x="14" y="34"/>
                  </a:lnTo>
                  <a:lnTo>
                    <a:pt x="12" y="34"/>
                  </a:lnTo>
                  <a:lnTo>
                    <a:pt x="13" y="36"/>
                  </a:lnTo>
                  <a:lnTo>
                    <a:pt x="13" y="40"/>
                  </a:lnTo>
                  <a:lnTo>
                    <a:pt x="12" y="40"/>
                  </a:lnTo>
                  <a:lnTo>
                    <a:pt x="10" y="39"/>
                  </a:lnTo>
                  <a:lnTo>
                    <a:pt x="8" y="38"/>
                  </a:lnTo>
                  <a:lnTo>
                    <a:pt x="6" y="38"/>
                  </a:lnTo>
                  <a:lnTo>
                    <a:pt x="4" y="39"/>
                  </a:lnTo>
                  <a:lnTo>
                    <a:pt x="4" y="42"/>
                  </a:lnTo>
                  <a:lnTo>
                    <a:pt x="5" y="43"/>
                  </a:lnTo>
                  <a:lnTo>
                    <a:pt x="5" y="44"/>
                  </a:lnTo>
                  <a:lnTo>
                    <a:pt x="4" y="49"/>
                  </a:lnTo>
                  <a:lnTo>
                    <a:pt x="3" y="49"/>
                  </a:lnTo>
                  <a:lnTo>
                    <a:pt x="1" y="49"/>
                  </a:lnTo>
                  <a:lnTo>
                    <a:pt x="0" y="51"/>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2948" name="Freeform 17"/>
            <p:cNvSpPr>
              <a:spLocks/>
            </p:cNvSpPr>
            <p:nvPr/>
          </p:nvSpPr>
          <p:spPr bwMode="auto">
            <a:xfrm>
              <a:off x="3742" y="2243"/>
              <a:ext cx="568" cy="190"/>
            </a:xfrm>
            <a:custGeom>
              <a:avLst/>
              <a:gdLst>
                <a:gd name="T0" fmla="*/ 2907 w 111"/>
                <a:gd name="T1" fmla="*/ 0 h 39"/>
                <a:gd name="T2" fmla="*/ 2328 w 111"/>
                <a:gd name="T3" fmla="*/ 73 h 39"/>
                <a:gd name="T4" fmla="*/ 2277 w 111"/>
                <a:gd name="T5" fmla="*/ 93 h 39"/>
                <a:gd name="T6" fmla="*/ 814 w 111"/>
                <a:gd name="T7" fmla="*/ 214 h 39"/>
                <a:gd name="T8" fmla="*/ 814 w 111"/>
                <a:gd name="T9" fmla="*/ 190 h 39"/>
                <a:gd name="T10" fmla="*/ 732 w 111"/>
                <a:gd name="T11" fmla="*/ 214 h 39"/>
                <a:gd name="T12" fmla="*/ 757 w 111"/>
                <a:gd name="T13" fmla="*/ 239 h 39"/>
                <a:gd name="T14" fmla="*/ 757 w 111"/>
                <a:gd name="T15" fmla="*/ 263 h 39"/>
                <a:gd name="T16" fmla="*/ 235 w 111"/>
                <a:gd name="T17" fmla="*/ 307 h 39"/>
                <a:gd name="T18" fmla="*/ 210 w 111"/>
                <a:gd name="T19" fmla="*/ 356 h 39"/>
                <a:gd name="T20" fmla="*/ 184 w 111"/>
                <a:gd name="T21" fmla="*/ 429 h 39"/>
                <a:gd name="T22" fmla="*/ 210 w 111"/>
                <a:gd name="T23" fmla="*/ 453 h 39"/>
                <a:gd name="T24" fmla="*/ 184 w 111"/>
                <a:gd name="T25" fmla="*/ 521 h 39"/>
                <a:gd name="T26" fmla="*/ 184 w 111"/>
                <a:gd name="T27" fmla="*/ 521 h 39"/>
                <a:gd name="T28" fmla="*/ 184 w 111"/>
                <a:gd name="T29" fmla="*/ 546 h 39"/>
                <a:gd name="T30" fmla="*/ 159 w 111"/>
                <a:gd name="T31" fmla="*/ 594 h 39"/>
                <a:gd name="T32" fmla="*/ 133 w 111"/>
                <a:gd name="T33" fmla="*/ 619 h 39"/>
                <a:gd name="T34" fmla="*/ 102 w 111"/>
                <a:gd name="T35" fmla="*/ 711 h 39"/>
                <a:gd name="T36" fmla="*/ 51 w 111"/>
                <a:gd name="T37" fmla="*/ 760 h 39"/>
                <a:gd name="T38" fmla="*/ 51 w 111"/>
                <a:gd name="T39" fmla="*/ 833 h 39"/>
                <a:gd name="T40" fmla="*/ 51 w 111"/>
                <a:gd name="T41" fmla="*/ 901 h 39"/>
                <a:gd name="T42" fmla="*/ 51 w 111"/>
                <a:gd name="T43" fmla="*/ 901 h 39"/>
                <a:gd name="T44" fmla="*/ 0 w 111"/>
                <a:gd name="T45" fmla="*/ 926 h 39"/>
                <a:gd name="T46" fmla="*/ 757 w 111"/>
                <a:gd name="T47" fmla="*/ 877 h 39"/>
                <a:gd name="T48" fmla="*/ 1704 w 111"/>
                <a:gd name="T49" fmla="*/ 809 h 39"/>
                <a:gd name="T50" fmla="*/ 2042 w 111"/>
                <a:gd name="T51" fmla="*/ 760 h 39"/>
                <a:gd name="T52" fmla="*/ 2067 w 111"/>
                <a:gd name="T53" fmla="*/ 663 h 39"/>
                <a:gd name="T54" fmla="*/ 2093 w 111"/>
                <a:gd name="T55" fmla="*/ 663 h 39"/>
                <a:gd name="T56" fmla="*/ 2093 w 111"/>
                <a:gd name="T57" fmla="*/ 663 h 39"/>
                <a:gd name="T58" fmla="*/ 2118 w 111"/>
                <a:gd name="T59" fmla="*/ 643 h 39"/>
                <a:gd name="T60" fmla="*/ 2149 w 111"/>
                <a:gd name="T61" fmla="*/ 619 h 39"/>
                <a:gd name="T62" fmla="*/ 2118 w 111"/>
                <a:gd name="T63" fmla="*/ 594 h 39"/>
                <a:gd name="T64" fmla="*/ 2149 w 111"/>
                <a:gd name="T65" fmla="*/ 570 h 39"/>
                <a:gd name="T66" fmla="*/ 2175 w 111"/>
                <a:gd name="T67" fmla="*/ 546 h 39"/>
                <a:gd name="T68" fmla="*/ 2252 w 111"/>
                <a:gd name="T69" fmla="*/ 521 h 39"/>
                <a:gd name="T70" fmla="*/ 2328 w 111"/>
                <a:gd name="T71" fmla="*/ 497 h 39"/>
                <a:gd name="T72" fmla="*/ 2410 w 111"/>
                <a:gd name="T73" fmla="*/ 429 h 39"/>
                <a:gd name="T74" fmla="*/ 2436 w 111"/>
                <a:gd name="T75" fmla="*/ 429 h 39"/>
                <a:gd name="T76" fmla="*/ 2487 w 111"/>
                <a:gd name="T77" fmla="*/ 380 h 39"/>
                <a:gd name="T78" fmla="*/ 2513 w 111"/>
                <a:gd name="T79" fmla="*/ 331 h 39"/>
                <a:gd name="T80" fmla="*/ 2513 w 111"/>
                <a:gd name="T81" fmla="*/ 331 h 39"/>
                <a:gd name="T82" fmla="*/ 2538 w 111"/>
                <a:gd name="T83" fmla="*/ 331 h 39"/>
                <a:gd name="T84" fmla="*/ 2564 w 111"/>
                <a:gd name="T85" fmla="*/ 331 h 39"/>
                <a:gd name="T86" fmla="*/ 2564 w 111"/>
                <a:gd name="T87" fmla="*/ 307 h 39"/>
                <a:gd name="T88" fmla="*/ 2594 w 111"/>
                <a:gd name="T89" fmla="*/ 283 h 39"/>
                <a:gd name="T90" fmla="*/ 2594 w 111"/>
                <a:gd name="T91" fmla="*/ 283 h 39"/>
                <a:gd name="T92" fmla="*/ 2620 w 111"/>
                <a:gd name="T93" fmla="*/ 307 h 39"/>
                <a:gd name="T94" fmla="*/ 2646 w 111"/>
                <a:gd name="T95" fmla="*/ 283 h 39"/>
                <a:gd name="T96" fmla="*/ 2646 w 111"/>
                <a:gd name="T97" fmla="*/ 283 h 39"/>
                <a:gd name="T98" fmla="*/ 2697 w 111"/>
                <a:gd name="T99" fmla="*/ 239 h 39"/>
                <a:gd name="T100" fmla="*/ 2722 w 111"/>
                <a:gd name="T101" fmla="*/ 239 h 39"/>
                <a:gd name="T102" fmla="*/ 2773 w 111"/>
                <a:gd name="T103" fmla="*/ 239 h 39"/>
                <a:gd name="T104" fmla="*/ 2855 w 111"/>
                <a:gd name="T105" fmla="*/ 141 h 39"/>
                <a:gd name="T106" fmla="*/ 2881 w 111"/>
                <a:gd name="T107" fmla="*/ 117 h 39"/>
                <a:gd name="T108" fmla="*/ 2907 w 111"/>
                <a:gd name="T109" fmla="*/ 93 h 39"/>
                <a:gd name="T110" fmla="*/ 2907 w 111"/>
                <a:gd name="T111" fmla="*/ 73 h 39"/>
                <a:gd name="T112" fmla="*/ 2907 w 111"/>
                <a:gd name="T113" fmla="*/ 24 h 39"/>
                <a:gd name="T114" fmla="*/ 2907 w 111"/>
                <a:gd name="T115" fmla="*/ 0 h 39"/>
                <a:gd name="T116" fmla="*/ 2907 w 111"/>
                <a:gd name="T117" fmla="*/ 0 h 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
                <a:gd name="T178" fmla="*/ 0 h 39"/>
                <a:gd name="T179" fmla="*/ 111 w 111"/>
                <a:gd name="T180" fmla="*/ 39 h 3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 h="39">
                  <a:moveTo>
                    <a:pt x="111" y="0"/>
                  </a:moveTo>
                  <a:lnTo>
                    <a:pt x="89" y="3"/>
                  </a:lnTo>
                  <a:lnTo>
                    <a:pt x="87" y="4"/>
                  </a:lnTo>
                  <a:lnTo>
                    <a:pt x="31" y="9"/>
                  </a:lnTo>
                  <a:lnTo>
                    <a:pt x="31" y="8"/>
                  </a:lnTo>
                  <a:lnTo>
                    <a:pt x="28" y="9"/>
                  </a:lnTo>
                  <a:lnTo>
                    <a:pt x="29" y="10"/>
                  </a:lnTo>
                  <a:lnTo>
                    <a:pt x="29" y="11"/>
                  </a:lnTo>
                  <a:lnTo>
                    <a:pt x="9" y="13"/>
                  </a:lnTo>
                  <a:lnTo>
                    <a:pt x="8" y="15"/>
                  </a:lnTo>
                  <a:lnTo>
                    <a:pt x="7" y="18"/>
                  </a:lnTo>
                  <a:lnTo>
                    <a:pt x="8" y="19"/>
                  </a:lnTo>
                  <a:lnTo>
                    <a:pt x="7" y="22"/>
                  </a:lnTo>
                  <a:lnTo>
                    <a:pt x="7" y="23"/>
                  </a:lnTo>
                  <a:lnTo>
                    <a:pt x="6" y="25"/>
                  </a:lnTo>
                  <a:lnTo>
                    <a:pt x="5" y="26"/>
                  </a:lnTo>
                  <a:lnTo>
                    <a:pt x="4" y="30"/>
                  </a:lnTo>
                  <a:lnTo>
                    <a:pt x="2" y="32"/>
                  </a:lnTo>
                  <a:lnTo>
                    <a:pt x="2" y="35"/>
                  </a:lnTo>
                  <a:lnTo>
                    <a:pt x="2" y="38"/>
                  </a:lnTo>
                  <a:lnTo>
                    <a:pt x="0" y="39"/>
                  </a:lnTo>
                  <a:lnTo>
                    <a:pt x="29" y="37"/>
                  </a:lnTo>
                  <a:lnTo>
                    <a:pt x="65" y="34"/>
                  </a:lnTo>
                  <a:lnTo>
                    <a:pt x="78" y="32"/>
                  </a:lnTo>
                  <a:lnTo>
                    <a:pt x="79" y="28"/>
                  </a:lnTo>
                  <a:lnTo>
                    <a:pt x="80" y="28"/>
                  </a:lnTo>
                  <a:lnTo>
                    <a:pt x="81" y="27"/>
                  </a:lnTo>
                  <a:lnTo>
                    <a:pt x="82" y="26"/>
                  </a:lnTo>
                  <a:lnTo>
                    <a:pt x="81" y="25"/>
                  </a:lnTo>
                  <a:lnTo>
                    <a:pt x="82" y="24"/>
                  </a:lnTo>
                  <a:lnTo>
                    <a:pt x="83" y="23"/>
                  </a:lnTo>
                  <a:lnTo>
                    <a:pt x="86" y="22"/>
                  </a:lnTo>
                  <a:lnTo>
                    <a:pt x="89" y="21"/>
                  </a:lnTo>
                  <a:lnTo>
                    <a:pt x="92" y="18"/>
                  </a:lnTo>
                  <a:lnTo>
                    <a:pt x="93" y="18"/>
                  </a:lnTo>
                  <a:lnTo>
                    <a:pt x="95" y="16"/>
                  </a:lnTo>
                  <a:lnTo>
                    <a:pt x="96" y="14"/>
                  </a:lnTo>
                  <a:lnTo>
                    <a:pt x="97" y="14"/>
                  </a:lnTo>
                  <a:lnTo>
                    <a:pt x="98" y="14"/>
                  </a:lnTo>
                  <a:lnTo>
                    <a:pt x="98" y="13"/>
                  </a:lnTo>
                  <a:lnTo>
                    <a:pt x="99" y="12"/>
                  </a:lnTo>
                  <a:lnTo>
                    <a:pt x="100" y="13"/>
                  </a:lnTo>
                  <a:lnTo>
                    <a:pt x="101" y="12"/>
                  </a:lnTo>
                  <a:lnTo>
                    <a:pt x="103" y="10"/>
                  </a:lnTo>
                  <a:lnTo>
                    <a:pt x="104" y="10"/>
                  </a:lnTo>
                  <a:lnTo>
                    <a:pt x="106" y="10"/>
                  </a:lnTo>
                  <a:lnTo>
                    <a:pt x="109" y="6"/>
                  </a:lnTo>
                  <a:lnTo>
                    <a:pt x="110" y="5"/>
                  </a:lnTo>
                  <a:lnTo>
                    <a:pt x="111" y="4"/>
                  </a:lnTo>
                  <a:lnTo>
                    <a:pt x="111" y="3"/>
                  </a:lnTo>
                  <a:lnTo>
                    <a:pt x="111" y="1"/>
                  </a:lnTo>
                  <a:lnTo>
                    <a:pt x="111" y="0"/>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2949" name="Freeform 18"/>
            <p:cNvSpPr>
              <a:spLocks/>
            </p:cNvSpPr>
            <p:nvPr/>
          </p:nvSpPr>
          <p:spPr bwMode="auto">
            <a:xfrm>
              <a:off x="3890" y="2409"/>
              <a:ext cx="266" cy="404"/>
            </a:xfrm>
            <a:custGeom>
              <a:avLst/>
              <a:gdLst>
                <a:gd name="T0" fmla="*/ 0 w 52"/>
                <a:gd name="T1" fmla="*/ 73 h 83"/>
                <a:gd name="T2" fmla="*/ 26 w 52"/>
                <a:gd name="T3" fmla="*/ 117 h 83"/>
                <a:gd name="T4" fmla="*/ 0 w 52"/>
                <a:gd name="T5" fmla="*/ 1304 h 83"/>
                <a:gd name="T6" fmla="*/ 0 w 52"/>
                <a:gd name="T7" fmla="*/ 1348 h 83"/>
                <a:gd name="T8" fmla="*/ 77 w 52"/>
                <a:gd name="T9" fmla="*/ 1942 h 83"/>
                <a:gd name="T10" fmla="*/ 102 w 52"/>
                <a:gd name="T11" fmla="*/ 1942 h 83"/>
                <a:gd name="T12" fmla="*/ 133 w 52"/>
                <a:gd name="T13" fmla="*/ 1918 h 83"/>
                <a:gd name="T14" fmla="*/ 184 w 52"/>
                <a:gd name="T15" fmla="*/ 1942 h 83"/>
                <a:gd name="T16" fmla="*/ 210 w 52"/>
                <a:gd name="T17" fmla="*/ 1918 h 83"/>
                <a:gd name="T18" fmla="*/ 210 w 52"/>
                <a:gd name="T19" fmla="*/ 1825 h 83"/>
                <a:gd name="T20" fmla="*/ 235 w 52"/>
                <a:gd name="T21" fmla="*/ 1777 h 83"/>
                <a:gd name="T22" fmla="*/ 261 w 52"/>
                <a:gd name="T23" fmla="*/ 1825 h 83"/>
                <a:gd name="T24" fmla="*/ 261 w 52"/>
                <a:gd name="T25" fmla="*/ 1850 h 83"/>
                <a:gd name="T26" fmla="*/ 286 w 52"/>
                <a:gd name="T27" fmla="*/ 1893 h 83"/>
                <a:gd name="T28" fmla="*/ 343 w 52"/>
                <a:gd name="T29" fmla="*/ 1966 h 83"/>
                <a:gd name="T30" fmla="*/ 368 w 52"/>
                <a:gd name="T31" fmla="*/ 1966 h 83"/>
                <a:gd name="T32" fmla="*/ 394 w 52"/>
                <a:gd name="T33" fmla="*/ 1966 h 83"/>
                <a:gd name="T34" fmla="*/ 445 w 52"/>
                <a:gd name="T35" fmla="*/ 1918 h 83"/>
                <a:gd name="T36" fmla="*/ 445 w 52"/>
                <a:gd name="T37" fmla="*/ 1918 h 83"/>
                <a:gd name="T38" fmla="*/ 471 w 52"/>
                <a:gd name="T39" fmla="*/ 1893 h 83"/>
                <a:gd name="T40" fmla="*/ 471 w 52"/>
                <a:gd name="T41" fmla="*/ 1893 h 83"/>
                <a:gd name="T42" fmla="*/ 471 w 52"/>
                <a:gd name="T43" fmla="*/ 1874 h 83"/>
                <a:gd name="T44" fmla="*/ 445 w 52"/>
                <a:gd name="T45" fmla="*/ 1874 h 83"/>
                <a:gd name="T46" fmla="*/ 445 w 52"/>
                <a:gd name="T47" fmla="*/ 1850 h 83"/>
                <a:gd name="T48" fmla="*/ 471 w 52"/>
                <a:gd name="T49" fmla="*/ 1825 h 83"/>
                <a:gd name="T50" fmla="*/ 471 w 52"/>
                <a:gd name="T51" fmla="*/ 1801 h 83"/>
                <a:gd name="T52" fmla="*/ 419 w 52"/>
                <a:gd name="T53" fmla="*/ 1777 h 83"/>
                <a:gd name="T54" fmla="*/ 419 w 52"/>
                <a:gd name="T55" fmla="*/ 1777 h 83"/>
                <a:gd name="T56" fmla="*/ 394 w 52"/>
                <a:gd name="T57" fmla="*/ 1777 h 83"/>
                <a:gd name="T58" fmla="*/ 368 w 52"/>
                <a:gd name="T59" fmla="*/ 1728 h 83"/>
                <a:gd name="T60" fmla="*/ 368 w 52"/>
                <a:gd name="T61" fmla="*/ 1704 h 83"/>
                <a:gd name="T62" fmla="*/ 368 w 52"/>
                <a:gd name="T63" fmla="*/ 1684 h 83"/>
                <a:gd name="T64" fmla="*/ 368 w 52"/>
                <a:gd name="T65" fmla="*/ 1684 h 83"/>
                <a:gd name="T66" fmla="*/ 368 w 52"/>
                <a:gd name="T67" fmla="*/ 1660 h 83"/>
                <a:gd name="T68" fmla="*/ 1361 w 52"/>
                <a:gd name="T69" fmla="*/ 1562 h 83"/>
                <a:gd name="T70" fmla="*/ 1361 w 52"/>
                <a:gd name="T71" fmla="*/ 1538 h 83"/>
                <a:gd name="T72" fmla="*/ 1310 w 52"/>
                <a:gd name="T73" fmla="*/ 1494 h 83"/>
                <a:gd name="T74" fmla="*/ 1310 w 52"/>
                <a:gd name="T75" fmla="*/ 1373 h 83"/>
                <a:gd name="T76" fmla="*/ 1258 w 52"/>
                <a:gd name="T77" fmla="*/ 1304 h 83"/>
                <a:gd name="T78" fmla="*/ 1258 w 52"/>
                <a:gd name="T79" fmla="*/ 1231 h 83"/>
                <a:gd name="T80" fmla="*/ 1284 w 52"/>
                <a:gd name="T81" fmla="*/ 1183 h 83"/>
                <a:gd name="T82" fmla="*/ 1284 w 52"/>
                <a:gd name="T83" fmla="*/ 1115 h 83"/>
                <a:gd name="T84" fmla="*/ 1310 w 52"/>
                <a:gd name="T85" fmla="*/ 1066 h 83"/>
                <a:gd name="T86" fmla="*/ 1335 w 52"/>
                <a:gd name="T87" fmla="*/ 1066 h 83"/>
                <a:gd name="T88" fmla="*/ 1284 w 52"/>
                <a:gd name="T89" fmla="*/ 1042 h 83"/>
                <a:gd name="T90" fmla="*/ 1310 w 52"/>
                <a:gd name="T91" fmla="*/ 993 h 83"/>
                <a:gd name="T92" fmla="*/ 1284 w 52"/>
                <a:gd name="T93" fmla="*/ 973 h 83"/>
                <a:gd name="T94" fmla="*/ 1258 w 52"/>
                <a:gd name="T95" fmla="*/ 949 h 83"/>
                <a:gd name="T96" fmla="*/ 1228 w 52"/>
                <a:gd name="T97" fmla="*/ 925 h 83"/>
                <a:gd name="T98" fmla="*/ 1202 w 52"/>
                <a:gd name="T99" fmla="*/ 876 h 83"/>
                <a:gd name="T100" fmla="*/ 1177 w 52"/>
                <a:gd name="T101" fmla="*/ 852 h 83"/>
                <a:gd name="T102" fmla="*/ 941 w 52"/>
                <a:gd name="T103" fmla="*/ 0 h 83"/>
                <a:gd name="T104" fmla="*/ 0 w 52"/>
                <a:gd name="T105" fmla="*/ 73 h 83"/>
                <a:gd name="T106" fmla="*/ 0 w 52"/>
                <a:gd name="T107" fmla="*/ 73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83"/>
                <a:gd name="T164" fmla="*/ 52 w 52"/>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83">
                  <a:moveTo>
                    <a:pt x="0" y="3"/>
                  </a:moveTo>
                  <a:lnTo>
                    <a:pt x="1" y="5"/>
                  </a:lnTo>
                  <a:lnTo>
                    <a:pt x="0" y="55"/>
                  </a:lnTo>
                  <a:lnTo>
                    <a:pt x="0" y="57"/>
                  </a:lnTo>
                  <a:lnTo>
                    <a:pt x="3" y="82"/>
                  </a:lnTo>
                  <a:lnTo>
                    <a:pt x="4" y="82"/>
                  </a:lnTo>
                  <a:lnTo>
                    <a:pt x="5" y="81"/>
                  </a:lnTo>
                  <a:lnTo>
                    <a:pt x="7" y="82"/>
                  </a:lnTo>
                  <a:lnTo>
                    <a:pt x="8" y="81"/>
                  </a:lnTo>
                  <a:lnTo>
                    <a:pt x="8" y="77"/>
                  </a:lnTo>
                  <a:lnTo>
                    <a:pt x="9" y="75"/>
                  </a:lnTo>
                  <a:lnTo>
                    <a:pt x="10" y="77"/>
                  </a:lnTo>
                  <a:lnTo>
                    <a:pt x="10" y="78"/>
                  </a:lnTo>
                  <a:lnTo>
                    <a:pt x="11" y="80"/>
                  </a:lnTo>
                  <a:lnTo>
                    <a:pt x="13" y="83"/>
                  </a:lnTo>
                  <a:lnTo>
                    <a:pt x="14" y="83"/>
                  </a:lnTo>
                  <a:lnTo>
                    <a:pt x="15" y="83"/>
                  </a:lnTo>
                  <a:lnTo>
                    <a:pt x="17" y="81"/>
                  </a:lnTo>
                  <a:lnTo>
                    <a:pt x="18" y="80"/>
                  </a:lnTo>
                  <a:lnTo>
                    <a:pt x="18" y="79"/>
                  </a:lnTo>
                  <a:lnTo>
                    <a:pt x="17" y="79"/>
                  </a:lnTo>
                  <a:lnTo>
                    <a:pt x="17" y="78"/>
                  </a:lnTo>
                  <a:lnTo>
                    <a:pt x="18" y="77"/>
                  </a:lnTo>
                  <a:lnTo>
                    <a:pt x="18" y="76"/>
                  </a:lnTo>
                  <a:lnTo>
                    <a:pt x="16" y="75"/>
                  </a:lnTo>
                  <a:lnTo>
                    <a:pt x="15" y="75"/>
                  </a:lnTo>
                  <a:lnTo>
                    <a:pt x="14" y="73"/>
                  </a:lnTo>
                  <a:lnTo>
                    <a:pt x="14" y="72"/>
                  </a:lnTo>
                  <a:lnTo>
                    <a:pt x="14" y="71"/>
                  </a:lnTo>
                  <a:lnTo>
                    <a:pt x="14" y="70"/>
                  </a:lnTo>
                  <a:lnTo>
                    <a:pt x="52" y="66"/>
                  </a:lnTo>
                  <a:lnTo>
                    <a:pt x="52" y="65"/>
                  </a:lnTo>
                  <a:lnTo>
                    <a:pt x="50" y="63"/>
                  </a:lnTo>
                  <a:lnTo>
                    <a:pt x="50" y="58"/>
                  </a:lnTo>
                  <a:lnTo>
                    <a:pt x="48" y="55"/>
                  </a:lnTo>
                  <a:lnTo>
                    <a:pt x="48" y="52"/>
                  </a:lnTo>
                  <a:lnTo>
                    <a:pt x="49" y="50"/>
                  </a:lnTo>
                  <a:lnTo>
                    <a:pt x="49" y="47"/>
                  </a:lnTo>
                  <a:lnTo>
                    <a:pt x="50" y="45"/>
                  </a:lnTo>
                  <a:lnTo>
                    <a:pt x="51" y="45"/>
                  </a:lnTo>
                  <a:lnTo>
                    <a:pt x="49" y="44"/>
                  </a:lnTo>
                  <a:lnTo>
                    <a:pt x="50" y="42"/>
                  </a:lnTo>
                  <a:lnTo>
                    <a:pt x="49" y="41"/>
                  </a:lnTo>
                  <a:lnTo>
                    <a:pt x="48" y="40"/>
                  </a:lnTo>
                  <a:lnTo>
                    <a:pt x="47" y="39"/>
                  </a:lnTo>
                  <a:lnTo>
                    <a:pt x="46" y="37"/>
                  </a:lnTo>
                  <a:lnTo>
                    <a:pt x="45" y="36"/>
                  </a:lnTo>
                  <a:lnTo>
                    <a:pt x="36" y="0"/>
                  </a:lnTo>
                  <a:lnTo>
                    <a:pt x="0" y="3"/>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2950" name="Freeform 19"/>
            <p:cNvSpPr>
              <a:spLocks/>
            </p:cNvSpPr>
            <p:nvPr/>
          </p:nvSpPr>
          <p:spPr bwMode="auto">
            <a:xfrm>
              <a:off x="4060" y="1789"/>
              <a:ext cx="291" cy="307"/>
            </a:xfrm>
            <a:custGeom>
              <a:avLst/>
              <a:gdLst>
                <a:gd name="T0" fmla="*/ 133 w 57"/>
                <a:gd name="T1" fmla="*/ 1306 h 63"/>
                <a:gd name="T2" fmla="*/ 209 w 57"/>
                <a:gd name="T3" fmla="*/ 1330 h 63"/>
                <a:gd name="T4" fmla="*/ 260 w 57"/>
                <a:gd name="T5" fmla="*/ 1306 h 63"/>
                <a:gd name="T6" fmla="*/ 337 w 57"/>
                <a:gd name="T7" fmla="*/ 1403 h 63"/>
                <a:gd name="T8" fmla="*/ 470 w 57"/>
                <a:gd name="T9" fmla="*/ 1423 h 63"/>
                <a:gd name="T10" fmla="*/ 572 w 57"/>
                <a:gd name="T11" fmla="*/ 1447 h 63"/>
                <a:gd name="T12" fmla="*/ 653 w 57"/>
                <a:gd name="T13" fmla="*/ 1447 h 63"/>
                <a:gd name="T14" fmla="*/ 730 w 57"/>
                <a:gd name="T15" fmla="*/ 1447 h 63"/>
                <a:gd name="T16" fmla="*/ 756 w 57"/>
                <a:gd name="T17" fmla="*/ 1403 h 63"/>
                <a:gd name="T18" fmla="*/ 807 w 57"/>
                <a:gd name="T19" fmla="*/ 1403 h 63"/>
                <a:gd name="T20" fmla="*/ 888 w 57"/>
                <a:gd name="T21" fmla="*/ 1472 h 63"/>
                <a:gd name="T22" fmla="*/ 939 w 57"/>
                <a:gd name="T23" fmla="*/ 1496 h 63"/>
                <a:gd name="T24" fmla="*/ 1016 w 57"/>
                <a:gd name="T25" fmla="*/ 1447 h 63"/>
                <a:gd name="T26" fmla="*/ 1041 w 57"/>
                <a:gd name="T27" fmla="*/ 1379 h 63"/>
                <a:gd name="T28" fmla="*/ 1067 w 57"/>
                <a:gd name="T29" fmla="*/ 1233 h 63"/>
                <a:gd name="T30" fmla="*/ 1149 w 57"/>
                <a:gd name="T31" fmla="*/ 1282 h 63"/>
                <a:gd name="T32" fmla="*/ 1174 w 57"/>
                <a:gd name="T33" fmla="*/ 1213 h 63"/>
                <a:gd name="T34" fmla="*/ 1225 w 57"/>
                <a:gd name="T35" fmla="*/ 1116 h 63"/>
                <a:gd name="T36" fmla="*/ 1251 w 57"/>
                <a:gd name="T37" fmla="*/ 1067 h 63"/>
                <a:gd name="T38" fmla="*/ 1327 w 57"/>
                <a:gd name="T39" fmla="*/ 1043 h 63"/>
                <a:gd name="T40" fmla="*/ 1384 w 57"/>
                <a:gd name="T41" fmla="*/ 975 h 63"/>
                <a:gd name="T42" fmla="*/ 1435 w 57"/>
                <a:gd name="T43" fmla="*/ 926 h 63"/>
                <a:gd name="T44" fmla="*/ 1435 w 57"/>
                <a:gd name="T45" fmla="*/ 853 h 63"/>
                <a:gd name="T46" fmla="*/ 1460 w 57"/>
                <a:gd name="T47" fmla="*/ 809 h 63"/>
                <a:gd name="T48" fmla="*/ 1409 w 57"/>
                <a:gd name="T49" fmla="*/ 619 h 63"/>
                <a:gd name="T50" fmla="*/ 1435 w 57"/>
                <a:gd name="T51" fmla="*/ 546 h 63"/>
                <a:gd name="T52" fmla="*/ 1486 w 57"/>
                <a:gd name="T53" fmla="*/ 521 h 63"/>
                <a:gd name="T54" fmla="*/ 1200 w 57"/>
                <a:gd name="T55" fmla="*/ 73 h 63"/>
                <a:gd name="T56" fmla="*/ 1093 w 57"/>
                <a:gd name="T57" fmla="*/ 141 h 63"/>
                <a:gd name="T58" fmla="*/ 965 w 57"/>
                <a:gd name="T59" fmla="*/ 239 h 63"/>
                <a:gd name="T60" fmla="*/ 888 w 57"/>
                <a:gd name="T61" fmla="*/ 239 h 63"/>
                <a:gd name="T62" fmla="*/ 781 w 57"/>
                <a:gd name="T63" fmla="*/ 307 h 63"/>
                <a:gd name="T64" fmla="*/ 705 w 57"/>
                <a:gd name="T65" fmla="*/ 283 h 63"/>
                <a:gd name="T66" fmla="*/ 653 w 57"/>
                <a:gd name="T67" fmla="*/ 283 h 63"/>
                <a:gd name="T68" fmla="*/ 653 w 57"/>
                <a:gd name="T69" fmla="*/ 263 h 63"/>
                <a:gd name="T70" fmla="*/ 495 w 57"/>
                <a:gd name="T71" fmla="*/ 214 h 63"/>
                <a:gd name="T72" fmla="*/ 444 w 57"/>
                <a:gd name="T73" fmla="*/ 239 h 63"/>
                <a:gd name="T74" fmla="*/ 0 w 57"/>
                <a:gd name="T75" fmla="*/ 263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
                <a:gd name="T115" fmla="*/ 0 h 63"/>
                <a:gd name="T116" fmla="*/ 57 w 57"/>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 h="63">
                  <a:moveTo>
                    <a:pt x="0" y="11"/>
                  </a:moveTo>
                  <a:lnTo>
                    <a:pt x="5" y="55"/>
                  </a:lnTo>
                  <a:lnTo>
                    <a:pt x="6" y="55"/>
                  </a:lnTo>
                  <a:lnTo>
                    <a:pt x="8" y="56"/>
                  </a:lnTo>
                  <a:lnTo>
                    <a:pt x="10" y="55"/>
                  </a:lnTo>
                  <a:lnTo>
                    <a:pt x="12" y="57"/>
                  </a:lnTo>
                  <a:lnTo>
                    <a:pt x="13" y="59"/>
                  </a:lnTo>
                  <a:lnTo>
                    <a:pt x="15" y="60"/>
                  </a:lnTo>
                  <a:lnTo>
                    <a:pt x="18" y="60"/>
                  </a:lnTo>
                  <a:lnTo>
                    <a:pt x="21" y="62"/>
                  </a:lnTo>
                  <a:lnTo>
                    <a:pt x="22" y="61"/>
                  </a:lnTo>
                  <a:lnTo>
                    <a:pt x="23" y="60"/>
                  </a:lnTo>
                  <a:lnTo>
                    <a:pt x="25" y="61"/>
                  </a:lnTo>
                  <a:lnTo>
                    <a:pt x="27" y="61"/>
                  </a:lnTo>
                  <a:lnTo>
                    <a:pt x="28" y="61"/>
                  </a:lnTo>
                  <a:lnTo>
                    <a:pt x="29" y="60"/>
                  </a:lnTo>
                  <a:lnTo>
                    <a:pt x="29" y="59"/>
                  </a:lnTo>
                  <a:lnTo>
                    <a:pt x="31" y="58"/>
                  </a:lnTo>
                  <a:lnTo>
                    <a:pt x="31" y="59"/>
                  </a:lnTo>
                  <a:lnTo>
                    <a:pt x="33" y="61"/>
                  </a:lnTo>
                  <a:lnTo>
                    <a:pt x="34" y="62"/>
                  </a:lnTo>
                  <a:lnTo>
                    <a:pt x="36" y="63"/>
                  </a:lnTo>
                  <a:lnTo>
                    <a:pt x="38" y="63"/>
                  </a:lnTo>
                  <a:lnTo>
                    <a:pt x="39" y="61"/>
                  </a:lnTo>
                  <a:lnTo>
                    <a:pt x="40" y="60"/>
                  </a:lnTo>
                  <a:lnTo>
                    <a:pt x="40" y="58"/>
                  </a:lnTo>
                  <a:lnTo>
                    <a:pt x="40" y="56"/>
                  </a:lnTo>
                  <a:lnTo>
                    <a:pt x="41" y="52"/>
                  </a:lnTo>
                  <a:lnTo>
                    <a:pt x="42" y="52"/>
                  </a:lnTo>
                  <a:lnTo>
                    <a:pt x="44" y="54"/>
                  </a:lnTo>
                  <a:lnTo>
                    <a:pt x="45" y="52"/>
                  </a:lnTo>
                  <a:lnTo>
                    <a:pt x="45" y="51"/>
                  </a:lnTo>
                  <a:lnTo>
                    <a:pt x="46" y="48"/>
                  </a:lnTo>
                  <a:lnTo>
                    <a:pt x="47" y="47"/>
                  </a:lnTo>
                  <a:lnTo>
                    <a:pt x="47" y="46"/>
                  </a:lnTo>
                  <a:lnTo>
                    <a:pt x="48" y="45"/>
                  </a:lnTo>
                  <a:lnTo>
                    <a:pt x="49" y="45"/>
                  </a:lnTo>
                  <a:lnTo>
                    <a:pt x="51" y="44"/>
                  </a:lnTo>
                  <a:lnTo>
                    <a:pt x="53" y="41"/>
                  </a:lnTo>
                  <a:lnTo>
                    <a:pt x="54" y="41"/>
                  </a:lnTo>
                  <a:lnTo>
                    <a:pt x="55" y="39"/>
                  </a:lnTo>
                  <a:lnTo>
                    <a:pt x="55" y="37"/>
                  </a:lnTo>
                  <a:lnTo>
                    <a:pt x="55" y="36"/>
                  </a:lnTo>
                  <a:lnTo>
                    <a:pt x="55" y="35"/>
                  </a:lnTo>
                  <a:lnTo>
                    <a:pt x="56" y="34"/>
                  </a:lnTo>
                  <a:lnTo>
                    <a:pt x="57" y="27"/>
                  </a:lnTo>
                  <a:lnTo>
                    <a:pt x="54" y="26"/>
                  </a:lnTo>
                  <a:lnTo>
                    <a:pt x="56" y="25"/>
                  </a:lnTo>
                  <a:lnTo>
                    <a:pt x="55" y="23"/>
                  </a:lnTo>
                  <a:lnTo>
                    <a:pt x="56" y="22"/>
                  </a:lnTo>
                  <a:lnTo>
                    <a:pt x="57" y="22"/>
                  </a:lnTo>
                  <a:lnTo>
                    <a:pt x="53" y="0"/>
                  </a:lnTo>
                  <a:lnTo>
                    <a:pt x="46" y="3"/>
                  </a:lnTo>
                  <a:lnTo>
                    <a:pt x="44" y="5"/>
                  </a:lnTo>
                  <a:lnTo>
                    <a:pt x="42" y="6"/>
                  </a:lnTo>
                  <a:lnTo>
                    <a:pt x="39" y="10"/>
                  </a:lnTo>
                  <a:lnTo>
                    <a:pt x="37" y="10"/>
                  </a:lnTo>
                  <a:lnTo>
                    <a:pt x="36" y="10"/>
                  </a:lnTo>
                  <a:lnTo>
                    <a:pt x="34" y="10"/>
                  </a:lnTo>
                  <a:lnTo>
                    <a:pt x="33" y="11"/>
                  </a:lnTo>
                  <a:lnTo>
                    <a:pt x="30" y="13"/>
                  </a:lnTo>
                  <a:lnTo>
                    <a:pt x="29" y="13"/>
                  </a:lnTo>
                  <a:lnTo>
                    <a:pt x="27" y="12"/>
                  </a:lnTo>
                  <a:lnTo>
                    <a:pt x="26" y="13"/>
                  </a:lnTo>
                  <a:lnTo>
                    <a:pt x="25" y="12"/>
                  </a:lnTo>
                  <a:lnTo>
                    <a:pt x="26" y="11"/>
                  </a:lnTo>
                  <a:lnTo>
                    <a:pt x="25" y="11"/>
                  </a:lnTo>
                  <a:lnTo>
                    <a:pt x="23" y="11"/>
                  </a:lnTo>
                  <a:lnTo>
                    <a:pt x="19" y="9"/>
                  </a:lnTo>
                  <a:lnTo>
                    <a:pt x="18" y="9"/>
                  </a:lnTo>
                  <a:lnTo>
                    <a:pt x="17" y="10"/>
                  </a:lnTo>
                  <a:lnTo>
                    <a:pt x="17" y="9"/>
                  </a:lnTo>
                  <a:lnTo>
                    <a:pt x="0" y="11"/>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2951" name="Freeform 20"/>
            <p:cNvSpPr>
              <a:spLocks/>
            </p:cNvSpPr>
            <p:nvPr/>
          </p:nvSpPr>
          <p:spPr bwMode="auto">
            <a:xfrm>
              <a:off x="4141" y="2179"/>
              <a:ext cx="610" cy="249"/>
            </a:xfrm>
            <a:custGeom>
              <a:avLst/>
              <a:gdLst>
                <a:gd name="T0" fmla="*/ 51 w 119"/>
                <a:gd name="T1" fmla="*/ 976 h 51"/>
                <a:gd name="T2" fmla="*/ 108 w 119"/>
                <a:gd name="T3" fmla="*/ 928 h 51"/>
                <a:gd name="T4" fmla="*/ 133 w 119"/>
                <a:gd name="T5" fmla="*/ 859 h 51"/>
                <a:gd name="T6" fmla="*/ 369 w 119"/>
                <a:gd name="T7" fmla="*/ 737 h 51"/>
                <a:gd name="T8" fmla="*/ 472 w 119"/>
                <a:gd name="T9" fmla="*/ 644 h 51"/>
                <a:gd name="T10" fmla="*/ 528 w 119"/>
                <a:gd name="T11" fmla="*/ 644 h 51"/>
                <a:gd name="T12" fmla="*/ 554 w 119"/>
                <a:gd name="T13" fmla="*/ 596 h 51"/>
                <a:gd name="T14" fmla="*/ 605 w 119"/>
                <a:gd name="T15" fmla="*/ 596 h 51"/>
                <a:gd name="T16" fmla="*/ 738 w 119"/>
                <a:gd name="T17" fmla="*/ 547 h 51"/>
                <a:gd name="T18" fmla="*/ 866 w 119"/>
                <a:gd name="T19" fmla="*/ 405 h 51"/>
                <a:gd name="T20" fmla="*/ 866 w 119"/>
                <a:gd name="T21" fmla="*/ 308 h 51"/>
                <a:gd name="T22" fmla="*/ 974 w 119"/>
                <a:gd name="T23" fmla="*/ 308 h 51"/>
                <a:gd name="T24" fmla="*/ 1102 w 119"/>
                <a:gd name="T25" fmla="*/ 288 h 51"/>
                <a:gd name="T26" fmla="*/ 2968 w 119"/>
                <a:gd name="T27" fmla="*/ 24 h 51"/>
                <a:gd name="T28" fmla="*/ 2994 w 119"/>
                <a:gd name="T29" fmla="*/ 49 h 51"/>
                <a:gd name="T30" fmla="*/ 3050 w 119"/>
                <a:gd name="T31" fmla="*/ 117 h 51"/>
                <a:gd name="T32" fmla="*/ 3050 w 119"/>
                <a:gd name="T33" fmla="*/ 142 h 51"/>
                <a:gd name="T34" fmla="*/ 2994 w 119"/>
                <a:gd name="T35" fmla="*/ 117 h 51"/>
                <a:gd name="T36" fmla="*/ 2968 w 119"/>
                <a:gd name="T37" fmla="*/ 142 h 51"/>
                <a:gd name="T38" fmla="*/ 2865 w 119"/>
                <a:gd name="T39" fmla="*/ 190 h 51"/>
                <a:gd name="T40" fmla="*/ 2758 w 119"/>
                <a:gd name="T41" fmla="*/ 264 h 51"/>
                <a:gd name="T42" fmla="*/ 2783 w 119"/>
                <a:gd name="T43" fmla="*/ 288 h 51"/>
                <a:gd name="T44" fmla="*/ 2942 w 119"/>
                <a:gd name="T45" fmla="*/ 215 h 51"/>
                <a:gd name="T46" fmla="*/ 2994 w 119"/>
                <a:gd name="T47" fmla="*/ 264 h 51"/>
                <a:gd name="T48" fmla="*/ 3019 w 119"/>
                <a:gd name="T49" fmla="*/ 264 h 51"/>
                <a:gd name="T50" fmla="*/ 3101 w 119"/>
                <a:gd name="T51" fmla="*/ 215 h 51"/>
                <a:gd name="T52" fmla="*/ 3127 w 119"/>
                <a:gd name="T53" fmla="*/ 332 h 51"/>
                <a:gd name="T54" fmla="*/ 3076 w 119"/>
                <a:gd name="T55" fmla="*/ 405 h 51"/>
                <a:gd name="T56" fmla="*/ 2994 w 119"/>
                <a:gd name="T57" fmla="*/ 454 h 51"/>
                <a:gd name="T58" fmla="*/ 2891 w 119"/>
                <a:gd name="T59" fmla="*/ 478 h 51"/>
                <a:gd name="T60" fmla="*/ 2865 w 119"/>
                <a:gd name="T61" fmla="*/ 454 h 51"/>
                <a:gd name="T62" fmla="*/ 2840 w 119"/>
                <a:gd name="T63" fmla="*/ 430 h 51"/>
                <a:gd name="T64" fmla="*/ 2840 w 119"/>
                <a:gd name="T65" fmla="*/ 503 h 51"/>
                <a:gd name="T66" fmla="*/ 2865 w 119"/>
                <a:gd name="T67" fmla="*/ 522 h 51"/>
                <a:gd name="T68" fmla="*/ 2891 w 119"/>
                <a:gd name="T69" fmla="*/ 571 h 51"/>
                <a:gd name="T70" fmla="*/ 2758 w 119"/>
                <a:gd name="T71" fmla="*/ 644 h 51"/>
                <a:gd name="T72" fmla="*/ 2758 w 119"/>
                <a:gd name="T73" fmla="*/ 693 h 51"/>
                <a:gd name="T74" fmla="*/ 2942 w 119"/>
                <a:gd name="T75" fmla="*/ 644 h 51"/>
                <a:gd name="T76" fmla="*/ 2994 w 119"/>
                <a:gd name="T77" fmla="*/ 644 h 51"/>
                <a:gd name="T78" fmla="*/ 2865 w 119"/>
                <a:gd name="T79" fmla="*/ 762 h 51"/>
                <a:gd name="T80" fmla="*/ 2707 w 119"/>
                <a:gd name="T81" fmla="*/ 859 h 51"/>
                <a:gd name="T82" fmla="*/ 2681 w 119"/>
                <a:gd name="T83" fmla="*/ 884 h 51"/>
                <a:gd name="T84" fmla="*/ 2522 w 119"/>
                <a:gd name="T85" fmla="*/ 1050 h 51"/>
                <a:gd name="T86" fmla="*/ 2445 w 119"/>
                <a:gd name="T87" fmla="*/ 1191 h 51"/>
                <a:gd name="T88" fmla="*/ 1815 w 119"/>
                <a:gd name="T89" fmla="*/ 928 h 51"/>
                <a:gd name="T90" fmla="*/ 1312 w 119"/>
                <a:gd name="T91" fmla="*/ 859 h 51"/>
                <a:gd name="T92" fmla="*/ 1287 w 119"/>
                <a:gd name="T93" fmla="*/ 859 h 51"/>
                <a:gd name="T94" fmla="*/ 789 w 119"/>
                <a:gd name="T95" fmla="*/ 884 h 51"/>
                <a:gd name="T96" fmla="*/ 682 w 119"/>
                <a:gd name="T97" fmla="*/ 952 h 51"/>
                <a:gd name="T98" fmla="*/ 0 w 119"/>
                <a:gd name="T99" fmla="*/ 1074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
                <a:gd name="T151" fmla="*/ 0 h 51"/>
                <a:gd name="T152" fmla="*/ 119 w 119"/>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 h="51">
                  <a:moveTo>
                    <a:pt x="0" y="45"/>
                  </a:moveTo>
                  <a:lnTo>
                    <a:pt x="1" y="41"/>
                  </a:lnTo>
                  <a:lnTo>
                    <a:pt x="2" y="41"/>
                  </a:lnTo>
                  <a:lnTo>
                    <a:pt x="3" y="40"/>
                  </a:lnTo>
                  <a:lnTo>
                    <a:pt x="4" y="39"/>
                  </a:lnTo>
                  <a:lnTo>
                    <a:pt x="3" y="38"/>
                  </a:lnTo>
                  <a:lnTo>
                    <a:pt x="4" y="37"/>
                  </a:lnTo>
                  <a:lnTo>
                    <a:pt x="5" y="36"/>
                  </a:lnTo>
                  <a:lnTo>
                    <a:pt x="8" y="35"/>
                  </a:lnTo>
                  <a:lnTo>
                    <a:pt x="11" y="34"/>
                  </a:lnTo>
                  <a:lnTo>
                    <a:pt x="14" y="31"/>
                  </a:lnTo>
                  <a:lnTo>
                    <a:pt x="15" y="31"/>
                  </a:lnTo>
                  <a:lnTo>
                    <a:pt x="17" y="29"/>
                  </a:lnTo>
                  <a:lnTo>
                    <a:pt x="18" y="27"/>
                  </a:lnTo>
                  <a:lnTo>
                    <a:pt x="19" y="27"/>
                  </a:lnTo>
                  <a:lnTo>
                    <a:pt x="20" y="27"/>
                  </a:lnTo>
                  <a:lnTo>
                    <a:pt x="20" y="26"/>
                  </a:lnTo>
                  <a:lnTo>
                    <a:pt x="21" y="25"/>
                  </a:lnTo>
                  <a:lnTo>
                    <a:pt x="22" y="26"/>
                  </a:lnTo>
                  <a:lnTo>
                    <a:pt x="23" y="25"/>
                  </a:lnTo>
                  <a:lnTo>
                    <a:pt x="25" y="23"/>
                  </a:lnTo>
                  <a:lnTo>
                    <a:pt x="26" y="23"/>
                  </a:lnTo>
                  <a:lnTo>
                    <a:pt x="28" y="23"/>
                  </a:lnTo>
                  <a:lnTo>
                    <a:pt x="31" y="19"/>
                  </a:lnTo>
                  <a:lnTo>
                    <a:pt x="32" y="18"/>
                  </a:lnTo>
                  <a:lnTo>
                    <a:pt x="33" y="17"/>
                  </a:lnTo>
                  <a:lnTo>
                    <a:pt x="33" y="16"/>
                  </a:lnTo>
                  <a:lnTo>
                    <a:pt x="33" y="14"/>
                  </a:lnTo>
                  <a:lnTo>
                    <a:pt x="33" y="13"/>
                  </a:lnTo>
                  <a:lnTo>
                    <a:pt x="37" y="12"/>
                  </a:lnTo>
                  <a:lnTo>
                    <a:pt x="37" y="13"/>
                  </a:lnTo>
                  <a:lnTo>
                    <a:pt x="40" y="13"/>
                  </a:lnTo>
                  <a:lnTo>
                    <a:pt x="42" y="12"/>
                  </a:lnTo>
                  <a:lnTo>
                    <a:pt x="78" y="7"/>
                  </a:lnTo>
                  <a:lnTo>
                    <a:pt x="112" y="0"/>
                  </a:lnTo>
                  <a:lnTo>
                    <a:pt x="113" y="1"/>
                  </a:lnTo>
                  <a:lnTo>
                    <a:pt x="114" y="2"/>
                  </a:lnTo>
                  <a:lnTo>
                    <a:pt x="115" y="3"/>
                  </a:lnTo>
                  <a:lnTo>
                    <a:pt x="116" y="5"/>
                  </a:lnTo>
                  <a:lnTo>
                    <a:pt x="116" y="6"/>
                  </a:lnTo>
                  <a:lnTo>
                    <a:pt x="115" y="5"/>
                  </a:lnTo>
                  <a:lnTo>
                    <a:pt x="114" y="5"/>
                  </a:lnTo>
                  <a:lnTo>
                    <a:pt x="113" y="5"/>
                  </a:lnTo>
                  <a:lnTo>
                    <a:pt x="112" y="5"/>
                  </a:lnTo>
                  <a:lnTo>
                    <a:pt x="113" y="6"/>
                  </a:lnTo>
                  <a:lnTo>
                    <a:pt x="110" y="8"/>
                  </a:lnTo>
                  <a:lnTo>
                    <a:pt x="109" y="8"/>
                  </a:lnTo>
                  <a:lnTo>
                    <a:pt x="108" y="10"/>
                  </a:lnTo>
                  <a:lnTo>
                    <a:pt x="106" y="10"/>
                  </a:lnTo>
                  <a:lnTo>
                    <a:pt x="105" y="11"/>
                  </a:lnTo>
                  <a:lnTo>
                    <a:pt x="105" y="12"/>
                  </a:lnTo>
                  <a:lnTo>
                    <a:pt x="106" y="12"/>
                  </a:lnTo>
                  <a:lnTo>
                    <a:pt x="108" y="11"/>
                  </a:lnTo>
                  <a:lnTo>
                    <a:pt x="111" y="10"/>
                  </a:lnTo>
                  <a:lnTo>
                    <a:pt x="112" y="9"/>
                  </a:lnTo>
                  <a:lnTo>
                    <a:pt x="114" y="9"/>
                  </a:lnTo>
                  <a:lnTo>
                    <a:pt x="114" y="10"/>
                  </a:lnTo>
                  <a:lnTo>
                    <a:pt x="114" y="11"/>
                  </a:lnTo>
                  <a:lnTo>
                    <a:pt x="115" y="12"/>
                  </a:lnTo>
                  <a:lnTo>
                    <a:pt x="115" y="11"/>
                  </a:lnTo>
                  <a:lnTo>
                    <a:pt x="116" y="11"/>
                  </a:lnTo>
                  <a:lnTo>
                    <a:pt x="117" y="9"/>
                  </a:lnTo>
                  <a:lnTo>
                    <a:pt x="118" y="9"/>
                  </a:lnTo>
                  <a:lnTo>
                    <a:pt x="119" y="11"/>
                  </a:lnTo>
                  <a:lnTo>
                    <a:pt x="119" y="14"/>
                  </a:lnTo>
                  <a:lnTo>
                    <a:pt x="119" y="15"/>
                  </a:lnTo>
                  <a:lnTo>
                    <a:pt x="117" y="16"/>
                  </a:lnTo>
                  <a:lnTo>
                    <a:pt x="117" y="17"/>
                  </a:lnTo>
                  <a:lnTo>
                    <a:pt x="117" y="18"/>
                  </a:lnTo>
                  <a:lnTo>
                    <a:pt x="115" y="19"/>
                  </a:lnTo>
                  <a:lnTo>
                    <a:pt x="114" y="19"/>
                  </a:lnTo>
                  <a:lnTo>
                    <a:pt x="113" y="20"/>
                  </a:lnTo>
                  <a:lnTo>
                    <a:pt x="111" y="20"/>
                  </a:lnTo>
                  <a:lnTo>
                    <a:pt x="110" y="20"/>
                  </a:lnTo>
                  <a:lnTo>
                    <a:pt x="109" y="19"/>
                  </a:lnTo>
                  <a:lnTo>
                    <a:pt x="109" y="18"/>
                  </a:lnTo>
                  <a:lnTo>
                    <a:pt x="108" y="18"/>
                  </a:lnTo>
                  <a:lnTo>
                    <a:pt x="108" y="20"/>
                  </a:lnTo>
                  <a:lnTo>
                    <a:pt x="108" y="21"/>
                  </a:lnTo>
                  <a:lnTo>
                    <a:pt x="108" y="22"/>
                  </a:lnTo>
                  <a:lnTo>
                    <a:pt x="109" y="22"/>
                  </a:lnTo>
                  <a:lnTo>
                    <a:pt x="110" y="23"/>
                  </a:lnTo>
                  <a:lnTo>
                    <a:pt x="110" y="24"/>
                  </a:lnTo>
                  <a:lnTo>
                    <a:pt x="107" y="28"/>
                  </a:lnTo>
                  <a:lnTo>
                    <a:pt x="105" y="27"/>
                  </a:lnTo>
                  <a:lnTo>
                    <a:pt x="104" y="27"/>
                  </a:lnTo>
                  <a:lnTo>
                    <a:pt x="104" y="28"/>
                  </a:lnTo>
                  <a:lnTo>
                    <a:pt x="105" y="29"/>
                  </a:lnTo>
                  <a:lnTo>
                    <a:pt x="108" y="28"/>
                  </a:lnTo>
                  <a:lnTo>
                    <a:pt x="110" y="28"/>
                  </a:lnTo>
                  <a:lnTo>
                    <a:pt x="112" y="27"/>
                  </a:lnTo>
                  <a:lnTo>
                    <a:pt x="112" y="26"/>
                  </a:lnTo>
                  <a:lnTo>
                    <a:pt x="113" y="26"/>
                  </a:lnTo>
                  <a:lnTo>
                    <a:pt x="114" y="27"/>
                  </a:lnTo>
                  <a:lnTo>
                    <a:pt x="113" y="29"/>
                  </a:lnTo>
                  <a:lnTo>
                    <a:pt x="111" y="31"/>
                  </a:lnTo>
                  <a:lnTo>
                    <a:pt x="109" y="32"/>
                  </a:lnTo>
                  <a:lnTo>
                    <a:pt x="108" y="32"/>
                  </a:lnTo>
                  <a:lnTo>
                    <a:pt x="105" y="32"/>
                  </a:lnTo>
                  <a:lnTo>
                    <a:pt x="103" y="36"/>
                  </a:lnTo>
                  <a:lnTo>
                    <a:pt x="102" y="37"/>
                  </a:lnTo>
                  <a:lnTo>
                    <a:pt x="99" y="39"/>
                  </a:lnTo>
                  <a:lnTo>
                    <a:pt x="97" y="41"/>
                  </a:lnTo>
                  <a:lnTo>
                    <a:pt x="96" y="44"/>
                  </a:lnTo>
                  <a:lnTo>
                    <a:pt x="95" y="48"/>
                  </a:lnTo>
                  <a:lnTo>
                    <a:pt x="95" y="49"/>
                  </a:lnTo>
                  <a:lnTo>
                    <a:pt x="93" y="50"/>
                  </a:lnTo>
                  <a:lnTo>
                    <a:pt x="88" y="51"/>
                  </a:lnTo>
                  <a:lnTo>
                    <a:pt x="87" y="51"/>
                  </a:lnTo>
                  <a:lnTo>
                    <a:pt x="69" y="39"/>
                  </a:lnTo>
                  <a:lnTo>
                    <a:pt x="54" y="41"/>
                  </a:lnTo>
                  <a:lnTo>
                    <a:pt x="53" y="39"/>
                  </a:lnTo>
                  <a:lnTo>
                    <a:pt x="50" y="36"/>
                  </a:lnTo>
                  <a:lnTo>
                    <a:pt x="49" y="37"/>
                  </a:lnTo>
                  <a:lnTo>
                    <a:pt x="49" y="36"/>
                  </a:lnTo>
                  <a:lnTo>
                    <a:pt x="49" y="35"/>
                  </a:lnTo>
                  <a:lnTo>
                    <a:pt x="31" y="37"/>
                  </a:lnTo>
                  <a:lnTo>
                    <a:pt x="30" y="37"/>
                  </a:lnTo>
                  <a:lnTo>
                    <a:pt x="30" y="38"/>
                  </a:lnTo>
                  <a:lnTo>
                    <a:pt x="26" y="40"/>
                  </a:lnTo>
                  <a:lnTo>
                    <a:pt x="25" y="40"/>
                  </a:lnTo>
                  <a:lnTo>
                    <a:pt x="21" y="42"/>
                  </a:lnTo>
                  <a:lnTo>
                    <a:pt x="0" y="45"/>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2952" name="Freeform 21"/>
            <p:cNvSpPr>
              <a:spLocks/>
            </p:cNvSpPr>
            <p:nvPr/>
          </p:nvSpPr>
          <p:spPr bwMode="auto">
            <a:xfrm>
              <a:off x="3962" y="2716"/>
              <a:ext cx="630" cy="453"/>
            </a:xfrm>
            <a:custGeom>
              <a:avLst/>
              <a:gdLst>
                <a:gd name="T0" fmla="*/ 0 w 123"/>
                <a:gd name="T1" fmla="*/ 190 h 93"/>
                <a:gd name="T2" fmla="*/ 0 w 123"/>
                <a:gd name="T3" fmla="*/ 239 h 93"/>
                <a:gd name="T4" fmla="*/ 51 w 123"/>
                <a:gd name="T5" fmla="*/ 283 h 93"/>
                <a:gd name="T6" fmla="*/ 77 w 123"/>
                <a:gd name="T7" fmla="*/ 356 h 93"/>
                <a:gd name="T8" fmla="*/ 102 w 123"/>
                <a:gd name="T9" fmla="*/ 404 h 93"/>
                <a:gd name="T10" fmla="*/ 77 w 123"/>
                <a:gd name="T11" fmla="*/ 453 h 93"/>
                <a:gd name="T12" fmla="*/ 184 w 123"/>
                <a:gd name="T13" fmla="*/ 429 h 93"/>
                <a:gd name="T14" fmla="*/ 236 w 123"/>
                <a:gd name="T15" fmla="*/ 356 h 93"/>
                <a:gd name="T16" fmla="*/ 261 w 123"/>
                <a:gd name="T17" fmla="*/ 356 h 93"/>
                <a:gd name="T18" fmla="*/ 236 w 123"/>
                <a:gd name="T19" fmla="*/ 404 h 93"/>
                <a:gd name="T20" fmla="*/ 497 w 123"/>
                <a:gd name="T21" fmla="*/ 331 h 93"/>
                <a:gd name="T22" fmla="*/ 497 w 123"/>
                <a:gd name="T23" fmla="*/ 380 h 93"/>
                <a:gd name="T24" fmla="*/ 656 w 123"/>
                <a:gd name="T25" fmla="*/ 404 h 93"/>
                <a:gd name="T26" fmla="*/ 763 w 123"/>
                <a:gd name="T27" fmla="*/ 429 h 93"/>
                <a:gd name="T28" fmla="*/ 814 w 123"/>
                <a:gd name="T29" fmla="*/ 453 h 93"/>
                <a:gd name="T30" fmla="*/ 814 w 123"/>
                <a:gd name="T31" fmla="*/ 472 h 93"/>
                <a:gd name="T32" fmla="*/ 942 w 123"/>
                <a:gd name="T33" fmla="*/ 570 h 93"/>
                <a:gd name="T34" fmla="*/ 917 w 123"/>
                <a:gd name="T35" fmla="*/ 594 h 93"/>
                <a:gd name="T36" fmla="*/ 891 w 123"/>
                <a:gd name="T37" fmla="*/ 619 h 93"/>
                <a:gd name="T38" fmla="*/ 1076 w 123"/>
                <a:gd name="T39" fmla="*/ 570 h 93"/>
                <a:gd name="T40" fmla="*/ 1311 w 123"/>
                <a:gd name="T41" fmla="*/ 497 h 93"/>
                <a:gd name="T42" fmla="*/ 1311 w 123"/>
                <a:gd name="T43" fmla="*/ 429 h 93"/>
                <a:gd name="T44" fmla="*/ 1598 w 123"/>
                <a:gd name="T45" fmla="*/ 497 h 93"/>
                <a:gd name="T46" fmla="*/ 1808 w 123"/>
                <a:gd name="T47" fmla="*/ 662 h 93"/>
                <a:gd name="T48" fmla="*/ 1941 w 123"/>
                <a:gd name="T49" fmla="*/ 711 h 93"/>
                <a:gd name="T50" fmla="*/ 2018 w 123"/>
                <a:gd name="T51" fmla="*/ 852 h 93"/>
                <a:gd name="T52" fmla="*/ 1992 w 123"/>
                <a:gd name="T53" fmla="*/ 1140 h 93"/>
                <a:gd name="T54" fmla="*/ 2100 w 123"/>
                <a:gd name="T55" fmla="*/ 1281 h 93"/>
                <a:gd name="T56" fmla="*/ 2074 w 123"/>
                <a:gd name="T57" fmla="*/ 1189 h 93"/>
                <a:gd name="T58" fmla="*/ 2151 w 123"/>
                <a:gd name="T59" fmla="*/ 1208 h 93"/>
                <a:gd name="T60" fmla="*/ 2177 w 123"/>
                <a:gd name="T61" fmla="*/ 1189 h 93"/>
                <a:gd name="T62" fmla="*/ 2177 w 123"/>
                <a:gd name="T63" fmla="*/ 1257 h 93"/>
                <a:gd name="T64" fmla="*/ 2100 w 123"/>
                <a:gd name="T65" fmla="*/ 1354 h 93"/>
                <a:gd name="T66" fmla="*/ 2177 w 123"/>
                <a:gd name="T67" fmla="*/ 1447 h 93"/>
                <a:gd name="T68" fmla="*/ 2336 w 123"/>
                <a:gd name="T69" fmla="*/ 1612 h 93"/>
                <a:gd name="T70" fmla="*/ 2387 w 123"/>
                <a:gd name="T71" fmla="*/ 1637 h 93"/>
                <a:gd name="T72" fmla="*/ 2464 w 123"/>
                <a:gd name="T73" fmla="*/ 1754 h 93"/>
                <a:gd name="T74" fmla="*/ 2597 w 123"/>
                <a:gd name="T75" fmla="*/ 1944 h 93"/>
                <a:gd name="T76" fmla="*/ 2832 w 123"/>
                <a:gd name="T77" fmla="*/ 2090 h 93"/>
                <a:gd name="T78" fmla="*/ 2914 w 123"/>
                <a:gd name="T79" fmla="*/ 2133 h 93"/>
                <a:gd name="T80" fmla="*/ 2884 w 123"/>
                <a:gd name="T81" fmla="*/ 2158 h 93"/>
                <a:gd name="T82" fmla="*/ 2858 w 123"/>
                <a:gd name="T83" fmla="*/ 2182 h 93"/>
                <a:gd name="T84" fmla="*/ 2966 w 123"/>
                <a:gd name="T85" fmla="*/ 2182 h 93"/>
                <a:gd name="T86" fmla="*/ 3176 w 123"/>
                <a:gd name="T87" fmla="*/ 2090 h 93"/>
                <a:gd name="T88" fmla="*/ 3176 w 123"/>
                <a:gd name="T89" fmla="*/ 1944 h 93"/>
                <a:gd name="T90" fmla="*/ 3201 w 123"/>
                <a:gd name="T91" fmla="*/ 1754 h 93"/>
                <a:gd name="T92" fmla="*/ 3176 w 123"/>
                <a:gd name="T93" fmla="*/ 1447 h 93"/>
                <a:gd name="T94" fmla="*/ 2966 w 123"/>
                <a:gd name="T95" fmla="*/ 1140 h 93"/>
                <a:gd name="T96" fmla="*/ 2884 w 123"/>
                <a:gd name="T97" fmla="*/ 1018 h 93"/>
                <a:gd name="T98" fmla="*/ 2884 w 123"/>
                <a:gd name="T99" fmla="*/ 901 h 93"/>
                <a:gd name="T100" fmla="*/ 2704 w 123"/>
                <a:gd name="T101" fmla="*/ 687 h 93"/>
                <a:gd name="T102" fmla="*/ 2597 w 123"/>
                <a:gd name="T103" fmla="*/ 570 h 93"/>
                <a:gd name="T104" fmla="*/ 2412 w 123"/>
                <a:gd name="T105" fmla="*/ 190 h 93"/>
                <a:gd name="T106" fmla="*/ 2361 w 123"/>
                <a:gd name="T107" fmla="*/ 141 h 93"/>
                <a:gd name="T108" fmla="*/ 2310 w 123"/>
                <a:gd name="T109" fmla="*/ 24 h 93"/>
                <a:gd name="T110" fmla="*/ 2151 w 123"/>
                <a:gd name="T111" fmla="*/ 24 h 93"/>
                <a:gd name="T112" fmla="*/ 2151 w 123"/>
                <a:gd name="T113" fmla="*/ 166 h 93"/>
                <a:gd name="T114" fmla="*/ 2100 w 123"/>
                <a:gd name="T115" fmla="*/ 190 h 93"/>
                <a:gd name="T116" fmla="*/ 1024 w 123"/>
                <a:gd name="T117" fmla="*/ 166 h 93"/>
                <a:gd name="T118" fmla="*/ 999 w 123"/>
                <a:gd name="T119" fmla="*/ 73 h 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3"/>
                <a:gd name="T181" fmla="*/ 0 h 93"/>
                <a:gd name="T182" fmla="*/ 123 w 123"/>
                <a:gd name="T183" fmla="*/ 93 h 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3" h="93">
                  <a:moveTo>
                    <a:pt x="38" y="3"/>
                  </a:moveTo>
                  <a:lnTo>
                    <a:pt x="0" y="7"/>
                  </a:lnTo>
                  <a:lnTo>
                    <a:pt x="0" y="8"/>
                  </a:lnTo>
                  <a:lnTo>
                    <a:pt x="0" y="9"/>
                  </a:lnTo>
                  <a:lnTo>
                    <a:pt x="0" y="10"/>
                  </a:lnTo>
                  <a:lnTo>
                    <a:pt x="1" y="12"/>
                  </a:lnTo>
                  <a:lnTo>
                    <a:pt x="2" y="12"/>
                  </a:lnTo>
                  <a:lnTo>
                    <a:pt x="4" y="13"/>
                  </a:lnTo>
                  <a:lnTo>
                    <a:pt x="4" y="14"/>
                  </a:lnTo>
                  <a:lnTo>
                    <a:pt x="3" y="15"/>
                  </a:lnTo>
                  <a:lnTo>
                    <a:pt x="3" y="16"/>
                  </a:lnTo>
                  <a:lnTo>
                    <a:pt x="4" y="16"/>
                  </a:lnTo>
                  <a:lnTo>
                    <a:pt x="4" y="17"/>
                  </a:lnTo>
                  <a:lnTo>
                    <a:pt x="3" y="18"/>
                  </a:lnTo>
                  <a:lnTo>
                    <a:pt x="3" y="19"/>
                  </a:lnTo>
                  <a:lnTo>
                    <a:pt x="4" y="19"/>
                  </a:lnTo>
                  <a:lnTo>
                    <a:pt x="6" y="18"/>
                  </a:lnTo>
                  <a:lnTo>
                    <a:pt x="7" y="18"/>
                  </a:lnTo>
                  <a:lnTo>
                    <a:pt x="7" y="16"/>
                  </a:lnTo>
                  <a:lnTo>
                    <a:pt x="8" y="15"/>
                  </a:lnTo>
                  <a:lnTo>
                    <a:pt x="9" y="15"/>
                  </a:lnTo>
                  <a:lnTo>
                    <a:pt x="10" y="15"/>
                  </a:lnTo>
                  <a:lnTo>
                    <a:pt x="10" y="16"/>
                  </a:lnTo>
                  <a:lnTo>
                    <a:pt x="9" y="17"/>
                  </a:lnTo>
                  <a:lnTo>
                    <a:pt x="10" y="17"/>
                  </a:lnTo>
                  <a:lnTo>
                    <a:pt x="12" y="16"/>
                  </a:lnTo>
                  <a:lnTo>
                    <a:pt x="19" y="14"/>
                  </a:lnTo>
                  <a:lnTo>
                    <a:pt x="20" y="14"/>
                  </a:lnTo>
                  <a:lnTo>
                    <a:pt x="20" y="15"/>
                  </a:lnTo>
                  <a:lnTo>
                    <a:pt x="19" y="16"/>
                  </a:lnTo>
                  <a:lnTo>
                    <a:pt x="22" y="16"/>
                  </a:lnTo>
                  <a:lnTo>
                    <a:pt x="25" y="17"/>
                  </a:lnTo>
                  <a:lnTo>
                    <a:pt x="28" y="19"/>
                  </a:lnTo>
                  <a:lnTo>
                    <a:pt x="29" y="19"/>
                  </a:lnTo>
                  <a:lnTo>
                    <a:pt x="29" y="18"/>
                  </a:lnTo>
                  <a:lnTo>
                    <a:pt x="30" y="18"/>
                  </a:lnTo>
                  <a:lnTo>
                    <a:pt x="31" y="19"/>
                  </a:lnTo>
                  <a:lnTo>
                    <a:pt x="32" y="19"/>
                  </a:lnTo>
                  <a:lnTo>
                    <a:pt x="32" y="20"/>
                  </a:lnTo>
                  <a:lnTo>
                    <a:pt x="31" y="20"/>
                  </a:lnTo>
                  <a:lnTo>
                    <a:pt x="32" y="20"/>
                  </a:lnTo>
                  <a:lnTo>
                    <a:pt x="36" y="23"/>
                  </a:lnTo>
                  <a:lnTo>
                    <a:pt x="36" y="24"/>
                  </a:lnTo>
                  <a:lnTo>
                    <a:pt x="36" y="25"/>
                  </a:lnTo>
                  <a:lnTo>
                    <a:pt x="35" y="26"/>
                  </a:lnTo>
                  <a:lnTo>
                    <a:pt x="35" y="25"/>
                  </a:lnTo>
                  <a:lnTo>
                    <a:pt x="34" y="25"/>
                  </a:lnTo>
                  <a:lnTo>
                    <a:pt x="34" y="26"/>
                  </a:lnTo>
                  <a:lnTo>
                    <a:pt x="35" y="27"/>
                  </a:lnTo>
                  <a:lnTo>
                    <a:pt x="40" y="25"/>
                  </a:lnTo>
                  <a:lnTo>
                    <a:pt x="41" y="24"/>
                  </a:lnTo>
                  <a:lnTo>
                    <a:pt x="43" y="24"/>
                  </a:lnTo>
                  <a:lnTo>
                    <a:pt x="47" y="21"/>
                  </a:lnTo>
                  <a:lnTo>
                    <a:pt x="50" y="21"/>
                  </a:lnTo>
                  <a:lnTo>
                    <a:pt x="50" y="20"/>
                  </a:lnTo>
                  <a:lnTo>
                    <a:pt x="49" y="19"/>
                  </a:lnTo>
                  <a:lnTo>
                    <a:pt x="50" y="18"/>
                  </a:lnTo>
                  <a:lnTo>
                    <a:pt x="55" y="17"/>
                  </a:lnTo>
                  <a:lnTo>
                    <a:pt x="61" y="20"/>
                  </a:lnTo>
                  <a:lnTo>
                    <a:pt x="61" y="21"/>
                  </a:lnTo>
                  <a:lnTo>
                    <a:pt x="63" y="23"/>
                  </a:lnTo>
                  <a:lnTo>
                    <a:pt x="65" y="25"/>
                  </a:lnTo>
                  <a:lnTo>
                    <a:pt x="69" y="28"/>
                  </a:lnTo>
                  <a:lnTo>
                    <a:pt x="69" y="29"/>
                  </a:lnTo>
                  <a:lnTo>
                    <a:pt x="71" y="30"/>
                  </a:lnTo>
                  <a:lnTo>
                    <a:pt x="74" y="30"/>
                  </a:lnTo>
                  <a:lnTo>
                    <a:pt x="76" y="34"/>
                  </a:lnTo>
                  <a:lnTo>
                    <a:pt x="77" y="35"/>
                  </a:lnTo>
                  <a:lnTo>
                    <a:pt x="77" y="36"/>
                  </a:lnTo>
                  <a:lnTo>
                    <a:pt x="78" y="39"/>
                  </a:lnTo>
                  <a:lnTo>
                    <a:pt x="77" y="43"/>
                  </a:lnTo>
                  <a:lnTo>
                    <a:pt x="76" y="48"/>
                  </a:lnTo>
                  <a:lnTo>
                    <a:pt x="76" y="51"/>
                  </a:lnTo>
                  <a:lnTo>
                    <a:pt x="77" y="53"/>
                  </a:lnTo>
                  <a:lnTo>
                    <a:pt x="80" y="54"/>
                  </a:lnTo>
                  <a:lnTo>
                    <a:pt x="80" y="53"/>
                  </a:lnTo>
                  <a:lnTo>
                    <a:pt x="80" y="52"/>
                  </a:lnTo>
                  <a:lnTo>
                    <a:pt x="79" y="50"/>
                  </a:lnTo>
                  <a:lnTo>
                    <a:pt x="79" y="49"/>
                  </a:lnTo>
                  <a:lnTo>
                    <a:pt x="80" y="49"/>
                  </a:lnTo>
                  <a:lnTo>
                    <a:pt x="82" y="51"/>
                  </a:lnTo>
                  <a:lnTo>
                    <a:pt x="82" y="50"/>
                  </a:lnTo>
                  <a:lnTo>
                    <a:pt x="83" y="50"/>
                  </a:lnTo>
                  <a:lnTo>
                    <a:pt x="84" y="51"/>
                  </a:lnTo>
                  <a:lnTo>
                    <a:pt x="83" y="52"/>
                  </a:lnTo>
                  <a:lnTo>
                    <a:pt x="83" y="53"/>
                  </a:lnTo>
                  <a:lnTo>
                    <a:pt x="82" y="54"/>
                  </a:lnTo>
                  <a:lnTo>
                    <a:pt x="81" y="57"/>
                  </a:lnTo>
                  <a:lnTo>
                    <a:pt x="80" y="57"/>
                  </a:lnTo>
                  <a:lnTo>
                    <a:pt x="80" y="59"/>
                  </a:lnTo>
                  <a:lnTo>
                    <a:pt x="81" y="59"/>
                  </a:lnTo>
                  <a:lnTo>
                    <a:pt x="83" y="61"/>
                  </a:lnTo>
                  <a:lnTo>
                    <a:pt x="85" y="66"/>
                  </a:lnTo>
                  <a:lnTo>
                    <a:pt x="89" y="68"/>
                  </a:lnTo>
                  <a:lnTo>
                    <a:pt x="89" y="67"/>
                  </a:lnTo>
                  <a:lnTo>
                    <a:pt x="90" y="67"/>
                  </a:lnTo>
                  <a:lnTo>
                    <a:pt x="91" y="69"/>
                  </a:lnTo>
                  <a:lnTo>
                    <a:pt x="91" y="70"/>
                  </a:lnTo>
                  <a:lnTo>
                    <a:pt x="92" y="73"/>
                  </a:lnTo>
                  <a:lnTo>
                    <a:pt x="94" y="74"/>
                  </a:lnTo>
                  <a:lnTo>
                    <a:pt x="95" y="74"/>
                  </a:lnTo>
                  <a:lnTo>
                    <a:pt x="98" y="81"/>
                  </a:lnTo>
                  <a:lnTo>
                    <a:pt x="99" y="82"/>
                  </a:lnTo>
                  <a:lnTo>
                    <a:pt x="102" y="83"/>
                  </a:lnTo>
                  <a:lnTo>
                    <a:pt x="104" y="83"/>
                  </a:lnTo>
                  <a:lnTo>
                    <a:pt x="108" y="88"/>
                  </a:lnTo>
                  <a:lnTo>
                    <a:pt x="110" y="90"/>
                  </a:lnTo>
                  <a:lnTo>
                    <a:pt x="111" y="90"/>
                  </a:lnTo>
                  <a:lnTo>
                    <a:pt x="111" y="91"/>
                  </a:lnTo>
                  <a:lnTo>
                    <a:pt x="110" y="91"/>
                  </a:lnTo>
                  <a:lnTo>
                    <a:pt x="109" y="91"/>
                  </a:lnTo>
                  <a:lnTo>
                    <a:pt x="109" y="92"/>
                  </a:lnTo>
                  <a:lnTo>
                    <a:pt x="110" y="93"/>
                  </a:lnTo>
                  <a:lnTo>
                    <a:pt x="112" y="93"/>
                  </a:lnTo>
                  <a:lnTo>
                    <a:pt x="113" y="92"/>
                  </a:lnTo>
                  <a:lnTo>
                    <a:pt x="114" y="92"/>
                  </a:lnTo>
                  <a:lnTo>
                    <a:pt x="120" y="90"/>
                  </a:lnTo>
                  <a:lnTo>
                    <a:pt x="121" y="88"/>
                  </a:lnTo>
                  <a:lnTo>
                    <a:pt x="121" y="87"/>
                  </a:lnTo>
                  <a:lnTo>
                    <a:pt x="121" y="84"/>
                  </a:lnTo>
                  <a:lnTo>
                    <a:pt x="121" y="82"/>
                  </a:lnTo>
                  <a:lnTo>
                    <a:pt x="122" y="79"/>
                  </a:lnTo>
                  <a:lnTo>
                    <a:pt x="123" y="80"/>
                  </a:lnTo>
                  <a:lnTo>
                    <a:pt x="122" y="74"/>
                  </a:lnTo>
                  <a:lnTo>
                    <a:pt x="122" y="71"/>
                  </a:lnTo>
                  <a:lnTo>
                    <a:pt x="122" y="66"/>
                  </a:lnTo>
                  <a:lnTo>
                    <a:pt x="121" y="61"/>
                  </a:lnTo>
                  <a:lnTo>
                    <a:pt x="120" y="60"/>
                  </a:lnTo>
                  <a:lnTo>
                    <a:pt x="116" y="54"/>
                  </a:lnTo>
                  <a:lnTo>
                    <a:pt x="113" y="48"/>
                  </a:lnTo>
                  <a:lnTo>
                    <a:pt x="110" y="44"/>
                  </a:lnTo>
                  <a:lnTo>
                    <a:pt x="110" y="43"/>
                  </a:lnTo>
                  <a:lnTo>
                    <a:pt x="109" y="40"/>
                  </a:lnTo>
                  <a:lnTo>
                    <a:pt x="109" y="39"/>
                  </a:lnTo>
                  <a:lnTo>
                    <a:pt x="110" y="38"/>
                  </a:lnTo>
                  <a:lnTo>
                    <a:pt x="110" y="37"/>
                  </a:lnTo>
                  <a:lnTo>
                    <a:pt x="106" y="31"/>
                  </a:lnTo>
                  <a:lnTo>
                    <a:pt x="103" y="29"/>
                  </a:lnTo>
                  <a:lnTo>
                    <a:pt x="102" y="28"/>
                  </a:lnTo>
                  <a:lnTo>
                    <a:pt x="101" y="27"/>
                  </a:lnTo>
                  <a:lnTo>
                    <a:pt x="99" y="24"/>
                  </a:lnTo>
                  <a:lnTo>
                    <a:pt x="95" y="17"/>
                  </a:lnTo>
                  <a:lnTo>
                    <a:pt x="94" y="14"/>
                  </a:lnTo>
                  <a:lnTo>
                    <a:pt x="92" y="8"/>
                  </a:lnTo>
                  <a:lnTo>
                    <a:pt x="92" y="7"/>
                  </a:lnTo>
                  <a:lnTo>
                    <a:pt x="91" y="7"/>
                  </a:lnTo>
                  <a:lnTo>
                    <a:pt x="90" y="6"/>
                  </a:lnTo>
                  <a:lnTo>
                    <a:pt x="90" y="2"/>
                  </a:lnTo>
                  <a:lnTo>
                    <a:pt x="89" y="1"/>
                  </a:lnTo>
                  <a:lnTo>
                    <a:pt x="88" y="1"/>
                  </a:lnTo>
                  <a:lnTo>
                    <a:pt x="86" y="1"/>
                  </a:lnTo>
                  <a:lnTo>
                    <a:pt x="83" y="0"/>
                  </a:lnTo>
                  <a:lnTo>
                    <a:pt x="82" y="1"/>
                  </a:lnTo>
                  <a:lnTo>
                    <a:pt x="82" y="2"/>
                  </a:lnTo>
                  <a:lnTo>
                    <a:pt x="81" y="3"/>
                  </a:lnTo>
                  <a:lnTo>
                    <a:pt x="82" y="7"/>
                  </a:lnTo>
                  <a:lnTo>
                    <a:pt x="82" y="9"/>
                  </a:lnTo>
                  <a:lnTo>
                    <a:pt x="80" y="8"/>
                  </a:lnTo>
                  <a:lnTo>
                    <a:pt x="79" y="6"/>
                  </a:lnTo>
                  <a:lnTo>
                    <a:pt x="40" y="8"/>
                  </a:lnTo>
                  <a:lnTo>
                    <a:pt x="39" y="7"/>
                  </a:lnTo>
                  <a:lnTo>
                    <a:pt x="39" y="6"/>
                  </a:lnTo>
                  <a:lnTo>
                    <a:pt x="38" y="4"/>
                  </a:lnTo>
                  <a:lnTo>
                    <a:pt x="38" y="3"/>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2953" name="Freeform 22"/>
            <p:cNvSpPr>
              <a:spLocks/>
            </p:cNvSpPr>
            <p:nvPr/>
          </p:nvSpPr>
          <p:spPr bwMode="auto">
            <a:xfrm>
              <a:off x="4243" y="1896"/>
              <a:ext cx="313" cy="293"/>
            </a:xfrm>
            <a:custGeom>
              <a:avLst/>
              <a:gdLst>
                <a:gd name="T0" fmla="*/ 529 w 61"/>
                <a:gd name="T1" fmla="*/ 0 h 60"/>
                <a:gd name="T2" fmla="*/ 529 w 61"/>
                <a:gd name="T3" fmla="*/ 73 h 60"/>
                <a:gd name="T4" fmla="*/ 554 w 61"/>
                <a:gd name="T5" fmla="*/ 117 h 60"/>
                <a:gd name="T6" fmla="*/ 498 w 61"/>
                <a:gd name="T7" fmla="*/ 308 h 60"/>
                <a:gd name="T8" fmla="*/ 498 w 61"/>
                <a:gd name="T9" fmla="*/ 356 h 60"/>
                <a:gd name="T10" fmla="*/ 472 w 61"/>
                <a:gd name="T11" fmla="*/ 454 h 60"/>
                <a:gd name="T12" fmla="*/ 395 w 61"/>
                <a:gd name="T13" fmla="*/ 523 h 60"/>
                <a:gd name="T14" fmla="*/ 344 w 61"/>
                <a:gd name="T15" fmla="*/ 547 h 60"/>
                <a:gd name="T16" fmla="*/ 287 w 61"/>
                <a:gd name="T17" fmla="*/ 571 h 60"/>
                <a:gd name="T18" fmla="*/ 262 w 61"/>
                <a:gd name="T19" fmla="*/ 620 h 60"/>
                <a:gd name="T20" fmla="*/ 236 w 61"/>
                <a:gd name="T21" fmla="*/ 718 h 60"/>
                <a:gd name="T22" fmla="*/ 159 w 61"/>
                <a:gd name="T23" fmla="*/ 718 h 60"/>
                <a:gd name="T24" fmla="*/ 108 w 61"/>
                <a:gd name="T25" fmla="*/ 811 h 60"/>
                <a:gd name="T26" fmla="*/ 108 w 61"/>
                <a:gd name="T27" fmla="*/ 908 h 60"/>
                <a:gd name="T28" fmla="*/ 51 w 61"/>
                <a:gd name="T29" fmla="*/ 977 h 60"/>
                <a:gd name="T30" fmla="*/ 0 w 61"/>
                <a:gd name="T31" fmla="*/ 1026 h 60"/>
                <a:gd name="T32" fmla="*/ 0 w 61"/>
                <a:gd name="T33" fmla="*/ 1099 h 60"/>
                <a:gd name="T34" fmla="*/ 77 w 61"/>
                <a:gd name="T35" fmla="*/ 1216 h 60"/>
                <a:gd name="T36" fmla="*/ 159 w 61"/>
                <a:gd name="T37" fmla="*/ 1289 h 60"/>
                <a:gd name="T38" fmla="*/ 210 w 61"/>
                <a:gd name="T39" fmla="*/ 1289 h 60"/>
                <a:gd name="T40" fmla="*/ 210 w 61"/>
                <a:gd name="T41" fmla="*/ 1314 h 60"/>
                <a:gd name="T42" fmla="*/ 262 w 61"/>
                <a:gd name="T43" fmla="*/ 1314 h 60"/>
                <a:gd name="T44" fmla="*/ 262 w 61"/>
                <a:gd name="T45" fmla="*/ 1358 h 60"/>
                <a:gd name="T46" fmla="*/ 395 w 61"/>
                <a:gd name="T47" fmla="*/ 1431 h 60"/>
                <a:gd name="T48" fmla="*/ 472 w 61"/>
                <a:gd name="T49" fmla="*/ 1406 h 60"/>
                <a:gd name="T50" fmla="*/ 498 w 61"/>
                <a:gd name="T51" fmla="*/ 1358 h 60"/>
                <a:gd name="T52" fmla="*/ 554 w 61"/>
                <a:gd name="T53" fmla="*/ 1406 h 60"/>
                <a:gd name="T54" fmla="*/ 657 w 61"/>
                <a:gd name="T55" fmla="*/ 1358 h 60"/>
                <a:gd name="T56" fmla="*/ 682 w 61"/>
                <a:gd name="T57" fmla="*/ 1314 h 60"/>
                <a:gd name="T58" fmla="*/ 790 w 61"/>
                <a:gd name="T59" fmla="*/ 1265 h 60"/>
                <a:gd name="T60" fmla="*/ 867 w 61"/>
                <a:gd name="T61" fmla="*/ 1216 h 60"/>
                <a:gd name="T62" fmla="*/ 867 w 61"/>
                <a:gd name="T63" fmla="*/ 1143 h 60"/>
                <a:gd name="T64" fmla="*/ 1001 w 61"/>
                <a:gd name="T65" fmla="*/ 762 h 60"/>
                <a:gd name="T66" fmla="*/ 1052 w 61"/>
                <a:gd name="T67" fmla="*/ 786 h 60"/>
                <a:gd name="T68" fmla="*/ 1078 w 61"/>
                <a:gd name="T69" fmla="*/ 835 h 60"/>
                <a:gd name="T70" fmla="*/ 1160 w 61"/>
                <a:gd name="T71" fmla="*/ 762 h 60"/>
                <a:gd name="T72" fmla="*/ 1211 w 61"/>
                <a:gd name="T73" fmla="*/ 645 h 60"/>
                <a:gd name="T74" fmla="*/ 1288 w 61"/>
                <a:gd name="T75" fmla="*/ 596 h 60"/>
                <a:gd name="T76" fmla="*/ 1344 w 61"/>
                <a:gd name="T77" fmla="*/ 547 h 60"/>
                <a:gd name="T78" fmla="*/ 1370 w 61"/>
                <a:gd name="T79" fmla="*/ 479 h 60"/>
                <a:gd name="T80" fmla="*/ 1370 w 61"/>
                <a:gd name="T81" fmla="*/ 454 h 60"/>
                <a:gd name="T82" fmla="*/ 1370 w 61"/>
                <a:gd name="T83" fmla="*/ 356 h 60"/>
                <a:gd name="T84" fmla="*/ 1555 w 61"/>
                <a:gd name="T85" fmla="*/ 454 h 60"/>
                <a:gd name="T86" fmla="*/ 1580 w 61"/>
                <a:gd name="T87" fmla="*/ 454 h 60"/>
                <a:gd name="T88" fmla="*/ 1555 w 61"/>
                <a:gd name="T89" fmla="*/ 308 h 60"/>
                <a:gd name="T90" fmla="*/ 1529 w 61"/>
                <a:gd name="T91" fmla="*/ 264 h 60"/>
                <a:gd name="T92" fmla="*/ 1473 w 61"/>
                <a:gd name="T93" fmla="*/ 264 h 60"/>
                <a:gd name="T94" fmla="*/ 1344 w 61"/>
                <a:gd name="T95" fmla="*/ 288 h 60"/>
                <a:gd name="T96" fmla="*/ 1288 w 61"/>
                <a:gd name="T97" fmla="*/ 332 h 60"/>
                <a:gd name="T98" fmla="*/ 1211 w 61"/>
                <a:gd name="T99" fmla="*/ 308 h 60"/>
                <a:gd name="T100" fmla="*/ 1185 w 61"/>
                <a:gd name="T101" fmla="*/ 356 h 60"/>
                <a:gd name="T102" fmla="*/ 1108 w 61"/>
                <a:gd name="T103" fmla="*/ 405 h 60"/>
                <a:gd name="T104" fmla="*/ 1026 w 61"/>
                <a:gd name="T105" fmla="*/ 479 h 60"/>
                <a:gd name="T106" fmla="*/ 949 w 61"/>
                <a:gd name="T107" fmla="*/ 308 h 60"/>
                <a:gd name="T108" fmla="*/ 554 w 61"/>
                <a:gd name="T109" fmla="*/ 0 h 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
                <a:gd name="T166" fmla="*/ 0 h 60"/>
                <a:gd name="T167" fmla="*/ 61 w 61"/>
                <a:gd name="T168" fmla="*/ 60 h 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 h="60">
                  <a:moveTo>
                    <a:pt x="21" y="0"/>
                  </a:moveTo>
                  <a:lnTo>
                    <a:pt x="20" y="0"/>
                  </a:lnTo>
                  <a:lnTo>
                    <a:pt x="19" y="1"/>
                  </a:lnTo>
                  <a:lnTo>
                    <a:pt x="20" y="3"/>
                  </a:lnTo>
                  <a:lnTo>
                    <a:pt x="18" y="4"/>
                  </a:lnTo>
                  <a:lnTo>
                    <a:pt x="21" y="5"/>
                  </a:lnTo>
                  <a:lnTo>
                    <a:pt x="20" y="12"/>
                  </a:lnTo>
                  <a:lnTo>
                    <a:pt x="19" y="13"/>
                  </a:lnTo>
                  <a:lnTo>
                    <a:pt x="19" y="14"/>
                  </a:lnTo>
                  <a:lnTo>
                    <a:pt x="19" y="15"/>
                  </a:lnTo>
                  <a:lnTo>
                    <a:pt x="19" y="17"/>
                  </a:lnTo>
                  <a:lnTo>
                    <a:pt x="18" y="19"/>
                  </a:lnTo>
                  <a:lnTo>
                    <a:pt x="17" y="19"/>
                  </a:lnTo>
                  <a:lnTo>
                    <a:pt x="15" y="22"/>
                  </a:lnTo>
                  <a:lnTo>
                    <a:pt x="13" y="23"/>
                  </a:lnTo>
                  <a:lnTo>
                    <a:pt x="12" y="23"/>
                  </a:lnTo>
                  <a:lnTo>
                    <a:pt x="11" y="24"/>
                  </a:lnTo>
                  <a:lnTo>
                    <a:pt x="11" y="25"/>
                  </a:lnTo>
                  <a:lnTo>
                    <a:pt x="10" y="26"/>
                  </a:lnTo>
                  <a:lnTo>
                    <a:pt x="9" y="29"/>
                  </a:lnTo>
                  <a:lnTo>
                    <a:pt x="9" y="30"/>
                  </a:lnTo>
                  <a:lnTo>
                    <a:pt x="8" y="32"/>
                  </a:lnTo>
                  <a:lnTo>
                    <a:pt x="6" y="30"/>
                  </a:lnTo>
                  <a:lnTo>
                    <a:pt x="5" y="30"/>
                  </a:lnTo>
                  <a:lnTo>
                    <a:pt x="4" y="34"/>
                  </a:lnTo>
                  <a:lnTo>
                    <a:pt x="4" y="36"/>
                  </a:lnTo>
                  <a:lnTo>
                    <a:pt x="4" y="38"/>
                  </a:lnTo>
                  <a:lnTo>
                    <a:pt x="3" y="39"/>
                  </a:lnTo>
                  <a:lnTo>
                    <a:pt x="2" y="41"/>
                  </a:lnTo>
                  <a:lnTo>
                    <a:pt x="0" y="41"/>
                  </a:lnTo>
                  <a:lnTo>
                    <a:pt x="0" y="43"/>
                  </a:lnTo>
                  <a:lnTo>
                    <a:pt x="0" y="45"/>
                  </a:lnTo>
                  <a:lnTo>
                    <a:pt x="0" y="46"/>
                  </a:lnTo>
                  <a:lnTo>
                    <a:pt x="1" y="47"/>
                  </a:lnTo>
                  <a:lnTo>
                    <a:pt x="3" y="51"/>
                  </a:lnTo>
                  <a:lnTo>
                    <a:pt x="5" y="53"/>
                  </a:lnTo>
                  <a:lnTo>
                    <a:pt x="6" y="54"/>
                  </a:lnTo>
                  <a:lnTo>
                    <a:pt x="6" y="53"/>
                  </a:lnTo>
                  <a:lnTo>
                    <a:pt x="8" y="54"/>
                  </a:lnTo>
                  <a:lnTo>
                    <a:pt x="8" y="55"/>
                  </a:lnTo>
                  <a:lnTo>
                    <a:pt x="9" y="55"/>
                  </a:lnTo>
                  <a:lnTo>
                    <a:pt x="10" y="55"/>
                  </a:lnTo>
                  <a:lnTo>
                    <a:pt x="11" y="56"/>
                  </a:lnTo>
                  <a:lnTo>
                    <a:pt x="10" y="57"/>
                  </a:lnTo>
                  <a:lnTo>
                    <a:pt x="12" y="59"/>
                  </a:lnTo>
                  <a:lnTo>
                    <a:pt x="15" y="60"/>
                  </a:lnTo>
                  <a:lnTo>
                    <a:pt x="17" y="60"/>
                  </a:lnTo>
                  <a:lnTo>
                    <a:pt x="18" y="59"/>
                  </a:lnTo>
                  <a:lnTo>
                    <a:pt x="18" y="58"/>
                  </a:lnTo>
                  <a:lnTo>
                    <a:pt x="19" y="57"/>
                  </a:lnTo>
                  <a:lnTo>
                    <a:pt x="20" y="58"/>
                  </a:lnTo>
                  <a:lnTo>
                    <a:pt x="21" y="59"/>
                  </a:lnTo>
                  <a:lnTo>
                    <a:pt x="22" y="58"/>
                  </a:lnTo>
                  <a:lnTo>
                    <a:pt x="25" y="57"/>
                  </a:lnTo>
                  <a:lnTo>
                    <a:pt x="26" y="55"/>
                  </a:lnTo>
                  <a:lnTo>
                    <a:pt x="27" y="56"/>
                  </a:lnTo>
                  <a:lnTo>
                    <a:pt x="30" y="53"/>
                  </a:lnTo>
                  <a:lnTo>
                    <a:pt x="31" y="54"/>
                  </a:lnTo>
                  <a:lnTo>
                    <a:pt x="33" y="51"/>
                  </a:lnTo>
                  <a:lnTo>
                    <a:pt x="32" y="50"/>
                  </a:lnTo>
                  <a:lnTo>
                    <a:pt x="33" y="48"/>
                  </a:lnTo>
                  <a:lnTo>
                    <a:pt x="35" y="43"/>
                  </a:lnTo>
                  <a:lnTo>
                    <a:pt x="38" y="32"/>
                  </a:lnTo>
                  <a:lnTo>
                    <a:pt x="40" y="33"/>
                  </a:lnTo>
                  <a:lnTo>
                    <a:pt x="40" y="34"/>
                  </a:lnTo>
                  <a:lnTo>
                    <a:pt x="41" y="35"/>
                  </a:lnTo>
                  <a:lnTo>
                    <a:pt x="43" y="34"/>
                  </a:lnTo>
                  <a:lnTo>
                    <a:pt x="44" y="32"/>
                  </a:lnTo>
                  <a:lnTo>
                    <a:pt x="45" y="28"/>
                  </a:lnTo>
                  <a:lnTo>
                    <a:pt x="46" y="27"/>
                  </a:lnTo>
                  <a:lnTo>
                    <a:pt x="48" y="27"/>
                  </a:lnTo>
                  <a:lnTo>
                    <a:pt x="49" y="25"/>
                  </a:lnTo>
                  <a:lnTo>
                    <a:pt x="50" y="25"/>
                  </a:lnTo>
                  <a:lnTo>
                    <a:pt x="51" y="23"/>
                  </a:lnTo>
                  <a:lnTo>
                    <a:pt x="51" y="21"/>
                  </a:lnTo>
                  <a:lnTo>
                    <a:pt x="52" y="20"/>
                  </a:lnTo>
                  <a:lnTo>
                    <a:pt x="52" y="19"/>
                  </a:lnTo>
                  <a:lnTo>
                    <a:pt x="52" y="16"/>
                  </a:lnTo>
                  <a:lnTo>
                    <a:pt x="52" y="15"/>
                  </a:lnTo>
                  <a:lnTo>
                    <a:pt x="53" y="15"/>
                  </a:lnTo>
                  <a:lnTo>
                    <a:pt x="59" y="19"/>
                  </a:lnTo>
                  <a:lnTo>
                    <a:pt x="60" y="19"/>
                  </a:lnTo>
                  <a:lnTo>
                    <a:pt x="61" y="16"/>
                  </a:lnTo>
                  <a:lnTo>
                    <a:pt x="59" y="13"/>
                  </a:lnTo>
                  <a:lnTo>
                    <a:pt x="59" y="12"/>
                  </a:lnTo>
                  <a:lnTo>
                    <a:pt x="58" y="11"/>
                  </a:lnTo>
                  <a:lnTo>
                    <a:pt x="57" y="12"/>
                  </a:lnTo>
                  <a:lnTo>
                    <a:pt x="56" y="11"/>
                  </a:lnTo>
                  <a:lnTo>
                    <a:pt x="55" y="11"/>
                  </a:lnTo>
                  <a:lnTo>
                    <a:pt x="51" y="12"/>
                  </a:lnTo>
                  <a:lnTo>
                    <a:pt x="50" y="13"/>
                  </a:lnTo>
                  <a:lnTo>
                    <a:pt x="49" y="14"/>
                  </a:lnTo>
                  <a:lnTo>
                    <a:pt x="47" y="14"/>
                  </a:lnTo>
                  <a:lnTo>
                    <a:pt x="46" y="13"/>
                  </a:lnTo>
                  <a:lnTo>
                    <a:pt x="46" y="15"/>
                  </a:lnTo>
                  <a:lnTo>
                    <a:pt x="45" y="15"/>
                  </a:lnTo>
                  <a:lnTo>
                    <a:pt x="44" y="17"/>
                  </a:lnTo>
                  <a:lnTo>
                    <a:pt x="42" y="17"/>
                  </a:lnTo>
                  <a:lnTo>
                    <a:pt x="40" y="20"/>
                  </a:lnTo>
                  <a:lnTo>
                    <a:pt x="39" y="20"/>
                  </a:lnTo>
                  <a:lnTo>
                    <a:pt x="38" y="21"/>
                  </a:lnTo>
                  <a:lnTo>
                    <a:pt x="36" y="13"/>
                  </a:lnTo>
                  <a:lnTo>
                    <a:pt x="23" y="15"/>
                  </a:lnTo>
                  <a:lnTo>
                    <a:pt x="21" y="0"/>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2954" name="Freeform 23"/>
            <p:cNvSpPr>
              <a:spLocks/>
            </p:cNvSpPr>
            <p:nvPr/>
          </p:nvSpPr>
          <p:spPr bwMode="auto">
            <a:xfrm>
              <a:off x="3433" y="2306"/>
              <a:ext cx="344" cy="302"/>
            </a:xfrm>
            <a:custGeom>
              <a:avLst/>
              <a:gdLst>
                <a:gd name="T0" fmla="*/ 0 w 67"/>
                <a:gd name="T1" fmla="*/ 73 h 62"/>
                <a:gd name="T2" fmla="*/ 1581 w 67"/>
                <a:gd name="T3" fmla="*/ 0 h 62"/>
                <a:gd name="T4" fmla="*/ 1581 w 67"/>
                <a:gd name="T5" fmla="*/ 24 h 62"/>
                <a:gd name="T6" fmla="*/ 1607 w 67"/>
                <a:gd name="T7" fmla="*/ 49 h 62"/>
                <a:gd name="T8" fmla="*/ 1633 w 67"/>
                <a:gd name="T9" fmla="*/ 73 h 62"/>
                <a:gd name="T10" fmla="*/ 1607 w 67"/>
                <a:gd name="T11" fmla="*/ 117 h 62"/>
                <a:gd name="T12" fmla="*/ 1581 w 67"/>
                <a:gd name="T13" fmla="*/ 141 h 62"/>
                <a:gd name="T14" fmla="*/ 1530 w 67"/>
                <a:gd name="T15" fmla="*/ 190 h 62"/>
                <a:gd name="T16" fmla="*/ 1530 w 67"/>
                <a:gd name="T17" fmla="*/ 214 h 62"/>
                <a:gd name="T18" fmla="*/ 1766 w 67"/>
                <a:gd name="T19" fmla="*/ 214 h 62"/>
                <a:gd name="T20" fmla="*/ 1766 w 67"/>
                <a:gd name="T21" fmla="*/ 214 h 62"/>
                <a:gd name="T22" fmla="*/ 1766 w 67"/>
                <a:gd name="T23" fmla="*/ 239 h 62"/>
                <a:gd name="T24" fmla="*/ 1741 w 67"/>
                <a:gd name="T25" fmla="*/ 283 h 62"/>
                <a:gd name="T26" fmla="*/ 1715 w 67"/>
                <a:gd name="T27" fmla="*/ 307 h 62"/>
                <a:gd name="T28" fmla="*/ 1689 w 67"/>
                <a:gd name="T29" fmla="*/ 404 h 62"/>
                <a:gd name="T30" fmla="*/ 1633 w 67"/>
                <a:gd name="T31" fmla="*/ 453 h 62"/>
                <a:gd name="T32" fmla="*/ 1633 w 67"/>
                <a:gd name="T33" fmla="*/ 521 h 62"/>
                <a:gd name="T34" fmla="*/ 1633 w 67"/>
                <a:gd name="T35" fmla="*/ 594 h 62"/>
                <a:gd name="T36" fmla="*/ 1633 w 67"/>
                <a:gd name="T37" fmla="*/ 594 h 62"/>
                <a:gd name="T38" fmla="*/ 1581 w 67"/>
                <a:gd name="T39" fmla="*/ 619 h 62"/>
                <a:gd name="T40" fmla="*/ 1581 w 67"/>
                <a:gd name="T41" fmla="*/ 643 h 62"/>
                <a:gd name="T42" fmla="*/ 1504 w 67"/>
                <a:gd name="T43" fmla="*/ 687 h 62"/>
                <a:gd name="T44" fmla="*/ 1504 w 67"/>
                <a:gd name="T45" fmla="*/ 760 h 62"/>
                <a:gd name="T46" fmla="*/ 1504 w 67"/>
                <a:gd name="T47" fmla="*/ 828 h 62"/>
                <a:gd name="T48" fmla="*/ 1479 w 67"/>
                <a:gd name="T49" fmla="*/ 852 h 62"/>
                <a:gd name="T50" fmla="*/ 1422 w 67"/>
                <a:gd name="T51" fmla="*/ 901 h 62"/>
                <a:gd name="T52" fmla="*/ 1371 w 67"/>
                <a:gd name="T53" fmla="*/ 950 h 62"/>
                <a:gd name="T54" fmla="*/ 1345 w 67"/>
                <a:gd name="T55" fmla="*/ 974 h 62"/>
                <a:gd name="T56" fmla="*/ 1345 w 67"/>
                <a:gd name="T57" fmla="*/ 1018 h 62"/>
                <a:gd name="T58" fmla="*/ 1320 w 67"/>
                <a:gd name="T59" fmla="*/ 1067 h 62"/>
                <a:gd name="T60" fmla="*/ 1320 w 67"/>
                <a:gd name="T61" fmla="*/ 1091 h 62"/>
                <a:gd name="T62" fmla="*/ 1294 w 67"/>
                <a:gd name="T63" fmla="*/ 1164 h 62"/>
                <a:gd name="T64" fmla="*/ 1263 w 67"/>
                <a:gd name="T65" fmla="*/ 1208 h 62"/>
                <a:gd name="T66" fmla="*/ 1294 w 67"/>
                <a:gd name="T67" fmla="*/ 1281 h 62"/>
                <a:gd name="T68" fmla="*/ 1320 w 67"/>
                <a:gd name="T69" fmla="*/ 1305 h 62"/>
                <a:gd name="T70" fmla="*/ 1320 w 67"/>
                <a:gd name="T71" fmla="*/ 1354 h 62"/>
                <a:gd name="T72" fmla="*/ 1320 w 67"/>
                <a:gd name="T73" fmla="*/ 1354 h 62"/>
                <a:gd name="T74" fmla="*/ 1320 w 67"/>
                <a:gd name="T75" fmla="*/ 1378 h 62"/>
                <a:gd name="T76" fmla="*/ 1320 w 67"/>
                <a:gd name="T77" fmla="*/ 1378 h 62"/>
                <a:gd name="T78" fmla="*/ 1294 w 67"/>
                <a:gd name="T79" fmla="*/ 1422 h 62"/>
                <a:gd name="T80" fmla="*/ 1320 w 67"/>
                <a:gd name="T81" fmla="*/ 1447 h 62"/>
                <a:gd name="T82" fmla="*/ 211 w 67"/>
                <a:gd name="T83" fmla="*/ 1471 h 62"/>
                <a:gd name="T84" fmla="*/ 211 w 67"/>
                <a:gd name="T85" fmla="*/ 1257 h 62"/>
                <a:gd name="T86" fmla="*/ 159 w 67"/>
                <a:gd name="T87" fmla="*/ 1232 h 62"/>
                <a:gd name="T88" fmla="*/ 108 w 67"/>
                <a:gd name="T89" fmla="*/ 1257 h 62"/>
                <a:gd name="T90" fmla="*/ 108 w 67"/>
                <a:gd name="T91" fmla="*/ 1257 h 62"/>
                <a:gd name="T92" fmla="*/ 51 w 67"/>
                <a:gd name="T93" fmla="*/ 1208 h 62"/>
                <a:gd name="T94" fmla="*/ 51 w 67"/>
                <a:gd name="T95" fmla="*/ 521 h 62"/>
                <a:gd name="T96" fmla="*/ 0 w 67"/>
                <a:gd name="T97" fmla="*/ 73 h 62"/>
                <a:gd name="T98" fmla="*/ 0 w 67"/>
                <a:gd name="T99" fmla="*/ 73 h 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
                <a:gd name="T151" fmla="*/ 0 h 62"/>
                <a:gd name="T152" fmla="*/ 67 w 67"/>
                <a:gd name="T153" fmla="*/ 62 h 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 h="62">
                  <a:moveTo>
                    <a:pt x="0" y="3"/>
                  </a:moveTo>
                  <a:lnTo>
                    <a:pt x="60" y="0"/>
                  </a:lnTo>
                  <a:lnTo>
                    <a:pt x="60" y="1"/>
                  </a:lnTo>
                  <a:lnTo>
                    <a:pt x="61" y="2"/>
                  </a:lnTo>
                  <a:lnTo>
                    <a:pt x="62" y="3"/>
                  </a:lnTo>
                  <a:lnTo>
                    <a:pt x="61" y="5"/>
                  </a:lnTo>
                  <a:lnTo>
                    <a:pt x="60" y="6"/>
                  </a:lnTo>
                  <a:lnTo>
                    <a:pt x="58" y="8"/>
                  </a:lnTo>
                  <a:lnTo>
                    <a:pt x="58" y="9"/>
                  </a:lnTo>
                  <a:lnTo>
                    <a:pt x="67" y="9"/>
                  </a:lnTo>
                  <a:lnTo>
                    <a:pt x="67" y="10"/>
                  </a:lnTo>
                  <a:lnTo>
                    <a:pt x="66" y="12"/>
                  </a:lnTo>
                  <a:lnTo>
                    <a:pt x="65" y="13"/>
                  </a:lnTo>
                  <a:lnTo>
                    <a:pt x="64" y="17"/>
                  </a:lnTo>
                  <a:lnTo>
                    <a:pt x="62" y="19"/>
                  </a:lnTo>
                  <a:lnTo>
                    <a:pt x="62" y="22"/>
                  </a:lnTo>
                  <a:lnTo>
                    <a:pt x="62" y="25"/>
                  </a:lnTo>
                  <a:lnTo>
                    <a:pt x="60" y="26"/>
                  </a:lnTo>
                  <a:lnTo>
                    <a:pt x="60" y="27"/>
                  </a:lnTo>
                  <a:lnTo>
                    <a:pt x="57" y="29"/>
                  </a:lnTo>
                  <a:lnTo>
                    <a:pt x="57" y="32"/>
                  </a:lnTo>
                  <a:lnTo>
                    <a:pt x="57" y="35"/>
                  </a:lnTo>
                  <a:lnTo>
                    <a:pt x="56" y="36"/>
                  </a:lnTo>
                  <a:lnTo>
                    <a:pt x="54" y="38"/>
                  </a:lnTo>
                  <a:lnTo>
                    <a:pt x="52" y="40"/>
                  </a:lnTo>
                  <a:lnTo>
                    <a:pt x="51" y="41"/>
                  </a:lnTo>
                  <a:lnTo>
                    <a:pt x="51" y="43"/>
                  </a:lnTo>
                  <a:lnTo>
                    <a:pt x="50" y="45"/>
                  </a:lnTo>
                  <a:lnTo>
                    <a:pt x="50" y="46"/>
                  </a:lnTo>
                  <a:lnTo>
                    <a:pt x="49" y="49"/>
                  </a:lnTo>
                  <a:lnTo>
                    <a:pt x="48" y="51"/>
                  </a:lnTo>
                  <a:lnTo>
                    <a:pt x="49" y="54"/>
                  </a:lnTo>
                  <a:lnTo>
                    <a:pt x="50" y="55"/>
                  </a:lnTo>
                  <a:lnTo>
                    <a:pt x="50" y="57"/>
                  </a:lnTo>
                  <a:lnTo>
                    <a:pt x="50" y="58"/>
                  </a:lnTo>
                  <a:lnTo>
                    <a:pt x="49" y="60"/>
                  </a:lnTo>
                  <a:lnTo>
                    <a:pt x="50" y="61"/>
                  </a:lnTo>
                  <a:lnTo>
                    <a:pt x="8" y="62"/>
                  </a:lnTo>
                  <a:lnTo>
                    <a:pt x="8" y="53"/>
                  </a:lnTo>
                  <a:lnTo>
                    <a:pt x="6" y="52"/>
                  </a:lnTo>
                  <a:lnTo>
                    <a:pt x="4" y="53"/>
                  </a:lnTo>
                  <a:lnTo>
                    <a:pt x="2" y="51"/>
                  </a:lnTo>
                  <a:lnTo>
                    <a:pt x="2" y="22"/>
                  </a:lnTo>
                  <a:lnTo>
                    <a:pt x="0" y="3"/>
                  </a:lnTo>
                  <a:close/>
                </a:path>
              </a:pathLst>
            </a:custGeom>
            <a:solidFill>
              <a:schemeClr val="bg1"/>
            </a:solidFill>
            <a:ln w="12700" cmpd="sng">
              <a:solidFill>
                <a:schemeClr val="tx1"/>
              </a:solidFill>
              <a:prstDash val="solid"/>
              <a:round/>
              <a:headEnd/>
              <a:tailEnd/>
            </a:ln>
          </p:spPr>
          <p:txBody>
            <a:bodyPr/>
            <a:lstStyle/>
            <a:p>
              <a:endParaRPr lang="en-US"/>
            </a:p>
          </p:txBody>
        </p:sp>
        <p:sp>
          <p:nvSpPr>
            <p:cNvPr id="32955" name="Freeform 24"/>
            <p:cNvSpPr>
              <a:spLocks/>
            </p:cNvSpPr>
            <p:nvPr/>
          </p:nvSpPr>
          <p:spPr bwMode="auto">
            <a:xfrm>
              <a:off x="1491" y="1614"/>
              <a:ext cx="553" cy="897"/>
            </a:xfrm>
            <a:custGeom>
              <a:avLst/>
              <a:gdLst>
                <a:gd name="T0" fmla="*/ 1598 w 108"/>
                <a:gd name="T1" fmla="*/ 4256 h 184"/>
                <a:gd name="T2" fmla="*/ 1598 w 108"/>
                <a:gd name="T3" fmla="*/ 4207 h 184"/>
                <a:gd name="T4" fmla="*/ 1572 w 108"/>
                <a:gd name="T5" fmla="*/ 4158 h 184"/>
                <a:gd name="T6" fmla="*/ 1495 w 108"/>
                <a:gd name="T7" fmla="*/ 3876 h 184"/>
                <a:gd name="T8" fmla="*/ 1311 w 108"/>
                <a:gd name="T9" fmla="*/ 3710 h 184"/>
                <a:gd name="T10" fmla="*/ 1260 w 108"/>
                <a:gd name="T11" fmla="*/ 3637 h 184"/>
                <a:gd name="T12" fmla="*/ 1208 w 108"/>
                <a:gd name="T13" fmla="*/ 3564 h 184"/>
                <a:gd name="T14" fmla="*/ 1024 w 108"/>
                <a:gd name="T15" fmla="*/ 3495 h 184"/>
                <a:gd name="T16" fmla="*/ 865 w 108"/>
                <a:gd name="T17" fmla="*/ 3349 h 184"/>
                <a:gd name="T18" fmla="*/ 579 w 108"/>
                <a:gd name="T19" fmla="*/ 3232 h 184"/>
                <a:gd name="T20" fmla="*/ 579 w 108"/>
                <a:gd name="T21" fmla="*/ 3140 h 184"/>
                <a:gd name="T22" fmla="*/ 604 w 108"/>
                <a:gd name="T23" fmla="*/ 3018 h 184"/>
                <a:gd name="T24" fmla="*/ 553 w 108"/>
                <a:gd name="T25" fmla="*/ 2901 h 184"/>
                <a:gd name="T26" fmla="*/ 579 w 108"/>
                <a:gd name="T27" fmla="*/ 2852 h 184"/>
                <a:gd name="T28" fmla="*/ 420 w 108"/>
                <a:gd name="T29" fmla="*/ 2589 h 184"/>
                <a:gd name="T30" fmla="*/ 312 w 108"/>
                <a:gd name="T31" fmla="*/ 2423 h 184"/>
                <a:gd name="T32" fmla="*/ 369 w 108"/>
                <a:gd name="T33" fmla="*/ 2281 h 184"/>
                <a:gd name="T34" fmla="*/ 369 w 108"/>
                <a:gd name="T35" fmla="*/ 2164 h 184"/>
                <a:gd name="T36" fmla="*/ 236 w 108"/>
                <a:gd name="T37" fmla="*/ 2043 h 184"/>
                <a:gd name="T38" fmla="*/ 236 w 108"/>
                <a:gd name="T39" fmla="*/ 1852 h 184"/>
                <a:gd name="T40" fmla="*/ 287 w 108"/>
                <a:gd name="T41" fmla="*/ 1784 h 184"/>
                <a:gd name="T42" fmla="*/ 312 w 108"/>
                <a:gd name="T43" fmla="*/ 1877 h 184"/>
                <a:gd name="T44" fmla="*/ 394 w 108"/>
                <a:gd name="T45" fmla="*/ 1852 h 184"/>
                <a:gd name="T46" fmla="*/ 369 w 108"/>
                <a:gd name="T47" fmla="*/ 1687 h 184"/>
                <a:gd name="T48" fmla="*/ 312 w 108"/>
                <a:gd name="T49" fmla="*/ 1736 h 184"/>
                <a:gd name="T50" fmla="*/ 184 w 108"/>
                <a:gd name="T51" fmla="*/ 1662 h 184"/>
                <a:gd name="T52" fmla="*/ 159 w 108"/>
                <a:gd name="T53" fmla="*/ 1448 h 184"/>
                <a:gd name="T54" fmla="*/ 26 w 108"/>
                <a:gd name="T55" fmla="*/ 1214 h 184"/>
                <a:gd name="T56" fmla="*/ 26 w 108"/>
                <a:gd name="T57" fmla="*/ 1092 h 184"/>
                <a:gd name="T58" fmla="*/ 102 w 108"/>
                <a:gd name="T59" fmla="*/ 951 h 184"/>
                <a:gd name="T60" fmla="*/ 51 w 108"/>
                <a:gd name="T61" fmla="*/ 761 h 184"/>
                <a:gd name="T62" fmla="*/ 0 w 108"/>
                <a:gd name="T63" fmla="*/ 663 h 184"/>
                <a:gd name="T64" fmla="*/ 0 w 108"/>
                <a:gd name="T65" fmla="*/ 570 h 184"/>
                <a:gd name="T66" fmla="*/ 159 w 108"/>
                <a:gd name="T67" fmla="*/ 356 h 184"/>
                <a:gd name="T68" fmla="*/ 236 w 108"/>
                <a:gd name="T69" fmla="*/ 239 h 184"/>
                <a:gd name="T70" fmla="*/ 236 w 108"/>
                <a:gd name="T71" fmla="*/ 24 h 184"/>
                <a:gd name="T72" fmla="*/ 1260 w 108"/>
                <a:gd name="T73" fmla="*/ 1521 h 184"/>
                <a:gd name="T74" fmla="*/ 2729 w 108"/>
                <a:gd name="T75" fmla="*/ 3539 h 184"/>
                <a:gd name="T76" fmla="*/ 2755 w 108"/>
                <a:gd name="T77" fmla="*/ 3637 h 184"/>
                <a:gd name="T78" fmla="*/ 2780 w 108"/>
                <a:gd name="T79" fmla="*/ 3729 h 184"/>
                <a:gd name="T80" fmla="*/ 2806 w 108"/>
                <a:gd name="T81" fmla="*/ 3802 h 184"/>
                <a:gd name="T82" fmla="*/ 2698 w 108"/>
                <a:gd name="T83" fmla="*/ 3851 h 184"/>
                <a:gd name="T84" fmla="*/ 2570 w 108"/>
                <a:gd name="T85" fmla="*/ 4090 h 184"/>
                <a:gd name="T86" fmla="*/ 2545 w 108"/>
                <a:gd name="T87" fmla="*/ 4134 h 184"/>
                <a:gd name="T88" fmla="*/ 2519 w 108"/>
                <a:gd name="T89" fmla="*/ 4231 h 184"/>
                <a:gd name="T90" fmla="*/ 2570 w 108"/>
                <a:gd name="T91" fmla="*/ 4300 h 184"/>
                <a:gd name="T92" fmla="*/ 2519 w 108"/>
                <a:gd name="T93" fmla="*/ 4373 h 1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8"/>
                <a:gd name="T142" fmla="*/ 0 h 184"/>
                <a:gd name="T143" fmla="*/ 108 w 108"/>
                <a:gd name="T144" fmla="*/ 184 h 1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8" h="184">
                  <a:moveTo>
                    <a:pt x="94" y="183"/>
                  </a:moveTo>
                  <a:lnTo>
                    <a:pt x="61" y="180"/>
                  </a:lnTo>
                  <a:lnTo>
                    <a:pt x="61" y="179"/>
                  </a:lnTo>
                  <a:lnTo>
                    <a:pt x="60" y="178"/>
                  </a:lnTo>
                  <a:lnTo>
                    <a:pt x="60" y="177"/>
                  </a:lnTo>
                  <a:lnTo>
                    <a:pt x="61" y="177"/>
                  </a:lnTo>
                  <a:lnTo>
                    <a:pt x="60" y="176"/>
                  </a:lnTo>
                  <a:lnTo>
                    <a:pt x="60" y="175"/>
                  </a:lnTo>
                  <a:lnTo>
                    <a:pt x="60" y="174"/>
                  </a:lnTo>
                  <a:lnTo>
                    <a:pt x="60" y="169"/>
                  </a:lnTo>
                  <a:lnTo>
                    <a:pt x="57" y="163"/>
                  </a:lnTo>
                  <a:lnTo>
                    <a:pt x="55" y="161"/>
                  </a:lnTo>
                  <a:lnTo>
                    <a:pt x="54" y="159"/>
                  </a:lnTo>
                  <a:lnTo>
                    <a:pt x="50" y="156"/>
                  </a:lnTo>
                  <a:lnTo>
                    <a:pt x="48" y="156"/>
                  </a:lnTo>
                  <a:lnTo>
                    <a:pt x="47" y="155"/>
                  </a:lnTo>
                  <a:lnTo>
                    <a:pt x="48" y="153"/>
                  </a:lnTo>
                  <a:lnTo>
                    <a:pt x="48" y="152"/>
                  </a:lnTo>
                  <a:lnTo>
                    <a:pt x="48" y="151"/>
                  </a:lnTo>
                  <a:lnTo>
                    <a:pt x="46" y="150"/>
                  </a:lnTo>
                  <a:lnTo>
                    <a:pt x="43" y="149"/>
                  </a:lnTo>
                  <a:lnTo>
                    <a:pt x="41" y="149"/>
                  </a:lnTo>
                  <a:lnTo>
                    <a:pt x="39" y="147"/>
                  </a:lnTo>
                  <a:lnTo>
                    <a:pt x="37" y="143"/>
                  </a:lnTo>
                  <a:lnTo>
                    <a:pt x="35" y="141"/>
                  </a:lnTo>
                  <a:lnTo>
                    <a:pt x="33" y="141"/>
                  </a:lnTo>
                  <a:lnTo>
                    <a:pt x="27" y="138"/>
                  </a:lnTo>
                  <a:lnTo>
                    <a:pt x="25" y="138"/>
                  </a:lnTo>
                  <a:lnTo>
                    <a:pt x="22" y="136"/>
                  </a:lnTo>
                  <a:lnTo>
                    <a:pt x="21" y="135"/>
                  </a:lnTo>
                  <a:lnTo>
                    <a:pt x="21" y="133"/>
                  </a:lnTo>
                  <a:lnTo>
                    <a:pt x="22" y="132"/>
                  </a:lnTo>
                  <a:lnTo>
                    <a:pt x="22" y="129"/>
                  </a:lnTo>
                  <a:lnTo>
                    <a:pt x="23" y="128"/>
                  </a:lnTo>
                  <a:lnTo>
                    <a:pt x="23" y="127"/>
                  </a:lnTo>
                  <a:lnTo>
                    <a:pt x="22" y="124"/>
                  </a:lnTo>
                  <a:lnTo>
                    <a:pt x="21" y="124"/>
                  </a:lnTo>
                  <a:lnTo>
                    <a:pt x="21" y="122"/>
                  </a:lnTo>
                  <a:lnTo>
                    <a:pt x="21" y="121"/>
                  </a:lnTo>
                  <a:lnTo>
                    <a:pt x="22" y="120"/>
                  </a:lnTo>
                  <a:lnTo>
                    <a:pt x="20" y="118"/>
                  </a:lnTo>
                  <a:lnTo>
                    <a:pt x="16" y="111"/>
                  </a:lnTo>
                  <a:lnTo>
                    <a:pt x="16" y="109"/>
                  </a:lnTo>
                  <a:lnTo>
                    <a:pt x="15" y="107"/>
                  </a:lnTo>
                  <a:lnTo>
                    <a:pt x="15" y="106"/>
                  </a:lnTo>
                  <a:lnTo>
                    <a:pt x="12" y="102"/>
                  </a:lnTo>
                  <a:lnTo>
                    <a:pt x="12" y="97"/>
                  </a:lnTo>
                  <a:lnTo>
                    <a:pt x="13" y="96"/>
                  </a:lnTo>
                  <a:lnTo>
                    <a:pt x="14" y="96"/>
                  </a:lnTo>
                  <a:lnTo>
                    <a:pt x="15" y="95"/>
                  </a:lnTo>
                  <a:lnTo>
                    <a:pt x="15" y="92"/>
                  </a:lnTo>
                  <a:lnTo>
                    <a:pt x="14" y="91"/>
                  </a:lnTo>
                  <a:lnTo>
                    <a:pt x="12" y="90"/>
                  </a:lnTo>
                  <a:lnTo>
                    <a:pt x="10" y="88"/>
                  </a:lnTo>
                  <a:lnTo>
                    <a:pt x="9" y="86"/>
                  </a:lnTo>
                  <a:lnTo>
                    <a:pt x="9" y="80"/>
                  </a:lnTo>
                  <a:lnTo>
                    <a:pt x="10" y="79"/>
                  </a:lnTo>
                  <a:lnTo>
                    <a:pt x="9" y="78"/>
                  </a:lnTo>
                  <a:lnTo>
                    <a:pt x="10" y="78"/>
                  </a:lnTo>
                  <a:lnTo>
                    <a:pt x="10" y="75"/>
                  </a:lnTo>
                  <a:lnTo>
                    <a:pt x="11" y="75"/>
                  </a:lnTo>
                  <a:lnTo>
                    <a:pt x="12" y="76"/>
                  </a:lnTo>
                  <a:lnTo>
                    <a:pt x="12" y="78"/>
                  </a:lnTo>
                  <a:lnTo>
                    <a:pt x="12" y="79"/>
                  </a:lnTo>
                  <a:lnTo>
                    <a:pt x="14" y="80"/>
                  </a:lnTo>
                  <a:lnTo>
                    <a:pt x="14" y="79"/>
                  </a:lnTo>
                  <a:lnTo>
                    <a:pt x="15" y="78"/>
                  </a:lnTo>
                  <a:lnTo>
                    <a:pt x="14" y="75"/>
                  </a:lnTo>
                  <a:lnTo>
                    <a:pt x="13" y="73"/>
                  </a:lnTo>
                  <a:lnTo>
                    <a:pt x="14" y="71"/>
                  </a:lnTo>
                  <a:lnTo>
                    <a:pt x="13" y="70"/>
                  </a:lnTo>
                  <a:lnTo>
                    <a:pt x="12" y="72"/>
                  </a:lnTo>
                  <a:lnTo>
                    <a:pt x="12" y="73"/>
                  </a:lnTo>
                  <a:lnTo>
                    <a:pt x="11" y="74"/>
                  </a:lnTo>
                  <a:lnTo>
                    <a:pt x="9" y="73"/>
                  </a:lnTo>
                  <a:lnTo>
                    <a:pt x="7" y="70"/>
                  </a:lnTo>
                  <a:lnTo>
                    <a:pt x="5" y="69"/>
                  </a:lnTo>
                  <a:lnTo>
                    <a:pt x="6" y="68"/>
                  </a:lnTo>
                  <a:lnTo>
                    <a:pt x="6" y="61"/>
                  </a:lnTo>
                  <a:lnTo>
                    <a:pt x="4" y="59"/>
                  </a:lnTo>
                  <a:lnTo>
                    <a:pt x="3" y="56"/>
                  </a:lnTo>
                  <a:lnTo>
                    <a:pt x="1" y="51"/>
                  </a:lnTo>
                  <a:lnTo>
                    <a:pt x="2" y="49"/>
                  </a:lnTo>
                  <a:lnTo>
                    <a:pt x="1" y="48"/>
                  </a:lnTo>
                  <a:lnTo>
                    <a:pt x="1" y="46"/>
                  </a:lnTo>
                  <a:lnTo>
                    <a:pt x="2" y="43"/>
                  </a:lnTo>
                  <a:lnTo>
                    <a:pt x="3" y="41"/>
                  </a:lnTo>
                  <a:lnTo>
                    <a:pt x="4" y="40"/>
                  </a:lnTo>
                  <a:lnTo>
                    <a:pt x="3" y="36"/>
                  </a:lnTo>
                  <a:lnTo>
                    <a:pt x="2" y="33"/>
                  </a:lnTo>
                  <a:lnTo>
                    <a:pt x="2" y="32"/>
                  </a:lnTo>
                  <a:lnTo>
                    <a:pt x="1" y="31"/>
                  </a:lnTo>
                  <a:lnTo>
                    <a:pt x="0" y="30"/>
                  </a:lnTo>
                  <a:lnTo>
                    <a:pt x="0" y="28"/>
                  </a:lnTo>
                  <a:lnTo>
                    <a:pt x="0" y="26"/>
                  </a:lnTo>
                  <a:lnTo>
                    <a:pt x="0" y="24"/>
                  </a:lnTo>
                  <a:lnTo>
                    <a:pt x="2" y="21"/>
                  </a:lnTo>
                  <a:lnTo>
                    <a:pt x="6" y="16"/>
                  </a:lnTo>
                  <a:lnTo>
                    <a:pt x="6" y="15"/>
                  </a:lnTo>
                  <a:lnTo>
                    <a:pt x="7" y="13"/>
                  </a:lnTo>
                  <a:lnTo>
                    <a:pt x="8" y="12"/>
                  </a:lnTo>
                  <a:lnTo>
                    <a:pt x="9" y="10"/>
                  </a:lnTo>
                  <a:lnTo>
                    <a:pt x="9" y="5"/>
                  </a:lnTo>
                  <a:lnTo>
                    <a:pt x="8" y="3"/>
                  </a:lnTo>
                  <a:lnTo>
                    <a:pt x="9" y="1"/>
                  </a:lnTo>
                  <a:lnTo>
                    <a:pt x="10" y="0"/>
                  </a:lnTo>
                  <a:lnTo>
                    <a:pt x="61" y="13"/>
                  </a:lnTo>
                  <a:lnTo>
                    <a:pt x="48" y="64"/>
                  </a:lnTo>
                  <a:lnTo>
                    <a:pt x="104" y="146"/>
                  </a:lnTo>
                  <a:lnTo>
                    <a:pt x="104" y="148"/>
                  </a:lnTo>
                  <a:lnTo>
                    <a:pt x="104" y="149"/>
                  </a:lnTo>
                  <a:lnTo>
                    <a:pt x="104" y="150"/>
                  </a:lnTo>
                  <a:lnTo>
                    <a:pt x="105" y="152"/>
                  </a:lnTo>
                  <a:lnTo>
                    <a:pt x="105" y="153"/>
                  </a:lnTo>
                  <a:lnTo>
                    <a:pt x="105" y="155"/>
                  </a:lnTo>
                  <a:lnTo>
                    <a:pt x="106" y="157"/>
                  </a:lnTo>
                  <a:lnTo>
                    <a:pt x="107" y="158"/>
                  </a:lnTo>
                  <a:lnTo>
                    <a:pt x="108" y="160"/>
                  </a:lnTo>
                  <a:lnTo>
                    <a:pt x="107" y="160"/>
                  </a:lnTo>
                  <a:lnTo>
                    <a:pt x="105" y="161"/>
                  </a:lnTo>
                  <a:lnTo>
                    <a:pt x="103" y="162"/>
                  </a:lnTo>
                  <a:lnTo>
                    <a:pt x="102" y="164"/>
                  </a:lnTo>
                  <a:lnTo>
                    <a:pt x="100" y="169"/>
                  </a:lnTo>
                  <a:lnTo>
                    <a:pt x="98" y="172"/>
                  </a:lnTo>
                  <a:lnTo>
                    <a:pt x="96" y="172"/>
                  </a:lnTo>
                  <a:lnTo>
                    <a:pt x="96" y="173"/>
                  </a:lnTo>
                  <a:lnTo>
                    <a:pt x="97" y="174"/>
                  </a:lnTo>
                  <a:lnTo>
                    <a:pt x="96" y="175"/>
                  </a:lnTo>
                  <a:lnTo>
                    <a:pt x="96" y="177"/>
                  </a:lnTo>
                  <a:lnTo>
                    <a:pt x="96" y="178"/>
                  </a:lnTo>
                  <a:lnTo>
                    <a:pt x="98" y="180"/>
                  </a:lnTo>
                  <a:lnTo>
                    <a:pt x="99" y="181"/>
                  </a:lnTo>
                  <a:lnTo>
                    <a:pt x="98" y="181"/>
                  </a:lnTo>
                  <a:lnTo>
                    <a:pt x="98" y="183"/>
                  </a:lnTo>
                  <a:lnTo>
                    <a:pt x="97" y="184"/>
                  </a:lnTo>
                  <a:lnTo>
                    <a:pt x="96" y="184"/>
                  </a:lnTo>
                  <a:lnTo>
                    <a:pt x="94" y="183"/>
                  </a:lnTo>
                  <a:close/>
                </a:path>
              </a:pathLst>
            </a:custGeom>
            <a:solidFill>
              <a:srgbClr val="AAC8F5"/>
            </a:solidFill>
            <a:ln w="12700" cmpd="sng">
              <a:solidFill>
                <a:schemeClr val="tx1"/>
              </a:solidFill>
              <a:prstDash val="solid"/>
              <a:round/>
              <a:headEnd/>
              <a:tailEnd/>
            </a:ln>
          </p:spPr>
          <p:txBody>
            <a:bodyPr/>
            <a:lstStyle/>
            <a:p>
              <a:endParaRPr lang="en-US"/>
            </a:p>
          </p:txBody>
        </p:sp>
        <p:sp>
          <p:nvSpPr>
            <p:cNvPr id="32956" name="Freeform 25"/>
            <p:cNvSpPr>
              <a:spLocks/>
            </p:cNvSpPr>
            <p:nvPr/>
          </p:nvSpPr>
          <p:spPr bwMode="auto">
            <a:xfrm>
              <a:off x="2356" y="1545"/>
              <a:ext cx="483" cy="381"/>
            </a:xfrm>
            <a:custGeom>
              <a:avLst/>
              <a:gdLst>
                <a:gd name="T0" fmla="*/ 2323 w 94"/>
                <a:gd name="T1" fmla="*/ 1861 h 78"/>
                <a:gd name="T2" fmla="*/ 2405 w 94"/>
                <a:gd name="T3" fmla="*/ 1050 h 78"/>
                <a:gd name="T4" fmla="*/ 2482 w 94"/>
                <a:gd name="T5" fmla="*/ 239 h 78"/>
                <a:gd name="T6" fmla="*/ 262 w 94"/>
                <a:gd name="T7" fmla="*/ 0 h 78"/>
                <a:gd name="T8" fmla="*/ 236 w 94"/>
                <a:gd name="T9" fmla="*/ 190 h 78"/>
                <a:gd name="T10" fmla="*/ 77 w 94"/>
                <a:gd name="T11" fmla="*/ 1192 h 78"/>
                <a:gd name="T12" fmla="*/ 51 w 94"/>
                <a:gd name="T13" fmla="*/ 1192 h 78"/>
                <a:gd name="T14" fmla="*/ 0 w 94"/>
                <a:gd name="T15" fmla="*/ 1597 h 78"/>
                <a:gd name="T16" fmla="*/ 658 w 94"/>
                <a:gd name="T17" fmla="*/ 1695 h 78"/>
                <a:gd name="T18" fmla="*/ 2323 w 94"/>
                <a:gd name="T19" fmla="*/ 1861 h 78"/>
                <a:gd name="T20" fmla="*/ 2323 w 94"/>
                <a:gd name="T21" fmla="*/ 1861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4"/>
                <a:gd name="T34" fmla="*/ 0 h 78"/>
                <a:gd name="T35" fmla="*/ 94 w 94"/>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4" h="78">
                  <a:moveTo>
                    <a:pt x="88" y="78"/>
                  </a:moveTo>
                  <a:lnTo>
                    <a:pt x="91" y="44"/>
                  </a:lnTo>
                  <a:lnTo>
                    <a:pt x="94" y="10"/>
                  </a:lnTo>
                  <a:lnTo>
                    <a:pt x="10" y="0"/>
                  </a:lnTo>
                  <a:lnTo>
                    <a:pt x="9" y="8"/>
                  </a:lnTo>
                  <a:lnTo>
                    <a:pt x="3" y="50"/>
                  </a:lnTo>
                  <a:lnTo>
                    <a:pt x="2" y="50"/>
                  </a:lnTo>
                  <a:lnTo>
                    <a:pt x="0" y="67"/>
                  </a:lnTo>
                  <a:lnTo>
                    <a:pt x="25" y="71"/>
                  </a:lnTo>
                  <a:lnTo>
                    <a:pt x="88" y="78"/>
                  </a:lnTo>
                  <a:close/>
                </a:path>
              </a:pathLst>
            </a:custGeom>
            <a:solidFill>
              <a:schemeClr val="bg1"/>
            </a:solidFill>
            <a:ln w="12700" cmpd="sng">
              <a:solidFill>
                <a:schemeClr val="tx1"/>
              </a:solidFill>
              <a:prstDash val="solid"/>
              <a:round/>
              <a:headEnd/>
              <a:tailEnd/>
            </a:ln>
          </p:spPr>
          <p:txBody>
            <a:bodyPr/>
            <a:lstStyle/>
            <a:p>
              <a:endParaRPr lang="en-US"/>
            </a:p>
          </p:txBody>
        </p:sp>
        <p:sp>
          <p:nvSpPr>
            <p:cNvPr id="32957" name="Freeform 26"/>
            <p:cNvSpPr>
              <a:spLocks/>
            </p:cNvSpPr>
            <p:nvPr/>
          </p:nvSpPr>
          <p:spPr bwMode="auto">
            <a:xfrm>
              <a:off x="2434" y="1892"/>
              <a:ext cx="508" cy="375"/>
            </a:xfrm>
            <a:custGeom>
              <a:avLst/>
              <a:gdLst>
                <a:gd name="T0" fmla="*/ 0 w 99"/>
                <a:gd name="T1" fmla="*/ 1588 h 77"/>
                <a:gd name="T2" fmla="*/ 262 w 99"/>
                <a:gd name="T3" fmla="*/ 0 h 77"/>
                <a:gd name="T4" fmla="*/ 1924 w 99"/>
                <a:gd name="T5" fmla="*/ 166 h 77"/>
                <a:gd name="T6" fmla="*/ 2607 w 99"/>
                <a:gd name="T7" fmla="*/ 214 h 77"/>
                <a:gd name="T8" fmla="*/ 2581 w 99"/>
                <a:gd name="T9" fmla="*/ 619 h 77"/>
                <a:gd name="T10" fmla="*/ 2499 w 99"/>
                <a:gd name="T11" fmla="*/ 1826 h 77"/>
                <a:gd name="T12" fmla="*/ 2160 w 99"/>
                <a:gd name="T13" fmla="*/ 1802 h 77"/>
                <a:gd name="T14" fmla="*/ 0 w 99"/>
                <a:gd name="T15" fmla="*/ 1588 h 77"/>
                <a:gd name="T16" fmla="*/ 0 w 99"/>
                <a:gd name="T17" fmla="*/ 1588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77"/>
                <a:gd name="T29" fmla="*/ 99 w 99"/>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77">
                  <a:moveTo>
                    <a:pt x="0" y="67"/>
                  </a:moveTo>
                  <a:lnTo>
                    <a:pt x="10" y="0"/>
                  </a:lnTo>
                  <a:lnTo>
                    <a:pt x="73" y="7"/>
                  </a:lnTo>
                  <a:lnTo>
                    <a:pt x="99" y="9"/>
                  </a:lnTo>
                  <a:lnTo>
                    <a:pt x="98" y="26"/>
                  </a:lnTo>
                  <a:lnTo>
                    <a:pt x="95" y="77"/>
                  </a:lnTo>
                  <a:lnTo>
                    <a:pt x="82" y="76"/>
                  </a:lnTo>
                  <a:lnTo>
                    <a:pt x="0" y="67"/>
                  </a:lnTo>
                  <a:close/>
                </a:path>
              </a:pathLst>
            </a:custGeom>
            <a:solidFill>
              <a:srgbClr val="AAC8F5"/>
            </a:solidFill>
            <a:ln w="12700" cmpd="sng">
              <a:solidFill>
                <a:schemeClr val="tx1"/>
              </a:solidFill>
              <a:prstDash val="solid"/>
              <a:round/>
              <a:headEnd/>
              <a:tailEnd/>
            </a:ln>
          </p:spPr>
          <p:txBody>
            <a:bodyPr/>
            <a:lstStyle/>
            <a:p>
              <a:endParaRPr lang="en-US"/>
            </a:p>
          </p:txBody>
        </p:sp>
        <p:sp>
          <p:nvSpPr>
            <p:cNvPr id="32958" name="Freeform 27"/>
            <p:cNvSpPr>
              <a:spLocks/>
            </p:cNvSpPr>
            <p:nvPr/>
          </p:nvSpPr>
          <p:spPr bwMode="auto">
            <a:xfrm>
              <a:off x="2368" y="2218"/>
              <a:ext cx="485" cy="478"/>
            </a:xfrm>
            <a:custGeom>
              <a:avLst/>
              <a:gdLst>
                <a:gd name="T0" fmla="*/ 337 w 95"/>
                <a:gd name="T1" fmla="*/ 0 h 98"/>
                <a:gd name="T2" fmla="*/ 0 w 95"/>
                <a:gd name="T3" fmla="*/ 2283 h 98"/>
                <a:gd name="T4" fmla="*/ 0 w 95"/>
                <a:gd name="T5" fmla="*/ 2283 h 98"/>
                <a:gd name="T6" fmla="*/ 311 w 95"/>
                <a:gd name="T7" fmla="*/ 2331 h 98"/>
                <a:gd name="T8" fmla="*/ 337 w 95"/>
                <a:gd name="T9" fmla="*/ 2141 h 98"/>
                <a:gd name="T10" fmla="*/ 965 w 95"/>
                <a:gd name="T11" fmla="*/ 2214 h 98"/>
                <a:gd name="T12" fmla="*/ 965 w 95"/>
                <a:gd name="T13" fmla="*/ 2214 h 98"/>
                <a:gd name="T14" fmla="*/ 939 w 95"/>
                <a:gd name="T15" fmla="*/ 2190 h 98"/>
                <a:gd name="T16" fmla="*/ 965 w 95"/>
                <a:gd name="T17" fmla="*/ 2166 h 98"/>
                <a:gd name="T18" fmla="*/ 939 w 95"/>
                <a:gd name="T19" fmla="*/ 2141 h 98"/>
                <a:gd name="T20" fmla="*/ 939 w 95"/>
                <a:gd name="T21" fmla="*/ 2141 h 98"/>
                <a:gd name="T22" fmla="*/ 939 w 95"/>
                <a:gd name="T23" fmla="*/ 2141 h 98"/>
                <a:gd name="T24" fmla="*/ 2267 w 95"/>
                <a:gd name="T25" fmla="*/ 2234 h 98"/>
                <a:gd name="T26" fmla="*/ 2425 w 95"/>
                <a:gd name="T27" fmla="*/ 429 h 98"/>
                <a:gd name="T28" fmla="*/ 2451 w 95"/>
                <a:gd name="T29" fmla="*/ 429 h 98"/>
                <a:gd name="T30" fmla="*/ 2476 w 95"/>
                <a:gd name="T31" fmla="*/ 215 h 98"/>
                <a:gd name="T32" fmla="*/ 337 w 95"/>
                <a:gd name="T33" fmla="*/ 0 h 98"/>
                <a:gd name="T34" fmla="*/ 337 w 95"/>
                <a:gd name="T35" fmla="*/ 0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5"/>
                <a:gd name="T55" fmla="*/ 0 h 98"/>
                <a:gd name="T56" fmla="*/ 95 w 95"/>
                <a:gd name="T57" fmla="*/ 98 h 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5" h="98">
                  <a:moveTo>
                    <a:pt x="13" y="0"/>
                  </a:moveTo>
                  <a:lnTo>
                    <a:pt x="0" y="96"/>
                  </a:lnTo>
                  <a:lnTo>
                    <a:pt x="12" y="98"/>
                  </a:lnTo>
                  <a:lnTo>
                    <a:pt x="13" y="90"/>
                  </a:lnTo>
                  <a:lnTo>
                    <a:pt x="37" y="93"/>
                  </a:lnTo>
                  <a:lnTo>
                    <a:pt x="36" y="92"/>
                  </a:lnTo>
                  <a:lnTo>
                    <a:pt x="37" y="91"/>
                  </a:lnTo>
                  <a:lnTo>
                    <a:pt x="36" y="90"/>
                  </a:lnTo>
                  <a:lnTo>
                    <a:pt x="87" y="94"/>
                  </a:lnTo>
                  <a:lnTo>
                    <a:pt x="93" y="18"/>
                  </a:lnTo>
                  <a:lnTo>
                    <a:pt x="94" y="18"/>
                  </a:lnTo>
                  <a:lnTo>
                    <a:pt x="95" y="9"/>
                  </a:lnTo>
                  <a:lnTo>
                    <a:pt x="13" y="0"/>
                  </a:lnTo>
                  <a:close/>
                </a:path>
              </a:pathLst>
            </a:custGeom>
            <a:solidFill>
              <a:srgbClr val="AAC8F5"/>
            </a:solidFill>
            <a:ln w="12700" cmpd="sng">
              <a:solidFill>
                <a:schemeClr val="tx1"/>
              </a:solidFill>
              <a:prstDash val="solid"/>
              <a:round/>
              <a:headEnd/>
              <a:tailEnd/>
            </a:ln>
          </p:spPr>
          <p:txBody>
            <a:bodyPr/>
            <a:lstStyle/>
            <a:p>
              <a:endParaRPr lang="en-US"/>
            </a:p>
          </p:txBody>
        </p:sp>
        <p:sp>
          <p:nvSpPr>
            <p:cNvPr id="32959" name="Freeform 28"/>
            <p:cNvSpPr>
              <a:spLocks/>
            </p:cNvSpPr>
            <p:nvPr/>
          </p:nvSpPr>
          <p:spPr bwMode="auto">
            <a:xfrm>
              <a:off x="2552" y="2306"/>
              <a:ext cx="969" cy="898"/>
            </a:xfrm>
            <a:custGeom>
              <a:avLst/>
              <a:gdLst>
                <a:gd name="T0" fmla="*/ 4496 w 189"/>
                <a:gd name="T1" fmla="*/ 1191 h 184"/>
                <a:gd name="T2" fmla="*/ 4178 w 189"/>
                <a:gd name="T3" fmla="*/ 1118 h 184"/>
                <a:gd name="T4" fmla="*/ 3968 w 189"/>
                <a:gd name="T5" fmla="*/ 1166 h 184"/>
                <a:gd name="T6" fmla="*/ 3809 w 189"/>
                <a:gd name="T7" fmla="*/ 1166 h 184"/>
                <a:gd name="T8" fmla="*/ 3758 w 189"/>
                <a:gd name="T9" fmla="*/ 1166 h 184"/>
                <a:gd name="T10" fmla="*/ 3681 w 189"/>
                <a:gd name="T11" fmla="*/ 1118 h 184"/>
                <a:gd name="T12" fmla="*/ 3599 w 189"/>
                <a:gd name="T13" fmla="*/ 1215 h 184"/>
                <a:gd name="T14" fmla="*/ 3548 w 189"/>
                <a:gd name="T15" fmla="*/ 1142 h 184"/>
                <a:gd name="T16" fmla="*/ 3389 w 189"/>
                <a:gd name="T17" fmla="*/ 1118 h 184"/>
                <a:gd name="T18" fmla="*/ 3286 w 189"/>
                <a:gd name="T19" fmla="*/ 1098 h 184"/>
                <a:gd name="T20" fmla="*/ 3127 w 189"/>
                <a:gd name="T21" fmla="*/ 1049 h 184"/>
                <a:gd name="T22" fmla="*/ 3025 w 189"/>
                <a:gd name="T23" fmla="*/ 1025 h 184"/>
                <a:gd name="T24" fmla="*/ 2866 w 189"/>
                <a:gd name="T25" fmla="*/ 976 h 184"/>
                <a:gd name="T26" fmla="*/ 2784 w 189"/>
                <a:gd name="T27" fmla="*/ 903 h 184"/>
                <a:gd name="T28" fmla="*/ 2630 w 189"/>
                <a:gd name="T29" fmla="*/ 859 h 184"/>
                <a:gd name="T30" fmla="*/ 1523 w 189"/>
                <a:gd name="T31" fmla="*/ 0 h 184"/>
                <a:gd name="T32" fmla="*/ 0 w 189"/>
                <a:gd name="T33" fmla="*/ 1713 h 184"/>
                <a:gd name="T34" fmla="*/ 26 w 189"/>
                <a:gd name="T35" fmla="*/ 1786 h 184"/>
                <a:gd name="T36" fmla="*/ 133 w 189"/>
                <a:gd name="T37" fmla="*/ 1928 h 184"/>
                <a:gd name="T38" fmla="*/ 605 w 189"/>
                <a:gd name="T39" fmla="*/ 2357 h 184"/>
                <a:gd name="T40" fmla="*/ 656 w 189"/>
                <a:gd name="T41" fmla="*/ 2479 h 184"/>
                <a:gd name="T42" fmla="*/ 1000 w 189"/>
                <a:gd name="T43" fmla="*/ 2928 h 184"/>
                <a:gd name="T44" fmla="*/ 1287 w 189"/>
                <a:gd name="T45" fmla="*/ 2977 h 184"/>
                <a:gd name="T46" fmla="*/ 1471 w 189"/>
                <a:gd name="T47" fmla="*/ 2714 h 184"/>
                <a:gd name="T48" fmla="*/ 1579 w 189"/>
                <a:gd name="T49" fmla="*/ 2689 h 184"/>
                <a:gd name="T50" fmla="*/ 1764 w 189"/>
                <a:gd name="T51" fmla="*/ 2738 h 184"/>
                <a:gd name="T52" fmla="*/ 1974 w 189"/>
                <a:gd name="T53" fmla="*/ 2836 h 184"/>
                <a:gd name="T54" fmla="*/ 2025 w 189"/>
                <a:gd name="T55" fmla="*/ 2884 h 184"/>
                <a:gd name="T56" fmla="*/ 2184 w 189"/>
                <a:gd name="T57" fmla="*/ 3075 h 184"/>
                <a:gd name="T58" fmla="*/ 2471 w 189"/>
                <a:gd name="T59" fmla="*/ 3548 h 184"/>
                <a:gd name="T60" fmla="*/ 2630 w 189"/>
                <a:gd name="T61" fmla="*/ 3690 h 184"/>
                <a:gd name="T62" fmla="*/ 2681 w 189"/>
                <a:gd name="T63" fmla="*/ 3929 h 184"/>
                <a:gd name="T64" fmla="*/ 2917 w 189"/>
                <a:gd name="T65" fmla="*/ 4192 h 184"/>
                <a:gd name="T66" fmla="*/ 3312 w 189"/>
                <a:gd name="T67" fmla="*/ 4309 h 184"/>
                <a:gd name="T68" fmla="*/ 3548 w 189"/>
                <a:gd name="T69" fmla="*/ 4334 h 184"/>
                <a:gd name="T70" fmla="*/ 3522 w 189"/>
                <a:gd name="T71" fmla="*/ 4285 h 184"/>
                <a:gd name="T72" fmla="*/ 3445 w 189"/>
                <a:gd name="T73" fmla="*/ 3860 h 184"/>
                <a:gd name="T74" fmla="*/ 3420 w 189"/>
                <a:gd name="T75" fmla="*/ 3812 h 184"/>
                <a:gd name="T76" fmla="*/ 3497 w 189"/>
                <a:gd name="T77" fmla="*/ 3646 h 184"/>
                <a:gd name="T78" fmla="*/ 3522 w 189"/>
                <a:gd name="T79" fmla="*/ 3597 h 184"/>
                <a:gd name="T80" fmla="*/ 3599 w 189"/>
                <a:gd name="T81" fmla="*/ 3455 h 184"/>
                <a:gd name="T82" fmla="*/ 3656 w 189"/>
                <a:gd name="T83" fmla="*/ 3455 h 184"/>
                <a:gd name="T84" fmla="*/ 3707 w 189"/>
                <a:gd name="T85" fmla="*/ 3382 h 184"/>
                <a:gd name="T86" fmla="*/ 3758 w 189"/>
                <a:gd name="T87" fmla="*/ 3382 h 184"/>
                <a:gd name="T88" fmla="*/ 3866 w 189"/>
                <a:gd name="T89" fmla="*/ 3333 h 184"/>
                <a:gd name="T90" fmla="*/ 3917 w 189"/>
                <a:gd name="T91" fmla="*/ 3241 h 184"/>
                <a:gd name="T92" fmla="*/ 3943 w 189"/>
                <a:gd name="T93" fmla="*/ 3289 h 184"/>
                <a:gd name="T94" fmla="*/ 4337 w 189"/>
                <a:gd name="T95" fmla="*/ 3094 h 184"/>
                <a:gd name="T96" fmla="*/ 4414 w 189"/>
                <a:gd name="T97" fmla="*/ 2884 h 184"/>
                <a:gd name="T98" fmla="*/ 4496 w 189"/>
                <a:gd name="T99" fmla="*/ 2860 h 184"/>
                <a:gd name="T100" fmla="*/ 4758 w 189"/>
                <a:gd name="T101" fmla="*/ 2836 h 184"/>
                <a:gd name="T102" fmla="*/ 4835 w 189"/>
                <a:gd name="T103" fmla="*/ 2787 h 184"/>
                <a:gd name="T104" fmla="*/ 4860 w 189"/>
                <a:gd name="T105" fmla="*/ 2714 h 184"/>
                <a:gd name="T106" fmla="*/ 4891 w 189"/>
                <a:gd name="T107" fmla="*/ 2523 h 184"/>
                <a:gd name="T108" fmla="*/ 4942 w 189"/>
                <a:gd name="T109" fmla="*/ 2406 h 184"/>
                <a:gd name="T110" fmla="*/ 4917 w 189"/>
                <a:gd name="T111" fmla="*/ 2167 h 184"/>
                <a:gd name="T112" fmla="*/ 4860 w 189"/>
                <a:gd name="T113" fmla="*/ 2094 h 184"/>
                <a:gd name="T114" fmla="*/ 4835 w 189"/>
                <a:gd name="T115" fmla="*/ 1952 h 184"/>
                <a:gd name="T116" fmla="*/ 4732 w 189"/>
                <a:gd name="T117" fmla="*/ 1264 h 184"/>
                <a:gd name="T118" fmla="*/ 4573 w 189"/>
                <a:gd name="T119" fmla="*/ 1215 h 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9"/>
                <a:gd name="T181" fmla="*/ 0 h 184"/>
                <a:gd name="T182" fmla="*/ 189 w 189"/>
                <a:gd name="T183" fmla="*/ 184 h 1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9" h="184">
                  <a:moveTo>
                    <a:pt x="174" y="51"/>
                  </a:moveTo>
                  <a:lnTo>
                    <a:pt x="173" y="51"/>
                  </a:lnTo>
                  <a:lnTo>
                    <a:pt x="172" y="51"/>
                  </a:lnTo>
                  <a:lnTo>
                    <a:pt x="171" y="50"/>
                  </a:lnTo>
                  <a:lnTo>
                    <a:pt x="165" y="47"/>
                  </a:lnTo>
                  <a:lnTo>
                    <a:pt x="164" y="47"/>
                  </a:lnTo>
                  <a:lnTo>
                    <a:pt x="162" y="48"/>
                  </a:lnTo>
                  <a:lnTo>
                    <a:pt x="159" y="47"/>
                  </a:lnTo>
                  <a:lnTo>
                    <a:pt x="158" y="47"/>
                  </a:lnTo>
                  <a:lnTo>
                    <a:pt x="157" y="47"/>
                  </a:lnTo>
                  <a:lnTo>
                    <a:pt x="154" y="48"/>
                  </a:lnTo>
                  <a:lnTo>
                    <a:pt x="151" y="49"/>
                  </a:lnTo>
                  <a:lnTo>
                    <a:pt x="150" y="49"/>
                  </a:lnTo>
                  <a:lnTo>
                    <a:pt x="148" y="51"/>
                  </a:lnTo>
                  <a:lnTo>
                    <a:pt x="146" y="49"/>
                  </a:lnTo>
                  <a:lnTo>
                    <a:pt x="145" y="49"/>
                  </a:lnTo>
                  <a:lnTo>
                    <a:pt x="145" y="48"/>
                  </a:lnTo>
                  <a:lnTo>
                    <a:pt x="143" y="48"/>
                  </a:lnTo>
                  <a:lnTo>
                    <a:pt x="143" y="49"/>
                  </a:lnTo>
                  <a:lnTo>
                    <a:pt x="142" y="49"/>
                  </a:lnTo>
                  <a:lnTo>
                    <a:pt x="141" y="48"/>
                  </a:lnTo>
                  <a:lnTo>
                    <a:pt x="140" y="47"/>
                  </a:lnTo>
                  <a:lnTo>
                    <a:pt x="139" y="48"/>
                  </a:lnTo>
                  <a:lnTo>
                    <a:pt x="138" y="49"/>
                  </a:lnTo>
                  <a:lnTo>
                    <a:pt x="138" y="50"/>
                  </a:lnTo>
                  <a:lnTo>
                    <a:pt x="137" y="51"/>
                  </a:lnTo>
                  <a:lnTo>
                    <a:pt x="136" y="50"/>
                  </a:lnTo>
                  <a:lnTo>
                    <a:pt x="137" y="48"/>
                  </a:lnTo>
                  <a:lnTo>
                    <a:pt x="136" y="48"/>
                  </a:lnTo>
                  <a:lnTo>
                    <a:pt x="135" y="48"/>
                  </a:lnTo>
                  <a:lnTo>
                    <a:pt x="134" y="49"/>
                  </a:lnTo>
                  <a:lnTo>
                    <a:pt x="133" y="49"/>
                  </a:lnTo>
                  <a:lnTo>
                    <a:pt x="130" y="46"/>
                  </a:lnTo>
                  <a:lnTo>
                    <a:pt x="129" y="47"/>
                  </a:lnTo>
                  <a:lnTo>
                    <a:pt x="128" y="48"/>
                  </a:lnTo>
                  <a:lnTo>
                    <a:pt x="126" y="48"/>
                  </a:lnTo>
                  <a:lnTo>
                    <a:pt x="126" y="46"/>
                  </a:lnTo>
                  <a:lnTo>
                    <a:pt x="125" y="46"/>
                  </a:lnTo>
                  <a:lnTo>
                    <a:pt x="124" y="44"/>
                  </a:lnTo>
                  <a:lnTo>
                    <a:pt x="123" y="44"/>
                  </a:lnTo>
                  <a:lnTo>
                    <a:pt x="120" y="43"/>
                  </a:lnTo>
                  <a:lnTo>
                    <a:pt x="119" y="44"/>
                  </a:lnTo>
                  <a:lnTo>
                    <a:pt x="117" y="44"/>
                  </a:lnTo>
                  <a:lnTo>
                    <a:pt x="117" y="42"/>
                  </a:lnTo>
                  <a:lnTo>
                    <a:pt x="116" y="43"/>
                  </a:lnTo>
                  <a:lnTo>
                    <a:pt x="115" y="43"/>
                  </a:lnTo>
                  <a:lnTo>
                    <a:pt x="113" y="42"/>
                  </a:lnTo>
                  <a:lnTo>
                    <a:pt x="109" y="42"/>
                  </a:lnTo>
                  <a:lnTo>
                    <a:pt x="109" y="41"/>
                  </a:lnTo>
                  <a:lnTo>
                    <a:pt x="108" y="40"/>
                  </a:lnTo>
                  <a:lnTo>
                    <a:pt x="108" y="39"/>
                  </a:lnTo>
                  <a:lnTo>
                    <a:pt x="106" y="38"/>
                  </a:lnTo>
                  <a:lnTo>
                    <a:pt x="105" y="39"/>
                  </a:lnTo>
                  <a:lnTo>
                    <a:pt x="103" y="39"/>
                  </a:lnTo>
                  <a:lnTo>
                    <a:pt x="102" y="38"/>
                  </a:lnTo>
                  <a:lnTo>
                    <a:pt x="100" y="36"/>
                  </a:lnTo>
                  <a:lnTo>
                    <a:pt x="99" y="35"/>
                  </a:lnTo>
                  <a:lnTo>
                    <a:pt x="98" y="35"/>
                  </a:lnTo>
                  <a:lnTo>
                    <a:pt x="99" y="2"/>
                  </a:lnTo>
                  <a:lnTo>
                    <a:pt x="58" y="0"/>
                  </a:lnTo>
                  <a:lnTo>
                    <a:pt x="57" y="0"/>
                  </a:lnTo>
                  <a:lnTo>
                    <a:pt x="51" y="76"/>
                  </a:lnTo>
                  <a:lnTo>
                    <a:pt x="0" y="72"/>
                  </a:lnTo>
                  <a:lnTo>
                    <a:pt x="1" y="73"/>
                  </a:lnTo>
                  <a:lnTo>
                    <a:pt x="0" y="74"/>
                  </a:lnTo>
                  <a:lnTo>
                    <a:pt x="1" y="75"/>
                  </a:lnTo>
                  <a:lnTo>
                    <a:pt x="3" y="77"/>
                  </a:lnTo>
                  <a:lnTo>
                    <a:pt x="4" y="79"/>
                  </a:lnTo>
                  <a:lnTo>
                    <a:pt x="5" y="81"/>
                  </a:lnTo>
                  <a:lnTo>
                    <a:pt x="8" y="83"/>
                  </a:lnTo>
                  <a:lnTo>
                    <a:pt x="16" y="92"/>
                  </a:lnTo>
                  <a:lnTo>
                    <a:pt x="22" y="98"/>
                  </a:lnTo>
                  <a:lnTo>
                    <a:pt x="23" y="99"/>
                  </a:lnTo>
                  <a:lnTo>
                    <a:pt x="23" y="100"/>
                  </a:lnTo>
                  <a:lnTo>
                    <a:pt x="23" y="101"/>
                  </a:lnTo>
                  <a:lnTo>
                    <a:pt x="24" y="102"/>
                  </a:lnTo>
                  <a:lnTo>
                    <a:pt x="25" y="104"/>
                  </a:lnTo>
                  <a:lnTo>
                    <a:pt x="25" y="110"/>
                  </a:lnTo>
                  <a:lnTo>
                    <a:pt x="25" y="112"/>
                  </a:lnTo>
                  <a:lnTo>
                    <a:pt x="28" y="115"/>
                  </a:lnTo>
                  <a:lnTo>
                    <a:pt x="38" y="123"/>
                  </a:lnTo>
                  <a:lnTo>
                    <a:pt x="45" y="127"/>
                  </a:lnTo>
                  <a:lnTo>
                    <a:pt x="46" y="127"/>
                  </a:lnTo>
                  <a:lnTo>
                    <a:pt x="48" y="127"/>
                  </a:lnTo>
                  <a:lnTo>
                    <a:pt x="49" y="125"/>
                  </a:lnTo>
                  <a:lnTo>
                    <a:pt x="50" y="124"/>
                  </a:lnTo>
                  <a:lnTo>
                    <a:pt x="53" y="117"/>
                  </a:lnTo>
                  <a:lnTo>
                    <a:pt x="55" y="115"/>
                  </a:lnTo>
                  <a:lnTo>
                    <a:pt x="56" y="114"/>
                  </a:lnTo>
                  <a:lnTo>
                    <a:pt x="58" y="115"/>
                  </a:lnTo>
                  <a:lnTo>
                    <a:pt x="59" y="115"/>
                  </a:lnTo>
                  <a:lnTo>
                    <a:pt x="59" y="114"/>
                  </a:lnTo>
                  <a:lnTo>
                    <a:pt x="60" y="113"/>
                  </a:lnTo>
                  <a:lnTo>
                    <a:pt x="61" y="114"/>
                  </a:lnTo>
                  <a:lnTo>
                    <a:pt x="62" y="114"/>
                  </a:lnTo>
                  <a:lnTo>
                    <a:pt x="66" y="115"/>
                  </a:lnTo>
                  <a:lnTo>
                    <a:pt x="67" y="115"/>
                  </a:lnTo>
                  <a:lnTo>
                    <a:pt x="70" y="116"/>
                  </a:lnTo>
                  <a:lnTo>
                    <a:pt x="71" y="116"/>
                  </a:lnTo>
                  <a:lnTo>
                    <a:pt x="74" y="117"/>
                  </a:lnTo>
                  <a:lnTo>
                    <a:pt x="75" y="119"/>
                  </a:lnTo>
                  <a:lnTo>
                    <a:pt x="75" y="120"/>
                  </a:lnTo>
                  <a:lnTo>
                    <a:pt x="76" y="120"/>
                  </a:lnTo>
                  <a:lnTo>
                    <a:pt x="77" y="121"/>
                  </a:lnTo>
                  <a:lnTo>
                    <a:pt x="79" y="123"/>
                  </a:lnTo>
                  <a:lnTo>
                    <a:pt x="82" y="126"/>
                  </a:lnTo>
                  <a:lnTo>
                    <a:pt x="83" y="128"/>
                  </a:lnTo>
                  <a:lnTo>
                    <a:pt x="83" y="129"/>
                  </a:lnTo>
                  <a:lnTo>
                    <a:pt x="88" y="140"/>
                  </a:lnTo>
                  <a:lnTo>
                    <a:pt x="89" y="142"/>
                  </a:lnTo>
                  <a:lnTo>
                    <a:pt x="93" y="147"/>
                  </a:lnTo>
                  <a:lnTo>
                    <a:pt x="94" y="149"/>
                  </a:lnTo>
                  <a:lnTo>
                    <a:pt x="97" y="152"/>
                  </a:lnTo>
                  <a:lnTo>
                    <a:pt x="98" y="153"/>
                  </a:lnTo>
                  <a:lnTo>
                    <a:pt x="99" y="154"/>
                  </a:lnTo>
                  <a:lnTo>
                    <a:pt x="100" y="155"/>
                  </a:lnTo>
                  <a:lnTo>
                    <a:pt x="100" y="159"/>
                  </a:lnTo>
                  <a:lnTo>
                    <a:pt x="101" y="160"/>
                  </a:lnTo>
                  <a:lnTo>
                    <a:pt x="101" y="164"/>
                  </a:lnTo>
                  <a:lnTo>
                    <a:pt x="102" y="165"/>
                  </a:lnTo>
                  <a:lnTo>
                    <a:pt x="105" y="172"/>
                  </a:lnTo>
                  <a:lnTo>
                    <a:pt x="106" y="174"/>
                  </a:lnTo>
                  <a:lnTo>
                    <a:pt x="108" y="174"/>
                  </a:lnTo>
                  <a:lnTo>
                    <a:pt x="111" y="176"/>
                  </a:lnTo>
                  <a:lnTo>
                    <a:pt x="114" y="177"/>
                  </a:lnTo>
                  <a:lnTo>
                    <a:pt x="119" y="180"/>
                  </a:lnTo>
                  <a:lnTo>
                    <a:pt x="125" y="181"/>
                  </a:lnTo>
                  <a:lnTo>
                    <a:pt x="126" y="181"/>
                  </a:lnTo>
                  <a:lnTo>
                    <a:pt x="130" y="183"/>
                  </a:lnTo>
                  <a:lnTo>
                    <a:pt x="132" y="184"/>
                  </a:lnTo>
                  <a:lnTo>
                    <a:pt x="133" y="182"/>
                  </a:lnTo>
                  <a:lnTo>
                    <a:pt x="135" y="182"/>
                  </a:lnTo>
                  <a:lnTo>
                    <a:pt x="135" y="181"/>
                  </a:lnTo>
                  <a:lnTo>
                    <a:pt x="134" y="180"/>
                  </a:lnTo>
                  <a:lnTo>
                    <a:pt x="133" y="178"/>
                  </a:lnTo>
                  <a:lnTo>
                    <a:pt x="130" y="170"/>
                  </a:lnTo>
                  <a:lnTo>
                    <a:pt x="129" y="167"/>
                  </a:lnTo>
                  <a:lnTo>
                    <a:pt x="131" y="162"/>
                  </a:lnTo>
                  <a:lnTo>
                    <a:pt x="131" y="160"/>
                  </a:lnTo>
                  <a:lnTo>
                    <a:pt x="130" y="160"/>
                  </a:lnTo>
                  <a:lnTo>
                    <a:pt x="130" y="159"/>
                  </a:lnTo>
                  <a:lnTo>
                    <a:pt x="132" y="158"/>
                  </a:lnTo>
                  <a:lnTo>
                    <a:pt x="133" y="153"/>
                  </a:lnTo>
                  <a:lnTo>
                    <a:pt x="132" y="153"/>
                  </a:lnTo>
                  <a:lnTo>
                    <a:pt x="132" y="151"/>
                  </a:lnTo>
                  <a:lnTo>
                    <a:pt x="133" y="150"/>
                  </a:lnTo>
                  <a:lnTo>
                    <a:pt x="134" y="151"/>
                  </a:lnTo>
                  <a:lnTo>
                    <a:pt x="137" y="149"/>
                  </a:lnTo>
                  <a:lnTo>
                    <a:pt x="137" y="147"/>
                  </a:lnTo>
                  <a:lnTo>
                    <a:pt x="136" y="146"/>
                  </a:lnTo>
                  <a:lnTo>
                    <a:pt x="137" y="145"/>
                  </a:lnTo>
                  <a:lnTo>
                    <a:pt x="138" y="145"/>
                  </a:lnTo>
                  <a:lnTo>
                    <a:pt x="138" y="144"/>
                  </a:lnTo>
                  <a:lnTo>
                    <a:pt x="139" y="145"/>
                  </a:lnTo>
                  <a:lnTo>
                    <a:pt x="140" y="145"/>
                  </a:lnTo>
                  <a:lnTo>
                    <a:pt x="141" y="144"/>
                  </a:lnTo>
                  <a:lnTo>
                    <a:pt x="141" y="142"/>
                  </a:lnTo>
                  <a:lnTo>
                    <a:pt x="142" y="141"/>
                  </a:lnTo>
                  <a:lnTo>
                    <a:pt x="142" y="142"/>
                  </a:lnTo>
                  <a:lnTo>
                    <a:pt x="143" y="142"/>
                  </a:lnTo>
                  <a:lnTo>
                    <a:pt x="146" y="141"/>
                  </a:lnTo>
                  <a:lnTo>
                    <a:pt x="147" y="141"/>
                  </a:lnTo>
                  <a:lnTo>
                    <a:pt x="147" y="140"/>
                  </a:lnTo>
                  <a:lnTo>
                    <a:pt x="145" y="139"/>
                  </a:lnTo>
                  <a:lnTo>
                    <a:pt x="145" y="138"/>
                  </a:lnTo>
                  <a:lnTo>
                    <a:pt x="148" y="137"/>
                  </a:lnTo>
                  <a:lnTo>
                    <a:pt x="149" y="136"/>
                  </a:lnTo>
                  <a:lnTo>
                    <a:pt x="150" y="136"/>
                  </a:lnTo>
                  <a:lnTo>
                    <a:pt x="149" y="137"/>
                  </a:lnTo>
                  <a:lnTo>
                    <a:pt x="150" y="138"/>
                  </a:lnTo>
                  <a:lnTo>
                    <a:pt x="151" y="137"/>
                  </a:lnTo>
                  <a:lnTo>
                    <a:pt x="156" y="135"/>
                  </a:lnTo>
                  <a:lnTo>
                    <a:pt x="165" y="130"/>
                  </a:lnTo>
                  <a:lnTo>
                    <a:pt x="165" y="128"/>
                  </a:lnTo>
                  <a:lnTo>
                    <a:pt x="169" y="124"/>
                  </a:lnTo>
                  <a:lnTo>
                    <a:pt x="168" y="121"/>
                  </a:lnTo>
                  <a:lnTo>
                    <a:pt x="168" y="119"/>
                  </a:lnTo>
                  <a:lnTo>
                    <a:pt x="171" y="118"/>
                  </a:lnTo>
                  <a:lnTo>
                    <a:pt x="171" y="120"/>
                  </a:lnTo>
                  <a:lnTo>
                    <a:pt x="171" y="121"/>
                  </a:lnTo>
                  <a:lnTo>
                    <a:pt x="174" y="121"/>
                  </a:lnTo>
                  <a:lnTo>
                    <a:pt x="175" y="122"/>
                  </a:lnTo>
                  <a:lnTo>
                    <a:pt x="181" y="119"/>
                  </a:lnTo>
                  <a:lnTo>
                    <a:pt x="185" y="119"/>
                  </a:lnTo>
                  <a:lnTo>
                    <a:pt x="184" y="118"/>
                  </a:lnTo>
                  <a:lnTo>
                    <a:pt x="184" y="117"/>
                  </a:lnTo>
                  <a:lnTo>
                    <a:pt x="184" y="116"/>
                  </a:lnTo>
                  <a:lnTo>
                    <a:pt x="184" y="115"/>
                  </a:lnTo>
                  <a:lnTo>
                    <a:pt x="185" y="114"/>
                  </a:lnTo>
                  <a:lnTo>
                    <a:pt x="187" y="110"/>
                  </a:lnTo>
                  <a:lnTo>
                    <a:pt x="186" y="108"/>
                  </a:lnTo>
                  <a:lnTo>
                    <a:pt x="186" y="107"/>
                  </a:lnTo>
                  <a:lnTo>
                    <a:pt x="186" y="106"/>
                  </a:lnTo>
                  <a:lnTo>
                    <a:pt x="186" y="105"/>
                  </a:lnTo>
                  <a:lnTo>
                    <a:pt x="186" y="103"/>
                  </a:lnTo>
                  <a:lnTo>
                    <a:pt x="187" y="102"/>
                  </a:lnTo>
                  <a:lnTo>
                    <a:pt x="188" y="101"/>
                  </a:lnTo>
                  <a:lnTo>
                    <a:pt x="189" y="98"/>
                  </a:lnTo>
                  <a:lnTo>
                    <a:pt x="189" y="96"/>
                  </a:lnTo>
                  <a:lnTo>
                    <a:pt x="188" y="93"/>
                  </a:lnTo>
                  <a:lnTo>
                    <a:pt x="187" y="91"/>
                  </a:lnTo>
                  <a:lnTo>
                    <a:pt x="186" y="91"/>
                  </a:lnTo>
                  <a:lnTo>
                    <a:pt x="187" y="90"/>
                  </a:lnTo>
                  <a:lnTo>
                    <a:pt x="186" y="89"/>
                  </a:lnTo>
                  <a:lnTo>
                    <a:pt x="185" y="88"/>
                  </a:lnTo>
                  <a:lnTo>
                    <a:pt x="184" y="87"/>
                  </a:lnTo>
                  <a:lnTo>
                    <a:pt x="184" y="86"/>
                  </a:lnTo>
                  <a:lnTo>
                    <a:pt x="185" y="85"/>
                  </a:lnTo>
                  <a:lnTo>
                    <a:pt x="184" y="82"/>
                  </a:lnTo>
                  <a:lnTo>
                    <a:pt x="181" y="80"/>
                  </a:lnTo>
                  <a:lnTo>
                    <a:pt x="181" y="79"/>
                  </a:lnTo>
                  <a:lnTo>
                    <a:pt x="180" y="62"/>
                  </a:lnTo>
                  <a:lnTo>
                    <a:pt x="180" y="53"/>
                  </a:lnTo>
                  <a:lnTo>
                    <a:pt x="178" y="52"/>
                  </a:lnTo>
                  <a:lnTo>
                    <a:pt x="176" y="53"/>
                  </a:lnTo>
                  <a:lnTo>
                    <a:pt x="174" y="51"/>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2960" name="Freeform 29"/>
            <p:cNvSpPr>
              <a:spLocks/>
            </p:cNvSpPr>
            <p:nvPr/>
          </p:nvSpPr>
          <p:spPr bwMode="auto">
            <a:xfrm>
              <a:off x="4372" y="1453"/>
              <a:ext cx="522" cy="380"/>
            </a:xfrm>
            <a:custGeom>
              <a:avLst/>
              <a:gdLst>
                <a:gd name="T0" fmla="*/ 2042 w 102"/>
                <a:gd name="T1" fmla="*/ 1661 h 78"/>
                <a:gd name="T2" fmla="*/ 1991 w 102"/>
                <a:gd name="T3" fmla="*/ 1734 h 78"/>
                <a:gd name="T4" fmla="*/ 1965 w 102"/>
                <a:gd name="T5" fmla="*/ 1778 h 78"/>
                <a:gd name="T6" fmla="*/ 1965 w 102"/>
                <a:gd name="T7" fmla="*/ 1851 h 78"/>
                <a:gd name="T8" fmla="*/ 2016 w 102"/>
                <a:gd name="T9" fmla="*/ 1803 h 78"/>
                <a:gd name="T10" fmla="*/ 2124 w 102"/>
                <a:gd name="T11" fmla="*/ 1778 h 78"/>
                <a:gd name="T12" fmla="*/ 2277 w 102"/>
                <a:gd name="T13" fmla="*/ 1734 h 78"/>
                <a:gd name="T14" fmla="*/ 2513 w 102"/>
                <a:gd name="T15" fmla="*/ 1569 h 78"/>
                <a:gd name="T16" fmla="*/ 2595 w 102"/>
                <a:gd name="T17" fmla="*/ 1520 h 78"/>
                <a:gd name="T18" fmla="*/ 2671 w 102"/>
                <a:gd name="T19" fmla="*/ 1447 h 78"/>
                <a:gd name="T20" fmla="*/ 2620 w 102"/>
                <a:gd name="T21" fmla="*/ 1471 h 78"/>
                <a:gd name="T22" fmla="*/ 2538 w 102"/>
                <a:gd name="T23" fmla="*/ 1520 h 78"/>
                <a:gd name="T24" fmla="*/ 2462 w 102"/>
                <a:gd name="T25" fmla="*/ 1544 h 78"/>
                <a:gd name="T26" fmla="*/ 2538 w 102"/>
                <a:gd name="T27" fmla="*/ 1447 h 78"/>
                <a:gd name="T28" fmla="*/ 2487 w 102"/>
                <a:gd name="T29" fmla="*/ 1471 h 78"/>
                <a:gd name="T30" fmla="*/ 2252 w 102"/>
                <a:gd name="T31" fmla="*/ 1588 h 78"/>
                <a:gd name="T32" fmla="*/ 2093 w 102"/>
                <a:gd name="T33" fmla="*/ 1710 h 78"/>
                <a:gd name="T34" fmla="*/ 2068 w 102"/>
                <a:gd name="T35" fmla="*/ 1613 h 78"/>
                <a:gd name="T36" fmla="*/ 2124 w 102"/>
                <a:gd name="T37" fmla="*/ 1520 h 78"/>
                <a:gd name="T38" fmla="*/ 2068 w 102"/>
                <a:gd name="T39" fmla="*/ 1164 h 78"/>
                <a:gd name="T40" fmla="*/ 2016 w 102"/>
                <a:gd name="T41" fmla="*/ 809 h 78"/>
                <a:gd name="T42" fmla="*/ 1965 w 102"/>
                <a:gd name="T43" fmla="*/ 594 h 78"/>
                <a:gd name="T44" fmla="*/ 1940 w 102"/>
                <a:gd name="T45" fmla="*/ 570 h 78"/>
                <a:gd name="T46" fmla="*/ 1914 w 102"/>
                <a:gd name="T47" fmla="*/ 497 h 78"/>
                <a:gd name="T48" fmla="*/ 1883 w 102"/>
                <a:gd name="T49" fmla="*/ 283 h 78"/>
                <a:gd name="T50" fmla="*/ 1807 w 102"/>
                <a:gd name="T51" fmla="*/ 73 h 78"/>
                <a:gd name="T52" fmla="*/ 1781 w 102"/>
                <a:gd name="T53" fmla="*/ 0 h 78"/>
                <a:gd name="T54" fmla="*/ 1336 w 102"/>
                <a:gd name="T55" fmla="*/ 93 h 78"/>
                <a:gd name="T56" fmla="*/ 1100 w 102"/>
                <a:gd name="T57" fmla="*/ 331 h 78"/>
                <a:gd name="T58" fmla="*/ 1075 w 102"/>
                <a:gd name="T59" fmla="*/ 429 h 78"/>
                <a:gd name="T60" fmla="*/ 942 w 102"/>
                <a:gd name="T61" fmla="*/ 546 h 78"/>
                <a:gd name="T62" fmla="*/ 993 w 102"/>
                <a:gd name="T63" fmla="*/ 594 h 78"/>
                <a:gd name="T64" fmla="*/ 993 w 102"/>
                <a:gd name="T65" fmla="*/ 643 h 78"/>
                <a:gd name="T66" fmla="*/ 1024 w 102"/>
                <a:gd name="T67" fmla="*/ 760 h 78"/>
                <a:gd name="T68" fmla="*/ 788 w 102"/>
                <a:gd name="T69" fmla="*/ 926 h 78"/>
                <a:gd name="T70" fmla="*/ 496 w 102"/>
                <a:gd name="T71" fmla="*/ 926 h 78"/>
                <a:gd name="T72" fmla="*/ 235 w 102"/>
                <a:gd name="T73" fmla="*/ 999 h 78"/>
                <a:gd name="T74" fmla="*/ 159 w 102"/>
                <a:gd name="T75" fmla="*/ 1091 h 78"/>
                <a:gd name="T76" fmla="*/ 235 w 102"/>
                <a:gd name="T77" fmla="*/ 1233 h 78"/>
                <a:gd name="T78" fmla="*/ 51 w 102"/>
                <a:gd name="T79" fmla="*/ 1423 h 78"/>
                <a:gd name="T80" fmla="*/ 1469 w 102"/>
                <a:gd name="T81" fmla="*/ 1306 h 78"/>
                <a:gd name="T82" fmla="*/ 1494 w 102"/>
                <a:gd name="T83" fmla="*/ 1354 h 78"/>
                <a:gd name="T84" fmla="*/ 1546 w 102"/>
                <a:gd name="T85" fmla="*/ 1379 h 78"/>
                <a:gd name="T86" fmla="*/ 1622 w 102"/>
                <a:gd name="T87" fmla="*/ 1496 h 78"/>
                <a:gd name="T88" fmla="*/ 1730 w 102"/>
                <a:gd name="T89" fmla="*/ 1520 h 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
                <a:gd name="T136" fmla="*/ 0 h 78"/>
                <a:gd name="T137" fmla="*/ 102 w 102"/>
                <a:gd name="T138" fmla="*/ 78 h 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 h="78">
                  <a:moveTo>
                    <a:pt x="66" y="64"/>
                  </a:moveTo>
                  <a:lnTo>
                    <a:pt x="77" y="68"/>
                  </a:lnTo>
                  <a:lnTo>
                    <a:pt x="78" y="70"/>
                  </a:lnTo>
                  <a:lnTo>
                    <a:pt x="77" y="71"/>
                  </a:lnTo>
                  <a:lnTo>
                    <a:pt x="77" y="72"/>
                  </a:lnTo>
                  <a:lnTo>
                    <a:pt x="76" y="73"/>
                  </a:lnTo>
                  <a:lnTo>
                    <a:pt x="76" y="75"/>
                  </a:lnTo>
                  <a:lnTo>
                    <a:pt x="75" y="75"/>
                  </a:lnTo>
                  <a:lnTo>
                    <a:pt x="74" y="77"/>
                  </a:lnTo>
                  <a:lnTo>
                    <a:pt x="74" y="78"/>
                  </a:lnTo>
                  <a:lnTo>
                    <a:pt x="75" y="78"/>
                  </a:lnTo>
                  <a:lnTo>
                    <a:pt x="75" y="77"/>
                  </a:lnTo>
                  <a:lnTo>
                    <a:pt x="77" y="76"/>
                  </a:lnTo>
                  <a:lnTo>
                    <a:pt x="78" y="76"/>
                  </a:lnTo>
                  <a:lnTo>
                    <a:pt x="81" y="76"/>
                  </a:lnTo>
                  <a:lnTo>
                    <a:pt x="81" y="75"/>
                  </a:lnTo>
                  <a:lnTo>
                    <a:pt x="84" y="75"/>
                  </a:lnTo>
                  <a:lnTo>
                    <a:pt x="86" y="74"/>
                  </a:lnTo>
                  <a:lnTo>
                    <a:pt x="87" y="73"/>
                  </a:lnTo>
                  <a:lnTo>
                    <a:pt x="88" y="72"/>
                  </a:lnTo>
                  <a:lnTo>
                    <a:pt x="94" y="67"/>
                  </a:lnTo>
                  <a:lnTo>
                    <a:pt x="96" y="66"/>
                  </a:lnTo>
                  <a:lnTo>
                    <a:pt x="97" y="65"/>
                  </a:lnTo>
                  <a:lnTo>
                    <a:pt x="98" y="65"/>
                  </a:lnTo>
                  <a:lnTo>
                    <a:pt x="99" y="64"/>
                  </a:lnTo>
                  <a:lnTo>
                    <a:pt x="100" y="63"/>
                  </a:lnTo>
                  <a:lnTo>
                    <a:pt x="101" y="63"/>
                  </a:lnTo>
                  <a:lnTo>
                    <a:pt x="102" y="61"/>
                  </a:lnTo>
                  <a:lnTo>
                    <a:pt x="100" y="62"/>
                  </a:lnTo>
                  <a:lnTo>
                    <a:pt x="99" y="62"/>
                  </a:lnTo>
                  <a:lnTo>
                    <a:pt x="97" y="63"/>
                  </a:lnTo>
                  <a:lnTo>
                    <a:pt x="97" y="64"/>
                  </a:lnTo>
                  <a:lnTo>
                    <a:pt x="96" y="65"/>
                  </a:lnTo>
                  <a:lnTo>
                    <a:pt x="95" y="66"/>
                  </a:lnTo>
                  <a:lnTo>
                    <a:pt x="94" y="65"/>
                  </a:lnTo>
                  <a:lnTo>
                    <a:pt x="95" y="64"/>
                  </a:lnTo>
                  <a:lnTo>
                    <a:pt x="96" y="63"/>
                  </a:lnTo>
                  <a:lnTo>
                    <a:pt x="97" y="61"/>
                  </a:lnTo>
                  <a:lnTo>
                    <a:pt x="97" y="60"/>
                  </a:lnTo>
                  <a:lnTo>
                    <a:pt x="96" y="61"/>
                  </a:lnTo>
                  <a:lnTo>
                    <a:pt x="95" y="62"/>
                  </a:lnTo>
                  <a:lnTo>
                    <a:pt x="94" y="63"/>
                  </a:lnTo>
                  <a:lnTo>
                    <a:pt x="91" y="65"/>
                  </a:lnTo>
                  <a:lnTo>
                    <a:pt x="86" y="67"/>
                  </a:lnTo>
                  <a:lnTo>
                    <a:pt x="83" y="69"/>
                  </a:lnTo>
                  <a:lnTo>
                    <a:pt x="81" y="70"/>
                  </a:lnTo>
                  <a:lnTo>
                    <a:pt x="80" y="72"/>
                  </a:lnTo>
                  <a:lnTo>
                    <a:pt x="79" y="71"/>
                  </a:lnTo>
                  <a:lnTo>
                    <a:pt x="79" y="70"/>
                  </a:lnTo>
                  <a:lnTo>
                    <a:pt x="79" y="68"/>
                  </a:lnTo>
                  <a:lnTo>
                    <a:pt x="81" y="67"/>
                  </a:lnTo>
                  <a:lnTo>
                    <a:pt x="79" y="66"/>
                  </a:lnTo>
                  <a:lnTo>
                    <a:pt x="81" y="64"/>
                  </a:lnTo>
                  <a:lnTo>
                    <a:pt x="81" y="63"/>
                  </a:lnTo>
                  <a:lnTo>
                    <a:pt x="81" y="62"/>
                  </a:lnTo>
                  <a:lnTo>
                    <a:pt x="79" y="49"/>
                  </a:lnTo>
                  <a:lnTo>
                    <a:pt x="78" y="49"/>
                  </a:lnTo>
                  <a:lnTo>
                    <a:pt x="78" y="37"/>
                  </a:lnTo>
                  <a:lnTo>
                    <a:pt x="77" y="34"/>
                  </a:lnTo>
                  <a:lnTo>
                    <a:pt x="76" y="32"/>
                  </a:lnTo>
                  <a:lnTo>
                    <a:pt x="76" y="29"/>
                  </a:lnTo>
                  <a:lnTo>
                    <a:pt x="75" y="25"/>
                  </a:lnTo>
                  <a:lnTo>
                    <a:pt x="74" y="23"/>
                  </a:lnTo>
                  <a:lnTo>
                    <a:pt x="73" y="23"/>
                  </a:lnTo>
                  <a:lnTo>
                    <a:pt x="74" y="24"/>
                  </a:lnTo>
                  <a:lnTo>
                    <a:pt x="73" y="24"/>
                  </a:lnTo>
                  <a:lnTo>
                    <a:pt x="73" y="23"/>
                  </a:lnTo>
                  <a:lnTo>
                    <a:pt x="73" y="21"/>
                  </a:lnTo>
                  <a:lnTo>
                    <a:pt x="71" y="16"/>
                  </a:lnTo>
                  <a:lnTo>
                    <a:pt x="71" y="14"/>
                  </a:lnTo>
                  <a:lnTo>
                    <a:pt x="72" y="12"/>
                  </a:lnTo>
                  <a:lnTo>
                    <a:pt x="71" y="9"/>
                  </a:lnTo>
                  <a:lnTo>
                    <a:pt x="69" y="4"/>
                  </a:lnTo>
                  <a:lnTo>
                    <a:pt x="69" y="3"/>
                  </a:lnTo>
                  <a:lnTo>
                    <a:pt x="68" y="3"/>
                  </a:lnTo>
                  <a:lnTo>
                    <a:pt x="69" y="2"/>
                  </a:lnTo>
                  <a:lnTo>
                    <a:pt x="68" y="0"/>
                  </a:lnTo>
                  <a:lnTo>
                    <a:pt x="52" y="4"/>
                  </a:lnTo>
                  <a:lnTo>
                    <a:pt x="51" y="4"/>
                  </a:lnTo>
                  <a:lnTo>
                    <a:pt x="50" y="5"/>
                  </a:lnTo>
                  <a:lnTo>
                    <a:pt x="46" y="9"/>
                  </a:lnTo>
                  <a:lnTo>
                    <a:pt x="42" y="14"/>
                  </a:lnTo>
                  <a:lnTo>
                    <a:pt x="41" y="15"/>
                  </a:lnTo>
                  <a:lnTo>
                    <a:pt x="42" y="16"/>
                  </a:lnTo>
                  <a:lnTo>
                    <a:pt x="41" y="18"/>
                  </a:lnTo>
                  <a:lnTo>
                    <a:pt x="40" y="19"/>
                  </a:lnTo>
                  <a:lnTo>
                    <a:pt x="36" y="22"/>
                  </a:lnTo>
                  <a:lnTo>
                    <a:pt x="36" y="23"/>
                  </a:lnTo>
                  <a:lnTo>
                    <a:pt x="36" y="25"/>
                  </a:lnTo>
                  <a:lnTo>
                    <a:pt x="37" y="25"/>
                  </a:lnTo>
                  <a:lnTo>
                    <a:pt x="38" y="25"/>
                  </a:lnTo>
                  <a:lnTo>
                    <a:pt x="39" y="26"/>
                  </a:lnTo>
                  <a:lnTo>
                    <a:pt x="38" y="27"/>
                  </a:lnTo>
                  <a:lnTo>
                    <a:pt x="38" y="29"/>
                  </a:lnTo>
                  <a:lnTo>
                    <a:pt x="39" y="30"/>
                  </a:lnTo>
                  <a:lnTo>
                    <a:pt x="39" y="32"/>
                  </a:lnTo>
                  <a:lnTo>
                    <a:pt x="36" y="34"/>
                  </a:lnTo>
                  <a:lnTo>
                    <a:pt x="33" y="38"/>
                  </a:lnTo>
                  <a:lnTo>
                    <a:pt x="30" y="39"/>
                  </a:lnTo>
                  <a:lnTo>
                    <a:pt x="23" y="40"/>
                  </a:lnTo>
                  <a:lnTo>
                    <a:pt x="21" y="39"/>
                  </a:lnTo>
                  <a:lnTo>
                    <a:pt x="19" y="39"/>
                  </a:lnTo>
                  <a:lnTo>
                    <a:pt x="16" y="39"/>
                  </a:lnTo>
                  <a:lnTo>
                    <a:pt x="13" y="40"/>
                  </a:lnTo>
                  <a:lnTo>
                    <a:pt x="9" y="42"/>
                  </a:lnTo>
                  <a:lnTo>
                    <a:pt x="7" y="43"/>
                  </a:lnTo>
                  <a:lnTo>
                    <a:pt x="6" y="45"/>
                  </a:lnTo>
                  <a:lnTo>
                    <a:pt x="6" y="46"/>
                  </a:lnTo>
                  <a:lnTo>
                    <a:pt x="9" y="50"/>
                  </a:lnTo>
                  <a:lnTo>
                    <a:pt x="10" y="51"/>
                  </a:lnTo>
                  <a:lnTo>
                    <a:pt x="9" y="52"/>
                  </a:lnTo>
                  <a:lnTo>
                    <a:pt x="8" y="53"/>
                  </a:lnTo>
                  <a:lnTo>
                    <a:pt x="7" y="55"/>
                  </a:lnTo>
                  <a:lnTo>
                    <a:pt x="2" y="60"/>
                  </a:lnTo>
                  <a:lnTo>
                    <a:pt x="0" y="62"/>
                  </a:lnTo>
                  <a:lnTo>
                    <a:pt x="1" y="66"/>
                  </a:lnTo>
                  <a:lnTo>
                    <a:pt x="56" y="55"/>
                  </a:lnTo>
                  <a:lnTo>
                    <a:pt x="57" y="56"/>
                  </a:lnTo>
                  <a:lnTo>
                    <a:pt x="57" y="57"/>
                  </a:lnTo>
                  <a:lnTo>
                    <a:pt x="58" y="57"/>
                  </a:lnTo>
                  <a:lnTo>
                    <a:pt x="58" y="58"/>
                  </a:lnTo>
                  <a:lnTo>
                    <a:pt x="59" y="58"/>
                  </a:lnTo>
                  <a:lnTo>
                    <a:pt x="61" y="61"/>
                  </a:lnTo>
                  <a:lnTo>
                    <a:pt x="61" y="62"/>
                  </a:lnTo>
                  <a:lnTo>
                    <a:pt x="62" y="63"/>
                  </a:lnTo>
                  <a:lnTo>
                    <a:pt x="65" y="64"/>
                  </a:lnTo>
                  <a:lnTo>
                    <a:pt x="66" y="64"/>
                  </a:lnTo>
                  <a:close/>
                </a:path>
              </a:pathLst>
            </a:custGeom>
            <a:solidFill>
              <a:srgbClr val="AAC8F5"/>
            </a:solidFill>
            <a:ln w="12700" cmpd="sng">
              <a:solidFill>
                <a:schemeClr val="tx1"/>
              </a:solidFill>
              <a:prstDash val="solid"/>
              <a:round/>
              <a:headEnd/>
              <a:tailEnd/>
            </a:ln>
          </p:spPr>
          <p:txBody>
            <a:bodyPr/>
            <a:lstStyle/>
            <a:p>
              <a:endParaRPr lang="en-US"/>
            </a:p>
          </p:txBody>
        </p:sp>
        <p:sp>
          <p:nvSpPr>
            <p:cNvPr id="32961" name="Freeform 30"/>
            <p:cNvSpPr>
              <a:spLocks/>
            </p:cNvSpPr>
            <p:nvPr/>
          </p:nvSpPr>
          <p:spPr bwMode="auto">
            <a:xfrm>
              <a:off x="4720" y="1428"/>
              <a:ext cx="118" cy="205"/>
            </a:xfrm>
            <a:custGeom>
              <a:avLst/>
              <a:gdLst>
                <a:gd name="T0" fmla="*/ 0 w 23"/>
                <a:gd name="T1" fmla="*/ 117 h 42"/>
                <a:gd name="T2" fmla="*/ 26 w 23"/>
                <a:gd name="T3" fmla="*/ 166 h 42"/>
                <a:gd name="T4" fmla="*/ 0 w 23"/>
                <a:gd name="T5" fmla="*/ 190 h 42"/>
                <a:gd name="T6" fmla="*/ 26 w 23"/>
                <a:gd name="T7" fmla="*/ 190 h 42"/>
                <a:gd name="T8" fmla="*/ 26 w 23"/>
                <a:gd name="T9" fmla="*/ 215 h 42"/>
                <a:gd name="T10" fmla="*/ 77 w 23"/>
                <a:gd name="T11" fmla="*/ 332 h 42"/>
                <a:gd name="T12" fmla="*/ 108 w 23"/>
                <a:gd name="T13" fmla="*/ 405 h 42"/>
                <a:gd name="T14" fmla="*/ 77 w 23"/>
                <a:gd name="T15" fmla="*/ 454 h 42"/>
                <a:gd name="T16" fmla="*/ 77 w 23"/>
                <a:gd name="T17" fmla="*/ 503 h 42"/>
                <a:gd name="T18" fmla="*/ 133 w 23"/>
                <a:gd name="T19" fmla="*/ 620 h 42"/>
                <a:gd name="T20" fmla="*/ 133 w 23"/>
                <a:gd name="T21" fmla="*/ 669 h 42"/>
                <a:gd name="T22" fmla="*/ 133 w 23"/>
                <a:gd name="T23" fmla="*/ 693 h 42"/>
                <a:gd name="T24" fmla="*/ 159 w 23"/>
                <a:gd name="T25" fmla="*/ 693 h 42"/>
                <a:gd name="T26" fmla="*/ 133 w 23"/>
                <a:gd name="T27" fmla="*/ 669 h 42"/>
                <a:gd name="T28" fmla="*/ 159 w 23"/>
                <a:gd name="T29" fmla="*/ 669 h 42"/>
                <a:gd name="T30" fmla="*/ 185 w 23"/>
                <a:gd name="T31" fmla="*/ 713 h 42"/>
                <a:gd name="T32" fmla="*/ 210 w 23"/>
                <a:gd name="T33" fmla="*/ 810 h 42"/>
                <a:gd name="T34" fmla="*/ 210 w 23"/>
                <a:gd name="T35" fmla="*/ 883 h 42"/>
                <a:gd name="T36" fmla="*/ 236 w 23"/>
                <a:gd name="T37" fmla="*/ 927 h 42"/>
                <a:gd name="T38" fmla="*/ 262 w 23"/>
                <a:gd name="T39" fmla="*/ 1001 h 42"/>
                <a:gd name="T40" fmla="*/ 528 w 23"/>
                <a:gd name="T41" fmla="*/ 952 h 42"/>
                <a:gd name="T42" fmla="*/ 498 w 23"/>
                <a:gd name="T43" fmla="*/ 927 h 42"/>
                <a:gd name="T44" fmla="*/ 472 w 23"/>
                <a:gd name="T45" fmla="*/ 903 h 42"/>
                <a:gd name="T46" fmla="*/ 472 w 23"/>
                <a:gd name="T47" fmla="*/ 883 h 42"/>
                <a:gd name="T48" fmla="*/ 498 w 23"/>
                <a:gd name="T49" fmla="*/ 859 h 42"/>
                <a:gd name="T50" fmla="*/ 472 w 23"/>
                <a:gd name="T51" fmla="*/ 810 h 42"/>
                <a:gd name="T52" fmla="*/ 472 w 23"/>
                <a:gd name="T53" fmla="*/ 644 h 42"/>
                <a:gd name="T54" fmla="*/ 472 w 23"/>
                <a:gd name="T55" fmla="*/ 595 h 42"/>
                <a:gd name="T56" fmla="*/ 498 w 23"/>
                <a:gd name="T57" fmla="*/ 503 h 42"/>
                <a:gd name="T58" fmla="*/ 498 w 23"/>
                <a:gd name="T59" fmla="*/ 454 h 42"/>
                <a:gd name="T60" fmla="*/ 498 w 23"/>
                <a:gd name="T61" fmla="*/ 405 h 42"/>
                <a:gd name="T62" fmla="*/ 498 w 23"/>
                <a:gd name="T63" fmla="*/ 356 h 42"/>
                <a:gd name="T64" fmla="*/ 498 w 23"/>
                <a:gd name="T65" fmla="*/ 332 h 42"/>
                <a:gd name="T66" fmla="*/ 498 w 23"/>
                <a:gd name="T67" fmla="*/ 307 h 42"/>
                <a:gd name="T68" fmla="*/ 580 w 23"/>
                <a:gd name="T69" fmla="*/ 264 h 42"/>
                <a:gd name="T70" fmla="*/ 605 w 23"/>
                <a:gd name="T71" fmla="*/ 166 h 42"/>
                <a:gd name="T72" fmla="*/ 580 w 23"/>
                <a:gd name="T73" fmla="*/ 117 h 42"/>
                <a:gd name="T74" fmla="*/ 580 w 23"/>
                <a:gd name="T75" fmla="*/ 73 h 42"/>
                <a:gd name="T76" fmla="*/ 580 w 23"/>
                <a:gd name="T77" fmla="*/ 73 h 42"/>
                <a:gd name="T78" fmla="*/ 580 w 23"/>
                <a:gd name="T79" fmla="*/ 49 h 42"/>
                <a:gd name="T80" fmla="*/ 554 w 23"/>
                <a:gd name="T81" fmla="*/ 0 h 42"/>
                <a:gd name="T82" fmla="*/ 0 w 23"/>
                <a:gd name="T83" fmla="*/ 117 h 42"/>
                <a:gd name="T84" fmla="*/ 0 w 23"/>
                <a:gd name="T85" fmla="*/ 117 h 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42"/>
                <a:gd name="T131" fmla="*/ 23 w 23"/>
                <a:gd name="T132" fmla="*/ 42 h 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42">
                  <a:moveTo>
                    <a:pt x="0" y="5"/>
                  </a:moveTo>
                  <a:lnTo>
                    <a:pt x="1" y="7"/>
                  </a:lnTo>
                  <a:lnTo>
                    <a:pt x="0" y="8"/>
                  </a:lnTo>
                  <a:lnTo>
                    <a:pt x="1" y="8"/>
                  </a:lnTo>
                  <a:lnTo>
                    <a:pt x="1" y="9"/>
                  </a:lnTo>
                  <a:lnTo>
                    <a:pt x="3" y="14"/>
                  </a:lnTo>
                  <a:lnTo>
                    <a:pt x="4" y="17"/>
                  </a:lnTo>
                  <a:lnTo>
                    <a:pt x="3" y="19"/>
                  </a:lnTo>
                  <a:lnTo>
                    <a:pt x="3" y="21"/>
                  </a:lnTo>
                  <a:lnTo>
                    <a:pt x="5" y="26"/>
                  </a:lnTo>
                  <a:lnTo>
                    <a:pt x="5" y="28"/>
                  </a:lnTo>
                  <a:lnTo>
                    <a:pt x="5" y="29"/>
                  </a:lnTo>
                  <a:lnTo>
                    <a:pt x="6" y="29"/>
                  </a:lnTo>
                  <a:lnTo>
                    <a:pt x="5" y="28"/>
                  </a:lnTo>
                  <a:lnTo>
                    <a:pt x="6" y="28"/>
                  </a:lnTo>
                  <a:lnTo>
                    <a:pt x="7" y="30"/>
                  </a:lnTo>
                  <a:lnTo>
                    <a:pt x="8" y="34"/>
                  </a:lnTo>
                  <a:lnTo>
                    <a:pt x="8" y="37"/>
                  </a:lnTo>
                  <a:lnTo>
                    <a:pt x="9" y="39"/>
                  </a:lnTo>
                  <a:lnTo>
                    <a:pt x="10" y="42"/>
                  </a:lnTo>
                  <a:lnTo>
                    <a:pt x="20" y="40"/>
                  </a:lnTo>
                  <a:lnTo>
                    <a:pt x="19" y="39"/>
                  </a:lnTo>
                  <a:lnTo>
                    <a:pt x="18" y="38"/>
                  </a:lnTo>
                  <a:lnTo>
                    <a:pt x="18" y="37"/>
                  </a:lnTo>
                  <a:lnTo>
                    <a:pt x="19" y="36"/>
                  </a:lnTo>
                  <a:lnTo>
                    <a:pt x="18" y="34"/>
                  </a:lnTo>
                  <a:lnTo>
                    <a:pt x="18" y="27"/>
                  </a:lnTo>
                  <a:lnTo>
                    <a:pt x="18" y="25"/>
                  </a:lnTo>
                  <a:lnTo>
                    <a:pt x="19" y="21"/>
                  </a:lnTo>
                  <a:lnTo>
                    <a:pt x="19" y="19"/>
                  </a:lnTo>
                  <a:lnTo>
                    <a:pt x="19" y="17"/>
                  </a:lnTo>
                  <a:lnTo>
                    <a:pt x="19" y="15"/>
                  </a:lnTo>
                  <a:lnTo>
                    <a:pt x="19" y="14"/>
                  </a:lnTo>
                  <a:lnTo>
                    <a:pt x="19" y="13"/>
                  </a:lnTo>
                  <a:lnTo>
                    <a:pt x="22" y="11"/>
                  </a:lnTo>
                  <a:lnTo>
                    <a:pt x="23" y="7"/>
                  </a:lnTo>
                  <a:lnTo>
                    <a:pt x="22" y="5"/>
                  </a:lnTo>
                  <a:lnTo>
                    <a:pt x="22" y="3"/>
                  </a:lnTo>
                  <a:lnTo>
                    <a:pt x="22" y="2"/>
                  </a:lnTo>
                  <a:lnTo>
                    <a:pt x="21" y="0"/>
                  </a:lnTo>
                  <a:lnTo>
                    <a:pt x="0" y="5"/>
                  </a:lnTo>
                  <a:close/>
                </a:path>
              </a:pathLst>
            </a:custGeom>
            <a:solidFill>
              <a:srgbClr val="6987EB"/>
            </a:solidFill>
            <a:ln w="12700" cmpd="sng">
              <a:solidFill>
                <a:schemeClr val="tx1"/>
              </a:solidFill>
              <a:prstDash val="solid"/>
              <a:round/>
              <a:headEnd/>
              <a:tailEnd/>
            </a:ln>
          </p:spPr>
          <p:txBody>
            <a:bodyPr/>
            <a:lstStyle/>
            <a:p>
              <a:endParaRPr lang="en-US"/>
            </a:p>
          </p:txBody>
        </p:sp>
        <p:grpSp>
          <p:nvGrpSpPr>
            <p:cNvPr id="3" name="Group 31"/>
            <p:cNvGrpSpPr>
              <a:grpSpLocks/>
            </p:cNvGrpSpPr>
            <p:nvPr/>
          </p:nvGrpSpPr>
          <p:grpSpPr bwMode="auto">
            <a:xfrm>
              <a:off x="728" y="2448"/>
              <a:ext cx="1266" cy="876"/>
              <a:chOff x="728" y="2532"/>
              <a:chExt cx="1266" cy="876"/>
            </a:xfrm>
          </p:grpSpPr>
          <p:sp>
            <p:nvSpPr>
              <p:cNvPr id="32997" name="Freeform 32"/>
              <p:cNvSpPr>
                <a:spLocks/>
              </p:cNvSpPr>
              <p:nvPr/>
            </p:nvSpPr>
            <p:spPr bwMode="auto">
              <a:xfrm>
                <a:off x="1031" y="2532"/>
                <a:ext cx="963" cy="780"/>
              </a:xfrm>
              <a:custGeom>
                <a:avLst/>
                <a:gdLst>
                  <a:gd name="T0" fmla="*/ 369 w 188"/>
                  <a:gd name="T1" fmla="*/ 736 h 160"/>
                  <a:gd name="T2" fmla="*/ 681 w 188"/>
                  <a:gd name="T3" fmla="*/ 951 h 160"/>
                  <a:gd name="T4" fmla="*/ 471 w 188"/>
                  <a:gd name="T5" fmla="*/ 1189 h 160"/>
                  <a:gd name="T6" fmla="*/ 420 w 188"/>
                  <a:gd name="T7" fmla="*/ 1024 h 160"/>
                  <a:gd name="T8" fmla="*/ 133 w 188"/>
                  <a:gd name="T9" fmla="*/ 1307 h 160"/>
                  <a:gd name="T10" fmla="*/ 287 w 188"/>
                  <a:gd name="T11" fmla="*/ 1521 h 160"/>
                  <a:gd name="T12" fmla="*/ 707 w 188"/>
                  <a:gd name="T13" fmla="*/ 1448 h 160"/>
                  <a:gd name="T14" fmla="*/ 579 w 188"/>
                  <a:gd name="T15" fmla="*/ 1760 h 160"/>
                  <a:gd name="T16" fmla="*/ 471 w 188"/>
                  <a:gd name="T17" fmla="*/ 1877 h 160"/>
                  <a:gd name="T18" fmla="*/ 261 w 188"/>
                  <a:gd name="T19" fmla="*/ 1950 h 160"/>
                  <a:gd name="T20" fmla="*/ 159 w 188"/>
                  <a:gd name="T21" fmla="*/ 2330 h 160"/>
                  <a:gd name="T22" fmla="*/ 287 w 188"/>
                  <a:gd name="T23" fmla="*/ 2545 h 160"/>
                  <a:gd name="T24" fmla="*/ 579 w 188"/>
                  <a:gd name="T25" fmla="*/ 2662 h 160"/>
                  <a:gd name="T26" fmla="*/ 579 w 188"/>
                  <a:gd name="T27" fmla="*/ 2852 h 160"/>
                  <a:gd name="T28" fmla="*/ 917 w 188"/>
                  <a:gd name="T29" fmla="*/ 2925 h 160"/>
                  <a:gd name="T30" fmla="*/ 1101 w 188"/>
                  <a:gd name="T31" fmla="*/ 2969 h 160"/>
                  <a:gd name="T32" fmla="*/ 763 w 188"/>
                  <a:gd name="T33" fmla="*/ 3349 h 160"/>
                  <a:gd name="T34" fmla="*/ 497 w 188"/>
                  <a:gd name="T35" fmla="*/ 3495 h 160"/>
                  <a:gd name="T36" fmla="*/ 77 w 188"/>
                  <a:gd name="T37" fmla="*/ 3685 h 160"/>
                  <a:gd name="T38" fmla="*/ 77 w 188"/>
                  <a:gd name="T39" fmla="*/ 3802 h 160"/>
                  <a:gd name="T40" fmla="*/ 763 w 188"/>
                  <a:gd name="T41" fmla="*/ 3539 h 160"/>
                  <a:gd name="T42" fmla="*/ 1629 w 188"/>
                  <a:gd name="T43" fmla="*/ 2852 h 160"/>
                  <a:gd name="T44" fmla="*/ 1547 w 188"/>
                  <a:gd name="T45" fmla="*/ 2779 h 160"/>
                  <a:gd name="T46" fmla="*/ 2018 w 188"/>
                  <a:gd name="T47" fmla="*/ 2257 h 160"/>
                  <a:gd name="T48" fmla="*/ 1890 w 188"/>
                  <a:gd name="T49" fmla="*/ 2398 h 160"/>
                  <a:gd name="T50" fmla="*/ 1916 w 188"/>
                  <a:gd name="T51" fmla="*/ 2589 h 160"/>
                  <a:gd name="T52" fmla="*/ 1890 w 188"/>
                  <a:gd name="T53" fmla="*/ 2711 h 160"/>
                  <a:gd name="T54" fmla="*/ 2259 w 188"/>
                  <a:gd name="T55" fmla="*/ 2520 h 160"/>
                  <a:gd name="T56" fmla="*/ 2259 w 188"/>
                  <a:gd name="T57" fmla="*/ 2330 h 160"/>
                  <a:gd name="T58" fmla="*/ 2807 w 188"/>
                  <a:gd name="T59" fmla="*/ 2447 h 160"/>
                  <a:gd name="T60" fmla="*/ 3176 w 188"/>
                  <a:gd name="T61" fmla="*/ 2398 h 160"/>
                  <a:gd name="T62" fmla="*/ 3806 w 188"/>
                  <a:gd name="T63" fmla="*/ 2589 h 160"/>
                  <a:gd name="T64" fmla="*/ 4016 w 188"/>
                  <a:gd name="T65" fmla="*/ 2828 h 160"/>
                  <a:gd name="T66" fmla="*/ 4354 w 188"/>
                  <a:gd name="T67" fmla="*/ 3042 h 160"/>
                  <a:gd name="T68" fmla="*/ 4933 w 188"/>
                  <a:gd name="T69" fmla="*/ 3091 h 160"/>
                  <a:gd name="T70" fmla="*/ 4856 w 188"/>
                  <a:gd name="T71" fmla="*/ 2779 h 160"/>
                  <a:gd name="T72" fmla="*/ 4620 w 188"/>
                  <a:gd name="T73" fmla="*/ 2735 h 160"/>
                  <a:gd name="T74" fmla="*/ 4277 w 188"/>
                  <a:gd name="T75" fmla="*/ 2520 h 160"/>
                  <a:gd name="T76" fmla="*/ 3857 w 188"/>
                  <a:gd name="T77" fmla="*/ 2257 h 160"/>
                  <a:gd name="T78" fmla="*/ 3698 w 188"/>
                  <a:gd name="T79" fmla="*/ 2447 h 160"/>
                  <a:gd name="T80" fmla="*/ 3386 w 188"/>
                  <a:gd name="T81" fmla="*/ 2208 h 160"/>
                  <a:gd name="T82" fmla="*/ 3068 w 188"/>
                  <a:gd name="T83" fmla="*/ 1901 h 160"/>
                  <a:gd name="T84" fmla="*/ 2674 w 188"/>
                  <a:gd name="T85" fmla="*/ 497 h 160"/>
                  <a:gd name="T86" fmla="*/ 2361 w 188"/>
                  <a:gd name="T87" fmla="*/ 117 h 160"/>
                  <a:gd name="T88" fmla="*/ 1808 w 188"/>
                  <a:gd name="T89" fmla="*/ 117 h 160"/>
                  <a:gd name="T90" fmla="*/ 1547 w 188"/>
                  <a:gd name="T91" fmla="*/ 117 h 160"/>
                  <a:gd name="T92" fmla="*/ 1183 w 188"/>
                  <a:gd name="T93" fmla="*/ 0 h 160"/>
                  <a:gd name="T94" fmla="*/ 917 w 188"/>
                  <a:gd name="T95" fmla="*/ 98 h 160"/>
                  <a:gd name="T96" fmla="*/ 630 w 188"/>
                  <a:gd name="T97" fmla="*/ 307 h 160"/>
                  <a:gd name="T98" fmla="*/ 497 w 188"/>
                  <a:gd name="T99" fmla="*/ 497 h 160"/>
                  <a:gd name="T100" fmla="*/ 261 w 188"/>
                  <a:gd name="T101" fmla="*/ 619 h 1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8"/>
                  <a:gd name="T154" fmla="*/ 0 h 160"/>
                  <a:gd name="T155" fmla="*/ 188 w 188"/>
                  <a:gd name="T156" fmla="*/ 160 h 1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8" h="160">
                    <a:moveTo>
                      <a:pt x="10" y="26"/>
                    </a:moveTo>
                    <a:lnTo>
                      <a:pt x="14" y="31"/>
                    </a:lnTo>
                    <a:lnTo>
                      <a:pt x="19" y="39"/>
                    </a:lnTo>
                    <a:lnTo>
                      <a:pt x="26" y="40"/>
                    </a:lnTo>
                    <a:lnTo>
                      <a:pt x="26" y="50"/>
                    </a:lnTo>
                    <a:lnTo>
                      <a:pt x="18" y="50"/>
                    </a:lnTo>
                    <a:lnTo>
                      <a:pt x="18" y="43"/>
                    </a:lnTo>
                    <a:lnTo>
                      <a:pt x="16" y="43"/>
                    </a:lnTo>
                    <a:lnTo>
                      <a:pt x="0" y="50"/>
                    </a:lnTo>
                    <a:lnTo>
                      <a:pt x="5" y="55"/>
                    </a:lnTo>
                    <a:lnTo>
                      <a:pt x="5" y="61"/>
                    </a:lnTo>
                    <a:lnTo>
                      <a:pt x="11" y="64"/>
                    </a:lnTo>
                    <a:lnTo>
                      <a:pt x="21" y="66"/>
                    </a:lnTo>
                    <a:lnTo>
                      <a:pt x="27" y="61"/>
                    </a:lnTo>
                    <a:lnTo>
                      <a:pt x="29" y="72"/>
                    </a:lnTo>
                    <a:lnTo>
                      <a:pt x="22" y="74"/>
                    </a:lnTo>
                    <a:lnTo>
                      <a:pt x="21" y="77"/>
                    </a:lnTo>
                    <a:lnTo>
                      <a:pt x="18" y="79"/>
                    </a:lnTo>
                    <a:lnTo>
                      <a:pt x="13" y="75"/>
                    </a:lnTo>
                    <a:lnTo>
                      <a:pt x="10" y="82"/>
                    </a:lnTo>
                    <a:lnTo>
                      <a:pt x="2" y="90"/>
                    </a:lnTo>
                    <a:lnTo>
                      <a:pt x="6" y="98"/>
                    </a:lnTo>
                    <a:lnTo>
                      <a:pt x="5" y="101"/>
                    </a:lnTo>
                    <a:lnTo>
                      <a:pt x="11" y="107"/>
                    </a:lnTo>
                    <a:lnTo>
                      <a:pt x="19" y="107"/>
                    </a:lnTo>
                    <a:lnTo>
                      <a:pt x="22" y="112"/>
                    </a:lnTo>
                    <a:lnTo>
                      <a:pt x="21" y="115"/>
                    </a:lnTo>
                    <a:lnTo>
                      <a:pt x="22" y="120"/>
                    </a:lnTo>
                    <a:lnTo>
                      <a:pt x="29" y="117"/>
                    </a:lnTo>
                    <a:lnTo>
                      <a:pt x="35" y="123"/>
                    </a:lnTo>
                    <a:lnTo>
                      <a:pt x="45" y="119"/>
                    </a:lnTo>
                    <a:lnTo>
                      <a:pt x="42" y="125"/>
                    </a:lnTo>
                    <a:lnTo>
                      <a:pt x="42" y="131"/>
                    </a:lnTo>
                    <a:lnTo>
                      <a:pt x="29" y="141"/>
                    </a:lnTo>
                    <a:lnTo>
                      <a:pt x="24" y="147"/>
                    </a:lnTo>
                    <a:lnTo>
                      <a:pt x="19" y="147"/>
                    </a:lnTo>
                    <a:lnTo>
                      <a:pt x="11" y="154"/>
                    </a:lnTo>
                    <a:lnTo>
                      <a:pt x="3" y="155"/>
                    </a:lnTo>
                    <a:lnTo>
                      <a:pt x="0" y="159"/>
                    </a:lnTo>
                    <a:lnTo>
                      <a:pt x="3" y="160"/>
                    </a:lnTo>
                    <a:lnTo>
                      <a:pt x="19" y="154"/>
                    </a:lnTo>
                    <a:lnTo>
                      <a:pt x="29" y="149"/>
                    </a:lnTo>
                    <a:lnTo>
                      <a:pt x="48" y="136"/>
                    </a:lnTo>
                    <a:lnTo>
                      <a:pt x="62" y="120"/>
                    </a:lnTo>
                    <a:lnTo>
                      <a:pt x="64" y="117"/>
                    </a:lnTo>
                    <a:lnTo>
                      <a:pt x="59" y="117"/>
                    </a:lnTo>
                    <a:lnTo>
                      <a:pt x="73" y="96"/>
                    </a:lnTo>
                    <a:lnTo>
                      <a:pt x="77" y="95"/>
                    </a:lnTo>
                    <a:lnTo>
                      <a:pt x="77" y="98"/>
                    </a:lnTo>
                    <a:lnTo>
                      <a:pt x="72" y="101"/>
                    </a:lnTo>
                    <a:lnTo>
                      <a:pt x="70" y="111"/>
                    </a:lnTo>
                    <a:lnTo>
                      <a:pt x="73" y="109"/>
                    </a:lnTo>
                    <a:lnTo>
                      <a:pt x="70" y="112"/>
                    </a:lnTo>
                    <a:lnTo>
                      <a:pt x="72" y="114"/>
                    </a:lnTo>
                    <a:lnTo>
                      <a:pt x="82" y="107"/>
                    </a:lnTo>
                    <a:lnTo>
                      <a:pt x="86" y="106"/>
                    </a:lnTo>
                    <a:lnTo>
                      <a:pt x="88" y="101"/>
                    </a:lnTo>
                    <a:lnTo>
                      <a:pt x="86" y="98"/>
                    </a:lnTo>
                    <a:lnTo>
                      <a:pt x="96" y="96"/>
                    </a:lnTo>
                    <a:lnTo>
                      <a:pt x="107" y="103"/>
                    </a:lnTo>
                    <a:lnTo>
                      <a:pt x="117" y="99"/>
                    </a:lnTo>
                    <a:lnTo>
                      <a:pt x="121" y="101"/>
                    </a:lnTo>
                    <a:lnTo>
                      <a:pt x="128" y="101"/>
                    </a:lnTo>
                    <a:lnTo>
                      <a:pt x="145" y="109"/>
                    </a:lnTo>
                    <a:lnTo>
                      <a:pt x="149" y="112"/>
                    </a:lnTo>
                    <a:lnTo>
                      <a:pt x="153" y="119"/>
                    </a:lnTo>
                    <a:lnTo>
                      <a:pt x="163" y="125"/>
                    </a:lnTo>
                    <a:lnTo>
                      <a:pt x="166" y="128"/>
                    </a:lnTo>
                    <a:lnTo>
                      <a:pt x="177" y="135"/>
                    </a:lnTo>
                    <a:lnTo>
                      <a:pt x="188" y="130"/>
                    </a:lnTo>
                    <a:lnTo>
                      <a:pt x="188" y="123"/>
                    </a:lnTo>
                    <a:lnTo>
                      <a:pt x="185" y="117"/>
                    </a:lnTo>
                    <a:lnTo>
                      <a:pt x="180" y="115"/>
                    </a:lnTo>
                    <a:lnTo>
                      <a:pt x="176" y="115"/>
                    </a:lnTo>
                    <a:lnTo>
                      <a:pt x="169" y="111"/>
                    </a:lnTo>
                    <a:lnTo>
                      <a:pt x="163" y="106"/>
                    </a:lnTo>
                    <a:lnTo>
                      <a:pt x="150" y="93"/>
                    </a:lnTo>
                    <a:lnTo>
                      <a:pt x="147" y="95"/>
                    </a:lnTo>
                    <a:lnTo>
                      <a:pt x="144" y="99"/>
                    </a:lnTo>
                    <a:lnTo>
                      <a:pt x="141" y="103"/>
                    </a:lnTo>
                    <a:lnTo>
                      <a:pt x="129" y="96"/>
                    </a:lnTo>
                    <a:lnTo>
                      <a:pt x="129" y="93"/>
                    </a:lnTo>
                    <a:lnTo>
                      <a:pt x="120" y="96"/>
                    </a:lnTo>
                    <a:lnTo>
                      <a:pt x="117" y="80"/>
                    </a:lnTo>
                    <a:lnTo>
                      <a:pt x="109" y="45"/>
                    </a:lnTo>
                    <a:lnTo>
                      <a:pt x="102" y="21"/>
                    </a:lnTo>
                    <a:lnTo>
                      <a:pt x="99" y="10"/>
                    </a:lnTo>
                    <a:lnTo>
                      <a:pt x="90" y="5"/>
                    </a:lnTo>
                    <a:lnTo>
                      <a:pt x="85" y="8"/>
                    </a:lnTo>
                    <a:lnTo>
                      <a:pt x="69" y="5"/>
                    </a:lnTo>
                    <a:lnTo>
                      <a:pt x="64" y="7"/>
                    </a:lnTo>
                    <a:lnTo>
                      <a:pt x="59" y="5"/>
                    </a:lnTo>
                    <a:lnTo>
                      <a:pt x="59" y="4"/>
                    </a:lnTo>
                    <a:lnTo>
                      <a:pt x="45" y="0"/>
                    </a:lnTo>
                    <a:lnTo>
                      <a:pt x="43" y="4"/>
                    </a:lnTo>
                    <a:lnTo>
                      <a:pt x="35" y="4"/>
                    </a:lnTo>
                    <a:lnTo>
                      <a:pt x="29" y="8"/>
                    </a:lnTo>
                    <a:lnTo>
                      <a:pt x="24" y="13"/>
                    </a:lnTo>
                    <a:lnTo>
                      <a:pt x="22" y="18"/>
                    </a:lnTo>
                    <a:lnTo>
                      <a:pt x="19" y="21"/>
                    </a:lnTo>
                    <a:lnTo>
                      <a:pt x="13" y="21"/>
                    </a:lnTo>
                    <a:lnTo>
                      <a:pt x="10" y="26"/>
                    </a:lnTo>
                    <a:close/>
                  </a:path>
                </a:pathLst>
              </a:custGeom>
              <a:solidFill>
                <a:schemeClr val="bg1"/>
              </a:solidFill>
              <a:ln w="12700" cmpd="sng">
                <a:solidFill>
                  <a:schemeClr val="tx1"/>
                </a:solidFill>
                <a:prstDash val="solid"/>
                <a:round/>
                <a:headEnd/>
                <a:tailEnd/>
              </a:ln>
            </p:spPr>
            <p:txBody>
              <a:bodyPr/>
              <a:lstStyle/>
              <a:p>
                <a:endParaRPr lang="en-US"/>
              </a:p>
            </p:txBody>
          </p:sp>
          <p:sp>
            <p:nvSpPr>
              <p:cNvPr id="32998" name="Freeform 33"/>
              <p:cNvSpPr>
                <a:spLocks/>
              </p:cNvSpPr>
              <p:nvPr/>
            </p:nvSpPr>
            <p:spPr bwMode="auto">
              <a:xfrm>
                <a:off x="995" y="3308"/>
                <a:ext cx="20" cy="14"/>
              </a:xfrm>
              <a:custGeom>
                <a:avLst/>
                <a:gdLst>
                  <a:gd name="T0" fmla="*/ 50 w 4"/>
                  <a:gd name="T1" fmla="*/ 42 h 3"/>
                  <a:gd name="T2" fmla="*/ 50 w 4"/>
                  <a:gd name="T3" fmla="*/ 23 h 3"/>
                  <a:gd name="T4" fmla="*/ 50 w 4"/>
                  <a:gd name="T5" fmla="*/ 23 h 3"/>
                  <a:gd name="T6" fmla="*/ 50 w 4"/>
                  <a:gd name="T7" fmla="*/ 23 h 3"/>
                  <a:gd name="T8" fmla="*/ 50 w 4"/>
                  <a:gd name="T9" fmla="*/ 23 h 3"/>
                  <a:gd name="T10" fmla="*/ 50 w 4"/>
                  <a:gd name="T11" fmla="*/ 23 h 3"/>
                  <a:gd name="T12" fmla="*/ 50 w 4"/>
                  <a:gd name="T13" fmla="*/ 23 h 3"/>
                  <a:gd name="T14" fmla="*/ 25 w 4"/>
                  <a:gd name="T15" fmla="*/ 0 h 3"/>
                  <a:gd name="T16" fmla="*/ 25 w 4"/>
                  <a:gd name="T17" fmla="*/ 0 h 3"/>
                  <a:gd name="T18" fmla="*/ 0 w 4"/>
                  <a:gd name="T19" fmla="*/ 23 h 3"/>
                  <a:gd name="T20" fmla="*/ 0 w 4"/>
                  <a:gd name="T21" fmla="*/ 23 h 3"/>
                  <a:gd name="T22" fmla="*/ 0 w 4"/>
                  <a:gd name="T23" fmla="*/ 23 h 3"/>
                  <a:gd name="T24" fmla="*/ 0 w 4"/>
                  <a:gd name="T25" fmla="*/ 23 h 3"/>
                  <a:gd name="T26" fmla="*/ 0 w 4"/>
                  <a:gd name="T27" fmla="*/ 23 h 3"/>
                  <a:gd name="T28" fmla="*/ 0 w 4"/>
                  <a:gd name="T29" fmla="*/ 23 h 3"/>
                  <a:gd name="T30" fmla="*/ 0 w 4"/>
                  <a:gd name="T31" fmla="*/ 42 h 3"/>
                  <a:gd name="T32" fmla="*/ 0 w 4"/>
                  <a:gd name="T33" fmla="*/ 42 h 3"/>
                  <a:gd name="T34" fmla="*/ 25 w 4"/>
                  <a:gd name="T35" fmla="*/ 42 h 3"/>
                  <a:gd name="T36" fmla="*/ 25 w 4"/>
                  <a:gd name="T37" fmla="*/ 42 h 3"/>
                  <a:gd name="T38" fmla="*/ 25 w 4"/>
                  <a:gd name="T39" fmla="*/ 65 h 3"/>
                  <a:gd name="T40" fmla="*/ 50 w 4"/>
                  <a:gd name="T41" fmla="*/ 65 h 3"/>
                  <a:gd name="T42" fmla="*/ 50 w 4"/>
                  <a:gd name="T43" fmla="*/ 65 h 3"/>
                  <a:gd name="T44" fmla="*/ 75 w 4"/>
                  <a:gd name="T45" fmla="*/ 65 h 3"/>
                  <a:gd name="T46" fmla="*/ 75 w 4"/>
                  <a:gd name="T47" fmla="*/ 65 h 3"/>
                  <a:gd name="T48" fmla="*/ 100 w 4"/>
                  <a:gd name="T49" fmla="*/ 42 h 3"/>
                  <a:gd name="T50" fmla="*/ 100 w 4"/>
                  <a:gd name="T51" fmla="*/ 42 h 3"/>
                  <a:gd name="T52" fmla="*/ 100 w 4"/>
                  <a:gd name="T53" fmla="*/ 42 h 3"/>
                  <a:gd name="T54" fmla="*/ 100 w 4"/>
                  <a:gd name="T55" fmla="*/ 23 h 3"/>
                  <a:gd name="T56" fmla="*/ 100 w 4"/>
                  <a:gd name="T57" fmla="*/ 23 h 3"/>
                  <a:gd name="T58" fmla="*/ 100 w 4"/>
                  <a:gd name="T59" fmla="*/ 23 h 3"/>
                  <a:gd name="T60" fmla="*/ 100 w 4"/>
                  <a:gd name="T61" fmla="*/ 23 h 3"/>
                  <a:gd name="T62" fmla="*/ 100 w 4"/>
                  <a:gd name="T63" fmla="*/ 23 h 3"/>
                  <a:gd name="T64" fmla="*/ 100 w 4"/>
                  <a:gd name="T65" fmla="*/ 0 h 3"/>
                  <a:gd name="T66" fmla="*/ 100 w 4"/>
                  <a:gd name="T67" fmla="*/ 0 h 3"/>
                  <a:gd name="T68" fmla="*/ 100 w 4"/>
                  <a:gd name="T69" fmla="*/ 0 h 3"/>
                  <a:gd name="T70" fmla="*/ 100 w 4"/>
                  <a:gd name="T71" fmla="*/ 0 h 3"/>
                  <a:gd name="T72" fmla="*/ 100 w 4"/>
                  <a:gd name="T73" fmla="*/ 23 h 3"/>
                  <a:gd name="T74" fmla="*/ 75 w 4"/>
                  <a:gd name="T75" fmla="*/ 23 h 3"/>
                  <a:gd name="T76" fmla="*/ 75 w 4"/>
                  <a:gd name="T77" fmla="*/ 23 h 3"/>
                  <a:gd name="T78" fmla="*/ 50 w 4"/>
                  <a:gd name="T79" fmla="*/ 42 h 3"/>
                  <a:gd name="T80" fmla="*/ 50 w 4"/>
                  <a:gd name="T81" fmla="*/ 42 h 3"/>
                  <a:gd name="T82" fmla="*/ 50 w 4"/>
                  <a:gd name="T83" fmla="*/ 42 h 3"/>
                  <a:gd name="T84" fmla="*/ 50 w 4"/>
                  <a:gd name="T85" fmla="*/ 42 h 3"/>
                  <a:gd name="T86" fmla="*/ 50 w 4"/>
                  <a:gd name="T87" fmla="*/ 65 h 3"/>
                  <a:gd name="T88" fmla="*/ 75 w 4"/>
                  <a:gd name="T89" fmla="*/ 65 h 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
                  <a:gd name="T136" fmla="*/ 0 h 3"/>
                  <a:gd name="T137" fmla="*/ 4 w 4"/>
                  <a:gd name="T138" fmla="*/ 3 h 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 h="3">
                    <a:moveTo>
                      <a:pt x="2" y="2"/>
                    </a:moveTo>
                    <a:lnTo>
                      <a:pt x="2" y="1"/>
                    </a:lnTo>
                    <a:lnTo>
                      <a:pt x="1" y="0"/>
                    </a:lnTo>
                    <a:lnTo>
                      <a:pt x="0" y="1"/>
                    </a:lnTo>
                    <a:lnTo>
                      <a:pt x="0" y="2"/>
                    </a:lnTo>
                    <a:lnTo>
                      <a:pt x="1" y="2"/>
                    </a:lnTo>
                    <a:lnTo>
                      <a:pt x="1" y="3"/>
                    </a:lnTo>
                    <a:lnTo>
                      <a:pt x="2" y="3"/>
                    </a:lnTo>
                    <a:lnTo>
                      <a:pt x="3" y="3"/>
                    </a:lnTo>
                    <a:lnTo>
                      <a:pt x="4" y="2"/>
                    </a:lnTo>
                    <a:lnTo>
                      <a:pt x="4" y="1"/>
                    </a:lnTo>
                    <a:lnTo>
                      <a:pt x="4" y="0"/>
                    </a:lnTo>
                    <a:lnTo>
                      <a:pt x="4" y="1"/>
                    </a:lnTo>
                    <a:lnTo>
                      <a:pt x="3" y="1"/>
                    </a:lnTo>
                    <a:lnTo>
                      <a:pt x="2" y="2"/>
                    </a:lnTo>
                    <a:lnTo>
                      <a:pt x="2" y="3"/>
                    </a:lnTo>
                    <a:lnTo>
                      <a:pt x="3" y="3"/>
                    </a:lnTo>
                  </a:path>
                </a:pathLst>
              </a:custGeom>
              <a:solidFill>
                <a:schemeClr val="bg1"/>
              </a:solidFill>
              <a:ln w="12700" cmpd="sng">
                <a:solidFill>
                  <a:schemeClr val="tx1"/>
                </a:solidFill>
                <a:prstDash val="solid"/>
                <a:round/>
                <a:headEnd/>
                <a:tailEnd/>
              </a:ln>
            </p:spPr>
            <p:txBody>
              <a:bodyPr/>
              <a:lstStyle/>
              <a:p>
                <a:endParaRPr lang="en-US"/>
              </a:p>
            </p:txBody>
          </p:sp>
          <p:sp>
            <p:nvSpPr>
              <p:cNvPr id="32999" name="Freeform 34"/>
              <p:cNvSpPr>
                <a:spLocks/>
              </p:cNvSpPr>
              <p:nvPr/>
            </p:nvSpPr>
            <p:spPr bwMode="auto">
              <a:xfrm>
                <a:off x="949" y="3310"/>
                <a:ext cx="46" cy="30"/>
              </a:xfrm>
              <a:custGeom>
                <a:avLst/>
                <a:gdLst>
                  <a:gd name="T0" fmla="*/ 184 w 9"/>
                  <a:gd name="T1" fmla="*/ 0 h 6"/>
                  <a:gd name="T2" fmla="*/ 102 w 9"/>
                  <a:gd name="T3" fmla="*/ 0 h 6"/>
                  <a:gd name="T4" fmla="*/ 77 w 9"/>
                  <a:gd name="T5" fmla="*/ 25 h 6"/>
                  <a:gd name="T6" fmla="*/ 77 w 9"/>
                  <a:gd name="T7" fmla="*/ 25 h 6"/>
                  <a:gd name="T8" fmla="*/ 77 w 9"/>
                  <a:gd name="T9" fmla="*/ 50 h 6"/>
                  <a:gd name="T10" fmla="*/ 77 w 9"/>
                  <a:gd name="T11" fmla="*/ 75 h 6"/>
                  <a:gd name="T12" fmla="*/ 51 w 9"/>
                  <a:gd name="T13" fmla="*/ 75 h 6"/>
                  <a:gd name="T14" fmla="*/ 51 w 9"/>
                  <a:gd name="T15" fmla="*/ 75 h 6"/>
                  <a:gd name="T16" fmla="*/ 26 w 9"/>
                  <a:gd name="T17" fmla="*/ 75 h 6"/>
                  <a:gd name="T18" fmla="*/ 26 w 9"/>
                  <a:gd name="T19" fmla="*/ 100 h 6"/>
                  <a:gd name="T20" fmla="*/ 26 w 9"/>
                  <a:gd name="T21" fmla="*/ 125 h 6"/>
                  <a:gd name="T22" fmla="*/ 0 w 9"/>
                  <a:gd name="T23" fmla="*/ 125 h 6"/>
                  <a:gd name="T24" fmla="*/ 0 w 9"/>
                  <a:gd name="T25" fmla="*/ 150 h 6"/>
                  <a:gd name="T26" fmla="*/ 0 w 9"/>
                  <a:gd name="T27" fmla="*/ 150 h 6"/>
                  <a:gd name="T28" fmla="*/ 0 w 9"/>
                  <a:gd name="T29" fmla="*/ 150 h 6"/>
                  <a:gd name="T30" fmla="*/ 0 w 9"/>
                  <a:gd name="T31" fmla="*/ 150 h 6"/>
                  <a:gd name="T32" fmla="*/ 0 w 9"/>
                  <a:gd name="T33" fmla="*/ 150 h 6"/>
                  <a:gd name="T34" fmla="*/ 0 w 9"/>
                  <a:gd name="T35" fmla="*/ 150 h 6"/>
                  <a:gd name="T36" fmla="*/ 0 w 9"/>
                  <a:gd name="T37" fmla="*/ 150 h 6"/>
                  <a:gd name="T38" fmla="*/ 26 w 9"/>
                  <a:gd name="T39" fmla="*/ 150 h 6"/>
                  <a:gd name="T40" fmla="*/ 51 w 9"/>
                  <a:gd name="T41" fmla="*/ 150 h 6"/>
                  <a:gd name="T42" fmla="*/ 77 w 9"/>
                  <a:gd name="T43" fmla="*/ 125 h 6"/>
                  <a:gd name="T44" fmla="*/ 158 w 9"/>
                  <a:gd name="T45" fmla="*/ 75 h 6"/>
                  <a:gd name="T46" fmla="*/ 184 w 9"/>
                  <a:gd name="T47" fmla="*/ 50 h 6"/>
                  <a:gd name="T48" fmla="*/ 210 w 9"/>
                  <a:gd name="T49" fmla="*/ 50 h 6"/>
                  <a:gd name="T50" fmla="*/ 235 w 9"/>
                  <a:gd name="T51" fmla="*/ 25 h 6"/>
                  <a:gd name="T52" fmla="*/ 235 w 9"/>
                  <a:gd name="T53" fmla="*/ 25 h 6"/>
                  <a:gd name="T54" fmla="*/ 235 w 9"/>
                  <a:gd name="T55" fmla="*/ 25 h 6"/>
                  <a:gd name="T56" fmla="*/ 210 w 9"/>
                  <a:gd name="T57" fmla="*/ 0 h 6"/>
                  <a:gd name="T58" fmla="*/ 210 w 9"/>
                  <a:gd name="T59" fmla="*/ 0 h 6"/>
                  <a:gd name="T60" fmla="*/ 210 w 9"/>
                  <a:gd name="T61" fmla="*/ 0 h 6"/>
                  <a:gd name="T62" fmla="*/ 210 w 9"/>
                  <a:gd name="T63" fmla="*/ 0 h 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6"/>
                  <a:gd name="T98" fmla="*/ 9 w 9"/>
                  <a:gd name="T99" fmla="*/ 6 h 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6">
                    <a:moveTo>
                      <a:pt x="8" y="0"/>
                    </a:moveTo>
                    <a:lnTo>
                      <a:pt x="7" y="0"/>
                    </a:lnTo>
                    <a:lnTo>
                      <a:pt x="6" y="0"/>
                    </a:lnTo>
                    <a:lnTo>
                      <a:pt x="4" y="0"/>
                    </a:lnTo>
                    <a:lnTo>
                      <a:pt x="4" y="1"/>
                    </a:lnTo>
                    <a:lnTo>
                      <a:pt x="3" y="1"/>
                    </a:lnTo>
                    <a:lnTo>
                      <a:pt x="3" y="2"/>
                    </a:lnTo>
                    <a:lnTo>
                      <a:pt x="3" y="3"/>
                    </a:lnTo>
                    <a:lnTo>
                      <a:pt x="2" y="3"/>
                    </a:lnTo>
                    <a:lnTo>
                      <a:pt x="1" y="3"/>
                    </a:lnTo>
                    <a:lnTo>
                      <a:pt x="1" y="4"/>
                    </a:lnTo>
                    <a:lnTo>
                      <a:pt x="1" y="5"/>
                    </a:lnTo>
                    <a:lnTo>
                      <a:pt x="0" y="5"/>
                    </a:lnTo>
                    <a:lnTo>
                      <a:pt x="0" y="6"/>
                    </a:lnTo>
                    <a:lnTo>
                      <a:pt x="1" y="6"/>
                    </a:lnTo>
                    <a:lnTo>
                      <a:pt x="2" y="6"/>
                    </a:lnTo>
                    <a:lnTo>
                      <a:pt x="2" y="5"/>
                    </a:lnTo>
                    <a:lnTo>
                      <a:pt x="3" y="5"/>
                    </a:lnTo>
                    <a:lnTo>
                      <a:pt x="5" y="4"/>
                    </a:lnTo>
                    <a:lnTo>
                      <a:pt x="6" y="3"/>
                    </a:lnTo>
                    <a:lnTo>
                      <a:pt x="7" y="2"/>
                    </a:lnTo>
                    <a:lnTo>
                      <a:pt x="8" y="2"/>
                    </a:lnTo>
                    <a:lnTo>
                      <a:pt x="9" y="1"/>
                    </a:lnTo>
                    <a:lnTo>
                      <a:pt x="8" y="0"/>
                    </a:lnTo>
                    <a:close/>
                  </a:path>
                </a:pathLst>
              </a:custGeom>
              <a:solidFill>
                <a:schemeClr val="bg1"/>
              </a:solidFill>
              <a:ln w="12700" cmpd="sng">
                <a:solidFill>
                  <a:schemeClr val="tx1"/>
                </a:solidFill>
                <a:prstDash val="solid"/>
                <a:round/>
                <a:headEnd/>
                <a:tailEnd/>
              </a:ln>
            </p:spPr>
            <p:txBody>
              <a:bodyPr/>
              <a:lstStyle/>
              <a:p>
                <a:endParaRPr lang="en-US"/>
              </a:p>
            </p:txBody>
          </p:sp>
          <p:sp>
            <p:nvSpPr>
              <p:cNvPr id="33000" name="Freeform 35"/>
              <p:cNvSpPr>
                <a:spLocks/>
              </p:cNvSpPr>
              <p:nvPr/>
            </p:nvSpPr>
            <p:spPr bwMode="auto">
              <a:xfrm>
                <a:off x="903" y="3332"/>
                <a:ext cx="46" cy="34"/>
              </a:xfrm>
              <a:custGeom>
                <a:avLst/>
                <a:gdLst>
                  <a:gd name="T0" fmla="*/ 210 w 9"/>
                  <a:gd name="T1" fmla="*/ 73 h 7"/>
                  <a:gd name="T2" fmla="*/ 210 w 9"/>
                  <a:gd name="T3" fmla="*/ 24 h 7"/>
                  <a:gd name="T4" fmla="*/ 133 w 9"/>
                  <a:gd name="T5" fmla="*/ 73 h 7"/>
                  <a:gd name="T6" fmla="*/ 102 w 9"/>
                  <a:gd name="T7" fmla="*/ 92 h 7"/>
                  <a:gd name="T8" fmla="*/ 102 w 9"/>
                  <a:gd name="T9" fmla="*/ 92 h 7"/>
                  <a:gd name="T10" fmla="*/ 51 w 9"/>
                  <a:gd name="T11" fmla="*/ 117 h 7"/>
                  <a:gd name="T12" fmla="*/ 26 w 9"/>
                  <a:gd name="T13" fmla="*/ 141 h 7"/>
                  <a:gd name="T14" fmla="*/ 0 w 9"/>
                  <a:gd name="T15" fmla="*/ 141 h 7"/>
                  <a:gd name="T16" fmla="*/ 51 w 9"/>
                  <a:gd name="T17" fmla="*/ 141 h 7"/>
                  <a:gd name="T18" fmla="*/ 77 w 9"/>
                  <a:gd name="T19" fmla="*/ 117 h 7"/>
                  <a:gd name="T20" fmla="*/ 158 w 9"/>
                  <a:gd name="T21" fmla="*/ 92 h 7"/>
                  <a:gd name="T22" fmla="*/ 210 w 9"/>
                  <a:gd name="T23" fmla="*/ 73 h 7"/>
                  <a:gd name="T24" fmla="*/ 210 w 9"/>
                  <a:gd name="T25" fmla="*/ 73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7"/>
                  <a:gd name="T41" fmla="*/ 9 w 9"/>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7">
                    <a:moveTo>
                      <a:pt x="8" y="3"/>
                    </a:moveTo>
                    <a:cubicBezTo>
                      <a:pt x="8" y="2"/>
                      <a:pt x="9" y="1"/>
                      <a:pt x="8" y="1"/>
                    </a:cubicBezTo>
                    <a:cubicBezTo>
                      <a:pt x="7" y="0"/>
                      <a:pt x="5" y="2"/>
                      <a:pt x="5" y="3"/>
                    </a:cubicBezTo>
                    <a:cubicBezTo>
                      <a:pt x="4" y="3"/>
                      <a:pt x="4" y="3"/>
                      <a:pt x="4" y="4"/>
                    </a:cubicBezTo>
                    <a:cubicBezTo>
                      <a:pt x="4" y="4"/>
                      <a:pt x="4" y="4"/>
                      <a:pt x="4" y="4"/>
                    </a:cubicBezTo>
                    <a:cubicBezTo>
                      <a:pt x="3" y="5"/>
                      <a:pt x="3" y="5"/>
                      <a:pt x="2" y="5"/>
                    </a:cubicBezTo>
                    <a:cubicBezTo>
                      <a:pt x="2" y="5"/>
                      <a:pt x="2" y="5"/>
                      <a:pt x="1" y="6"/>
                    </a:cubicBezTo>
                    <a:cubicBezTo>
                      <a:pt x="1" y="6"/>
                      <a:pt x="0" y="6"/>
                      <a:pt x="0" y="6"/>
                    </a:cubicBezTo>
                    <a:cubicBezTo>
                      <a:pt x="1" y="7"/>
                      <a:pt x="1" y="7"/>
                      <a:pt x="2" y="6"/>
                    </a:cubicBezTo>
                    <a:cubicBezTo>
                      <a:pt x="2" y="6"/>
                      <a:pt x="3" y="5"/>
                      <a:pt x="3" y="5"/>
                    </a:cubicBezTo>
                    <a:cubicBezTo>
                      <a:pt x="4" y="5"/>
                      <a:pt x="5" y="5"/>
                      <a:pt x="6" y="4"/>
                    </a:cubicBezTo>
                    <a:cubicBezTo>
                      <a:pt x="7" y="4"/>
                      <a:pt x="7" y="3"/>
                      <a:pt x="8" y="3"/>
                    </a:cubicBezTo>
                    <a:cubicBezTo>
                      <a:pt x="8" y="3"/>
                      <a:pt x="8" y="3"/>
                      <a:pt x="8" y="3"/>
                    </a:cubicBezTo>
                    <a:close/>
                  </a:path>
                </a:pathLst>
              </a:custGeom>
              <a:solidFill>
                <a:schemeClr val="bg1"/>
              </a:solidFill>
              <a:ln w="12700" cmpd="sng">
                <a:solidFill>
                  <a:schemeClr val="tx1"/>
                </a:solidFill>
                <a:prstDash val="solid"/>
                <a:round/>
                <a:headEnd/>
                <a:tailEnd/>
              </a:ln>
            </p:spPr>
            <p:txBody>
              <a:bodyPr/>
              <a:lstStyle/>
              <a:p>
                <a:endParaRPr lang="en-US"/>
              </a:p>
            </p:txBody>
          </p:sp>
          <p:sp>
            <p:nvSpPr>
              <p:cNvPr id="33001" name="Freeform 36"/>
              <p:cNvSpPr>
                <a:spLocks/>
              </p:cNvSpPr>
              <p:nvPr/>
            </p:nvSpPr>
            <p:spPr bwMode="auto">
              <a:xfrm>
                <a:off x="903" y="3337"/>
                <a:ext cx="41" cy="29"/>
              </a:xfrm>
              <a:custGeom>
                <a:avLst/>
                <a:gdLst>
                  <a:gd name="T0" fmla="*/ 210 w 8"/>
                  <a:gd name="T1" fmla="*/ 48 h 6"/>
                  <a:gd name="T2" fmla="*/ 210 w 8"/>
                  <a:gd name="T3" fmla="*/ 24 h 6"/>
                  <a:gd name="T4" fmla="*/ 210 w 8"/>
                  <a:gd name="T5" fmla="*/ 24 h 6"/>
                  <a:gd name="T6" fmla="*/ 210 w 8"/>
                  <a:gd name="T7" fmla="*/ 0 h 6"/>
                  <a:gd name="T8" fmla="*/ 210 w 8"/>
                  <a:gd name="T9" fmla="*/ 0 h 6"/>
                  <a:gd name="T10" fmla="*/ 210 w 8"/>
                  <a:gd name="T11" fmla="*/ 0 h 6"/>
                  <a:gd name="T12" fmla="*/ 210 w 8"/>
                  <a:gd name="T13" fmla="*/ 0 h 6"/>
                  <a:gd name="T14" fmla="*/ 210 w 8"/>
                  <a:gd name="T15" fmla="*/ 0 h 6"/>
                  <a:gd name="T16" fmla="*/ 210 w 8"/>
                  <a:gd name="T17" fmla="*/ 0 h 6"/>
                  <a:gd name="T18" fmla="*/ 210 w 8"/>
                  <a:gd name="T19" fmla="*/ 0 h 6"/>
                  <a:gd name="T20" fmla="*/ 184 w 8"/>
                  <a:gd name="T21" fmla="*/ 0 h 6"/>
                  <a:gd name="T22" fmla="*/ 184 w 8"/>
                  <a:gd name="T23" fmla="*/ 0 h 6"/>
                  <a:gd name="T24" fmla="*/ 159 w 8"/>
                  <a:gd name="T25" fmla="*/ 0 h 6"/>
                  <a:gd name="T26" fmla="*/ 133 w 8"/>
                  <a:gd name="T27" fmla="*/ 24 h 6"/>
                  <a:gd name="T28" fmla="*/ 133 w 8"/>
                  <a:gd name="T29" fmla="*/ 48 h 6"/>
                  <a:gd name="T30" fmla="*/ 133 w 8"/>
                  <a:gd name="T31" fmla="*/ 48 h 6"/>
                  <a:gd name="T32" fmla="*/ 108 w 8"/>
                  <a:gd name="T33" fmla="*/ 48 h 6"/>
                  <a:gd name="T34" fmla="*/ 108 w 8"/>
                  <a:gd name="T35" fmla="*/ 48 h 6"/>
                  <a:gd name="T36" fmla="*/ 108 w 8"/>
                  <a:gd name="T37" fmla="*/ 48 h 6"/>
                  <a:gd name="T38" fmla="*/ 108 w 8"/>
                  <a:gd name="T39" fmla="*/ 72 h 6"/>
                  <a:gd name="T40" fmla="*/ 108 w 8"/>
                  <a:gd name="T41" fmla="*/ 72 h 6"/>
                  <a:gd name="T42" fmla="*/ 108 w 8"/>
                  <a:gd name="T43" fmla="*/ 72 h 6"/>
                  <a:gd name="T44" fmla="*/ 108 w 8"/>
                  <a:gd name="T45" fmla="*/ 72 h 6"/>
                  <a:gd name="T46" fmla="*/ 51 w 8"/>
                  <a:gd name="T47" fmla="*/ 92 h 6"/>
                  <a:gd name="T48" fmla="*/ 51 w 8"/>
                  <a:gd name="T49" fmla="*/ 92 h 6"/>
                  <a:gd name="T50" fmla="*/ 51 w 8"/>
                  <a:gd name="T51" fmla="*/ 92 h 6"/>
                  <a:gd name="T52" fmla="*/ 51 w 8"/>
                  <a:gd name="T53" fmla="*/ 92 h 6"/>
                  <a:gd name="T54" fmla="*/ 26 w 8"/>
                  <a:gd name="T55" fmla="*/ 92 h 6"/>
                  <a:gd name="T56" fmla="*/ 26 w 8"/>
                  <a:gd name="T57" fmla="*/ 116 h 6"/>
                  <a:gd name="T58" fmla="*/ 26 w 8"/>
                  <a:gd name="T59" fmla="*/ 116 h 6"/>
                  <a:gd name="T60" fmla="*/ 0 w 8"/>
                  <a:gd name="T61" fmla="*/ 116 h 6"/>
                  <a:gd name="T62" fmla="*/ 0 w 8"/>
                  <a:gd name="T63" fmla="*/ 116 h 6"/>
                  <a:gd name="T64" fmla="*/ 0 w 8"/>
                  <a:gd name="T65" fmla="*/ 116 h 6"/>
                  <a:gd name="T66" fmla="*/ 26 w 8"/>
                  <a:gd name="T67" fmla="*/ 140 h 6"/>
                  <a:gd name="T68" fmla="*/ 26 w 8"/>
                  <a:gd name="T69" fmla="*/ 140 h 6"/>
                  <a:gd name="T70" fmla="*/ 26 w 8"/>
                  <a:gd name="T71" fmla="*/ 140 h 6"/>
                  <a:gd name="T72" fmla="*/ 26 w 8"/>
                  <a:gd name="T73" fmla="*/ 140 h 6"/>
                  <a:gd name="T74" fmla="*/ 51 w 8"/>
                  <a:gd name="T75" fmla="*/ 116 h 6"/>
                  <a:gd name="T76" fmla="*/ 51 w 8"/>
                  <a:gd name="T77" fmla="*/ 116 h 6"/>
                  <a:gd name="T78" fmla="*/ 77 w 8"/>
                  <a:gd name="T79" fmla="*/ 116 h 6"/>
                  <a:gd name="T80" fmla="*/ 77 w 8"/>
                  <a:gd name="T81" fmla="*/ 92 h 6"/>
                  <a:gd name="T82" fmla="*/ 77 w 8"/>
                  <a:gd name="T83" fmla="*/ 92 h 6"/>
                  <a:gd name="T84" fmla="*/ 133 w 8"/>
                  <a:gd name="T85" fmla="*/ 92 h 6"/>
                  <a:gd name="T86" fmla="*/ 133 w 8"/>
                  <a:gd name="T87" fmla="*/ 72 h 6"/>
                  <a:gd name="T88" fmla="*/ 159 w 8"/>
                  <a:gd name="T89" fmla="*/ 72 h 6"/>
                  <a:gd name="T90" fmla="*/ 184 w 8"/>
                  <a:gd name="T91" fmla="*/ 72 h 6"/>
                  <a:gd name="T92" fmla="*/ 184 w 8"/>
                  <a:gd name="T93" fmla="*/ 48 h 6"/>
                  <a:gd name="T94" fmla="*/ 184 w 8"/>
                  <a:gd name="T95" fmla="*/ 48 h 6"/>
                  <a:gd name="T96" fmla="*/ 210 w 8"/>
                  <a:gd name="T97" fmla="*/ 48 h 6"/>
                  <a:gd name="T98" fmla="*/ 210 w 8"/>
                  <a:gd name="T99" fmla="*/ 48 h 6"/>
                  <a:gd name="T100" fmla="*/ 210 w 8"/>
                  <a:gd name="T101" fmla="*/ 48 h 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
                  <a:gd name="T154" fmla="*/ 0 h 6"/>
                  <a:gd name="T155" fmla="*/ 8 w 8"/>
                  <a:gd name="T156" fmla="*/ 6 h 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 h="6">
                    <a:moveTo>
                      <a:pt x="8" y="2"/>
                    </a:moveTo>
                    <a:lnTo>
                      <a:pt x="8" y="1"/>
                    </a:lnTo>
                    <a:lnTo>
                      <a:pt x="8" y="0"/>
                    </a:lnTo>
                    <a:lnTo>
                      <a:pt x="7" y="0"/>
                    </a:lnTo>
                    <a:lnTo>
                      <a:pt x="6" y="0"/>
                    </a:lnTo>
                    <a:lnTo>
                      <a:pt x="5" y="1"/>
                    </a:lnTo>
                    <a:lnTo>
                      <a:pt x="5" y="2"/>
                    </a:lnTo>
                    <a:lnTo>
                      <a:pt x="4" y="2"/>
                    </a:lnTo>
                    <a:lnTo>
                      <a:pt x="4" y="3"/>
                    </a:lnTo>
                    <a:lnTo>
                      <a:pt x="2" y="4"/>
                    </a:lnTo>
                    <a:lnTo>
                      <a:pt x="1" y="4"/>
                    </a:lnTo>
                    <a:lnTo>
                      <a:pt x="1" y="5"/>
                    </a:lnTo>
                    <a:lnTo>
                      <a:pt x="0" y="5"/>
                    </a:lnTo>
                    <a:lnTo>
                      <a:pt x="1" y="6"/>
                    </a:lnTo>
                    <a:lnTo>
                      <a:pt x="2" y="5"/>
                    </a:lnTo>
                    <a:lnTo>
                      <a:pt x="3" y="5"/>
                    </a:lnTo>
                    <a:lnTo>
                      <a:pt x="3" y="4"/>
                    </a:lnTo>
                    <a:lnTo>
                      <a:pt x="5" y="4"/>
                    </a:lnTo>
                    <a:lnTo>
                      <a:pt x="5" y="3"/>
                    </a:lnTo>
                    <a:lnTo>
                      <a:pt x="6" y="3"/>
                    </a:lnTo>
                    <a:lnTo>
                      <a:pt x="7" y="3"/>
                    </a:lnTo>
                    <a:lnTo>
                      <a:pt x="7" y="2"/>
                    </a:lnTo>
                    <a:lnTo>
                      <a:pt x="8" y="2"/>
                    </a:lnTo>
                    <a:close/>
                  </a:path>
                </a:pathLst>
              </a:custGeom>
              <a:solidFill>
                <a:schemeClr val="bg1"/>
              </a:solidFill>
              <a:ln w="12700" cmpd="sng">
                <a:solidFill>
                  <a:schemeClr val="tx1"/>
                </a:solidFill>
                <a:prstDash val="solid"/>
                <a:round/>
                <a:headEnd/>
                <a:tailEnd/>
              </a:ln>
            </p:spPr>
            <p:txBody>
              <a:bodyPr/>
              <a:lstStyle/>
              <a:p>
                <a:endParaRPr lang="en-US"/>
              </a:p>
            </p:txBody>
          </p:sp>
          <p:sp>
            <p:nvSpPr>
              <p:cNvPr id="33002" name="Freeform 37"/>
              <p:cNvSpPr>
                <a:spLocks/>
              </p:cNvSpPr>
              <p:nvPr/>
            </p:nvSpPr>
            <p:spPr bwMode="auto">
              <a:xfrm>
                <a:off x="877" y="3376"/>
                <a:ext cx="4" cy="5"/>
              </a:xfrm>
              <a:custGeom>
                <a:avLst/>
                <a:gdLst>
                  <a:gd name="T0" fmla="*/ 16 w 1"/>
                  <a:gd name="T1" fmla="*/ 0 h 1"/>
                  <a:gd name="T2" fmla="*/ 0 w 1"/>
                  <a:gd name="T3" fmla="*/ 0 h 1"/>
                  <a:gd name="T4" fmla="*/ 0 w 1"/>
                  <a:gd name="T5" fmla="*/ 25 h 1"/>
                  <a:gd name="T6" fmla="*/ 1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0" y="0"/>
                      <a:pt x="0" y="0"/>
                    </a:cubicBezTo>
                    <a:cubicBezTo>
                      <a:pt x="0" y="0"/>
                      <a:pt x="0" y="1"/>
                      <a:pt x="0" y="1"/>
                    </a:cubicBezTo>
                    <a:cubicBezTo>
                      <a:pt x="1" y="1"/>
                      <a:pt x="1" y="1"/>
                      <a:pt x="1" y="0"/>
                    </a:cubicBezTo>
                    <a:close/>
                  </a:path>
                </a:pathLst>
              </a:custGeom>
              <a:solidFill>
                <a:schemeClr val="bg1"/>
              </a:solidFill>
              <a:ln w="12700" cmpd="sng">
                <a:solidFill>
                  <a:schemeClr val="tx1"/>
                </a:solidFill>
                <a:prstDash val="solid"/>
                <a:round/>
                <a:headEnd/>
                <a:tailEnd/>
              </a:ln>
            </p:spPr>
            <p:txBody>
              <a:bodyPr/>
              <a:lstStyle/>
              <a:p>
                <a:endParaRPr lang="en-US"/>
              </a:p>
            </p:txBody>
          </p:sp>
          <p:sp>
            <p:nvSpPr>
              <p:cNvPr id="33003" name="Freeform 38"/>
              <p:cNvSpPr>
                <a:spLocks/>
              </p:cNvSpPr>
              <p:nvPr/>
            </p:nvSpPr>
            <p:spPr bwMode="auto">
              <a:xfrm>
                <a:off x="877" y="3376"/>
                <a:ext cx="4" cy="5"/>
              </a:xfrm>
              <a:custGeom>
                <a:avLst/>
                <a:gdLst>
                  <a:gd name="T0" fmla="*/ 16 w 1"/>
                  <a:gd name="T1" fmla="*/ 0 h 1"/>
                  <a:gd name="T2" fmla="*/ 16 w 1"/>
                  <a:gd name="T3" fmla="*/ 0 h 1"/>
                  <a:gd name="T4" fmla="*/ 16 w 1"/>
                  <a:gd name="T5" fmla="*/ 0 h 1"/>
                  <a:gd name="T6" fmla="*/ 16 w 1"/>
                  <a:gd name="T7" fmla="*/ 0 h 1"/>
                  <a:gd name="T8" fmla="*/ 0 w 1"/>
                  <a:gd name="T9" fmla="*/ 0 h 1"/>
                  <a:gd name="T10" fmla="*/ 0 w 1"/>
                  <a:gd name="T11" fmla="*/ 0 h 1"/>
                  <a:gd name="T12" fmla="*/ 0 w 1"/>
                  <a:gd name="T13" fmla="*/ 0 h 1"/>
                  <a:gd name="T14" fmla="*/ 0 w 1"/>
                  <a:gd name="T15" fmla="*/ 0 h 1"/>
                  <a:gd name="T16" fmla="*/ 0 w 1"/>
                  <a:gd name="T17" fmla="*/ 25 h 1"/>
                  <a:gd name="T18" fmla="*/ 0 w 1"/>
                  <a:gd name="T19" fmla="*/ 25 h 1"/>
                  <a:gd name="T20" fmla="*/ 0 w 1"/>
                  <a:gd name="T21" fmla="*/ 25 h 1"/>
                  <a:gd name="T22" fmla="*/ 0 w 1"/>
                  <a:gd name="T23" fmla="*/ 25 h 1"/>
                  <a:gd name="T24" fmla="*/ 0 w 1"/>
                  <a:gd name="T25" fmla="*/ 25 h 1"/>
                  <a:gd name="T26" fmla="*/ 16 w 1"/>
                  <a:gd name="T27" fmla="*/ 25 h 1"/>
                  <a:gd name="T28" fmla="*/ 16 w 1"/>
                  <a:gd name="T29" fmla="*/ 0 h 1"/>
                  <a:gd name="T30" fmla="*/ 16 w 1"/>
                  <a:gd name="T31" fmla="*/ 0 h 1"/>
                  <a:gd name="T32" fmla="*/ 16 w 1"/>
                  <a:gd name="T33" fmla="*/ 0 h 1"/>
                  <a:gd name="T34" fmla="*/ 16 w 1"/>
                  <a:gd name="T35" fmla="*/ 0 h 1"/>
                  <a:gd name="T36" fmla="*/ 16 w 1"/>
                  <a:gd name="T37" fmla="*/ 0 h 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
                  <a:gd name="T58" fmla="*/ 0 h 1"/>
                  <a:gd name="T59" fmla="*/ 1 w 1"/>
                  <a:gd name="T60" fmla="*/ 1 h 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 h="1">
                    <a:moveTo>
                      <a:pt x="1" y="0"/>
                    </a:moveTo>
                    <a:lnTo>
                      <a:pt x="1" y="0"/>
                    </a:lnTo>
                    <a:lnTo>
                      <a:pt x="0" y="0"/>
                    </a:lnTo>
                    <a:lnTo>
                      <a:pt x="0" y="1"/>
                    </a:lnTo>
                    <a:lnTo>
                      <a:pt x="1" y="1"/>
                    </a:lnTo>
                    <a:lnTo>
                      <a:pt x="1" y="0"/>
                    </a:lnTo>
                    <a:close/>
                  </a:path>
                </a:pathLst>
              </a:custGeom>
              <a:solidFill>
                <a:schemeClr val="bg1"/>
              </a:solidFill>
              <a:ln w="12700" cmpd="sng">
                <a:solidFill>
                  <a:schemeClr val="tx1"/>
                </a:solidFill>
                <a:prstDash val="solid"/>
                <a:round/>
                <a:headEnd/>
                <a:tailEnd/>
              </a:ln>
            </p:spPr>
            <p:txBody>
              <a:bodyPr/>
              <a:lstStyle/>
              <a:p>
                <a:endParaRPr lang="en-US"/>
              </a:p>
            </p:txBody>
          </p:sp>
          <p:sp>
            <p:nvSpPr>
              <p:cNvPr id="33004" name="Freeform 39"/>
              <p:cNvSpPr>
                <a:spLocks/>
              </p:cNvSpPr>
              <p:nvPr/>
            </p:nvSpPr>
            <p:spPr bwMode="auto">
              <a:xfrm>
                <a:off x="836" y="3382"/>
                <a:ext cx="14" cy="14"/>
              </a:xfrm>
              <a:custGeom>
                <a:avLst/>
                <a:gdLst>
                  <a:gd name="T0" fmla="*/ 42 w 3"/>
                  <a:gd name="T1" fmla="*/ 23 h 3"/>
                  <a:gd name="T2" fmla="*/ 65 w 3"/>
                  <a:gd name="T3" fmla="*/ 23 h 3"/>
                  <a:gd name="T4" fmla="*/ 42 w 3"/>
                  <a:gd name="T5" fmla="*/ 23 h 3"/>
                  <a:gd name="T6" fmla="*/ 65 w 3"/>
                  <a:gd name="T7" fmla="*/ 42 h 3"/>
                  <a:gd name="T8" fmla="*/ 42 w 3"/>
                  <a:gd name="T9" fmla="*/ 42 h 3"/>
                  <a:gd name="T10" fmla="*/ 23 w 3"/>
                  <a:gd name="T11" fmla="*/ 65 h 3"/>
                  <a:gd name="T12" fmla="*/ 0 w 3"/>
                  <a:gd name="T13" fmla="*/ 65 h 3"/>
                  <a:gd name="T14" fmla="*/ 23 w 3"/>
                  <a:gd name="T15" fmla="*/ 23 h 3"/>
                  <a:gd name="T16" fmla="*/ 42 w 3"/>
                  <a:gd name="T17" fmla="*/ 2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2" y="1"/>
                    </a:moveTo>
                    <a:cubicBezTo>
                      <a:pt x="2" y="0"/>
                      <a:pt x="3" y="0"/>
                      <a:pt x="3" y="1"/>
                    </a:cubicBezTo>
                    <a:cubicBezTo>
                      <a:pt x="3" y="1"/>
                      <a:pt x="3" y="1"/>
                      <a:pt x="2" y="1"/>
                    </a:cubicBezTo>
                    <a:cubicBezTo>
                      <a:pt x="2" y="2"/>
                      <a:pt x="3" y="2"/>
                      <a:pt x="3" y="2"/>
                    </a:cubicBezTo>
                    <a:cubicBezTo>
                      <a:pt x="3" y="2"/>
                      <a:pt x="2" y="2"/>
                      <a:pt x="2" y="2"/>
                    </a:cubicBezTo>
                    <a:cubicBezTo>
                      <a:pt x="2" y="2"/>
                      <a:pt x="2" y="2"/>
                      <a:pt x="1" y="3"/>
                    </a:cubicBezTo>
                    <a:cubicBezTo>
                      <a:pt x="1" y="3"/>
                      <a:pt x="0" y="3"/>
                      <a:pt x="0" y="3"/>
                    </a:cubicBezTo>
                    <a:cubicBezTo>
                      <a:pt x="0" y="2"/>
                      <a:pt x="1" y="2"/>
                      <a:pt x="1" y="1"/>
                    </a:cubicBezTo>
                    <a:cubicBezTo>
                      <a:pt x="2" y="1"/>
                      <a:pt x="2" y="1"/>
                      <a:pt x="2" y="1"/>
                    </a:cubicBezTo>
                    <a:close/>
                  </a:path>
                </a:pathLst>
              </a:custGeom>
              <a:solidFill>
                <a:schemeClr val="bg1"/>
              </a:solidFill>
              <a:ln w="12700" cmpd="sng">
                <a:solidFill>
                  <a:schemeClr val="tx1"/>
                </a:solidFill>
                <a:prstDash val="solid"/>
                <a:round/>
                <a:headEnd/>
                <a:tailEnd/>
              </a:ln>
            </p:spPr>
            <p:txBody>
              <a:bodyPr/>
              <a:lstStyle/>
              <a:p>
                <a:endParaRPr lang="en-US"/>
              </a:p>
            </p:txBody>
          </p:sp>
          <p:sp>
            <p:nvSpPr>
              <p:cNvPr id="33005" name="Freeform 40"/>
              <p:cNvSpPr>
                <a:spLocks/>
              </p:cNvSpPr>
              <p:nvPr/>
            </p:nvSpPr>
            <p:spPr bwMode="auto">
              <a:xfrm>
                <a:off x="840" y="3384"/>
                <a:ext cx="15" cy="9"/>
              </a:xfrm>
              <a:custGeom>
                <a:avLst/>
                <a:gdLst>
                  <a:gd name="T0" fmla="*/ 50 w 3"/>
                  <a:gd name="T1" fmla="*/ 0 h 2"/>
                  <a:gd name="T2" fmla="*/ 50 w 3"/>
                  <a:gd name="T3" fmla="*/ 0 h 2"/>
                  <a:gd name="T4" fmla="*/ 50 w 3"/>
                  <a:gd name="T5" fmla="*/ 0 h 2"/>
                  <a:gd name="T6" fmla="*/ 50 w 3"/>
                  <a:gd name="T7" fmla="*/ 0 h 2"/>
                  <a:gd name="T8" fmla="*/ 75 w 3"/>
                  <a:gd name="T9" fmla="*/ 0 h 2"/>
                  <a:gd name="T10" fmla="*/ 75 w 3"/>
                  <a:gd name="T11" fmla="*/ 0 h 2"/>
                  <a:gd name="T12" fmla="*/ 75 w 3"/>
                  <a:gd name="T13" fmla="*/ 0 h 2"/>
                  <a:gd name="T14" fmla="*/ 75 w 3"/>
                  <a:gd name="T15" fmla="*/ 0 h 2"/>
                  <a:gd name="T16" fmla="*/ 75 w 3"/>
                  <a:gd name="T17" fmla="*/ 0 h 2"/>
                  <a:gd name="T18" fmla="*/ 75 w 3"/>
                  <a:gd name="T19" fmla="*/ 0 h 2"/>
                  <a:gd name="T20" fmla="*/ 75 w 3"/>
                  <a:gd name="T21" fmla="*/ 0 h 2"/>
                  <a:gd name="T22" fmla="*/ 50 w 3"/>
                  <a:gd name="T23" fmla="*/ 0 h 2"/>
                  <a:gd name="T24" fmla="*/ 50 w 3"/>
                  <a:gd name="T25" fmla="*/ 22 h 2"/>
                  <a:gd name="T26" fmla="*/ 75 w 3"/>
                  <a:gd name="T27" fmla="*/ 22 h 2"/>
                  <a:gd name="T28" fmla="*/ 75 w 3"/>
                  <a:gd name="T29" fmla="*/ 22 h 2"/>
                  <a:gd name="T30" fmla="*/ 75 w 3"/>
                  <a:gd name="T31" fmla="*/ 22 h 2"/>
                  <a:gd name="T32" fmla="*/ 50 w 3"/>
                  <a:gd name="T33" fmla="*/ 22 h 2"/>
                  <a:gd name="T34" fmla="*/ 50 w 3"/>
                  <a:gd name="T35" fmla="*/ 22 h 2"/>
                  <a:gd name="T36" fmla="*/ 50 w 3"/>
                  <a:gd name="T37" fmla="*/ 22 h 2"/>
                  <a:gd name="T38" fmla="*/ 50 w 3"/>
                  <a:gd name="T39" fmla="*/ 22 h 2"/>
                  <a:gd name="T40" fmla="*/ 50 w 3"/>
                  <a:gd name="T41" fmla="*/ 22 h 2"/>
                  <a:gd name="T42" fmla="*/ 25 w 3"/>
                  <a:gd name="T43" fmla="*/ 40 h 2"/>
                  <a:gd name="T44" fmla="*/ 25 w 3"/>
                  <a:gd name="T45" fmla="*/ 40 h 2"/>
                  <a:gd name="T46" fmla="*/ 25 w 3"/>
                  <a:gd name="T47" fmla="*/ 40 h 2"/>
                  <a:gd name="T48" fmla="*/ 0 w 3"/>
                  <a:gd name="T49" fmla="*/ 40 h 2"/>
                  <a:gd name="T50" fmla="*/ 0 w 3"/>
                  <a:gd name="T51" fmla="*/ 40 h 2"/>
                  <a:gd name="T52" fmla="*/ 0 w 3"/>
                  <a:gd name="T53" fmla="*/ 22 h 2"/>
                  <a:gd name="T54" fmla="*/ 25 w 3"/>
                  <a:gd name="T55" fmla="*/ 22 h 2"/>
                  <a:gd name="T56" fmla="*/ 25 w 3"/>
                  <a:gd name="T57" fmla="*/ 22 h 2"/>
                  <a:gd name="T58" fmla="*/ 25 w 3"/>
                  <a:gd name="T59" fmla="*/ 22 h 2"/>
                  <a:gd name="T60" fmla="*/ 25 w 3"/>
                  <a:gd name="T61" fmla="*/ 0 h 2"/>
                  <a:gd name="T62" fmla="*/ 50 w 3"/>
                  <a:gd name="T63" fmla="*/ 0 h 2"/>
                  <a:gd name="T64" fmla="*/ 50 w 3"/>
                  <a:gd name="T65" fmla="*/ 0 h 2"/>
                  <a:gd name="T66" fmla="*/ 50 w 3"/>
                  <a:gd name="T67" fmla="*/ 0 h 2"/>
                  <a:gd name="T68" fmla="*/ 50 w 3"/>
                  <a:gd name="T69" fmla="*/ 0 h 2"/>
                  <a:gd name="T70" fmla="*/ 50 w 3"/>
                  <a:gd name="T71" fmla="*/ 0 h 2"/>
                  <a:gd name="T72" fmla="*/ 50 w 3"/>
                  <a:gd name="T73" fmla="*/ 0 h 2"/>
                  <a:gd name="T74" fmla="*/ 50 w 3"/>
                  <a:gd name="T75" fmla="*/ 0 h 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
                  <a:gd name="T115" fmla="*/ 0 h 2"/>
                  <a:gd name="T116" fmla="*/ 3 w 3"/>
                  <a:gd name="T117" fmla="*/ 2 h 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 h="2">
                    <a:moveTo>
                      <a:pt x="2" y="0"/>
                    </a:moveTo>
                    <a:lnTo>
                      <a:pt x="2" y="0"/>
                    </a:lnTo>
                    <a:lnTo>
                      <a:pt x="3" y="0"/>
                    </a:lnTo>
                    <a:lnTo>
                      <a:pt x="2" y="0"/>
                    </a:lnTo>
                    <a:lnTo>
                      <a:pt x="2" y="1"/>
                    </a:lnTo>
                    <a:lnTo>
                      <a:pt x="3" y="1"/>
                    </a:lnTo>
                    <a:lnTo>
                      <a:pt x="2" y="1"/>
                    </a:lnTo>
                    <a:lnTo>
                      <a:pt x="1" y="2"/>
                    </a:lnTo>
                    <a:lnTo>
                      <a:pt x="0" y="2"/>
                    </a:lnTo>
                    <a:lnTo>
                      <a:pt x="0" y="1"/>
                    </a:lnTo>
                    <a:lnTo>
                      <a:pt x="1" y="1"/>
                    </a:lnTo>
                    <a:lnTo>
                      <a:pt x="1" y="0"/>
                    </a:lnTo>
                    <a:lnTo>
                      <a:pt x="2" y="0"/>
                    </a:lnTo>
                    <a:close/>
                  </a:path>
                </a:pathLst>
              </a:custGeom>
              <a:solidFill>
                <a:schemeClr val="bg1"/>
              </a:solidFill>
              <a:ln w="12700" cmpd="sng">
                <a:solidFill>
                  <a:schemeClr val="tx1"/>
                </a:solidFill>
                <a:prstDash val="solid"/>
                <a:round/>
                <a:headEnd/>
                <a:tailEnd/>
              </a:ln>
            </p:spPr>
            <p:txBody>
              <a:bodyPr/>
              <a:lstStyle/>
              <a:p>
                <a:endParaRPr lang="en-US"/>
              </a:p>
            </p:txBody>
          </p:sp>
          <p:sp>
            <p:nvSpPr>
              <p:cNvPr id="33006" name="Freeform 41"/>
              <p:cNvSpPr>
                <a:spLocks/>
              </p:cNvSpPr>
              <p:nvPr/>
            </p:nvSpPr>
            <p:spPr bwMode="auto">
              <a:xfrm>
                <a:off x="796" y="3390"/>
                <a:ext cx="20" cy="10"/>
              </a:xfrm>
              <a:custGeom>
                <a:avLst/>
                <a:gdLst>
                  <a:gd name="T0" fmla="*/ 75 w 4"/>
                  <a:gd name="T1" fmla="*/ 25 h 2"/>
                  <a:gd name="T2" fmla="*/ 75 w 4"/>
                  <a:gd name="T3" fmla="*/ 0 h 2"/>
                  <a:gd name="T4" fmla="*/ 100 w 4"/>
                  <a:gd name="T5" fmla="*/ 0 h 2"/>
                  <a:gd name="T6" fmla="*/ 100 w 4"/>
                  <a:gd name="T7" fmla="*/ 25 h 2"/>
                  <a:gd name="T8" fmla="*/ 25 w 4"/>
                  <a:gd name="T9" fmla="*/ 50 h 2"/>
                  <a:gd name="T10" fmla="*/ 75 w 4"/>
                  <a:gd name="T11" fmla="*/ 25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3" y="1"/>
                    </a:moveTo>
                    <a:cubicBezTo>
                      <a:pt x="3" y="1"/>
                      <a:pt x="3" y="0"/>
                      <a:pt x="3" y="0"/>
                    </a:cubicBezTo>
                    <a:cubicBezTo>
                      <a:pt x="4" y="0"/>
                      <a:pt x="4" y="0"/>
                      <a:pt x="4" y="0"/>
                    </a:cubicBezTo>
                    <a:cubicBezTo>
                      <a:pt x="4" y="1"/>
                      <a:pt x="4" y="1"/>
                      <a:pt x="4" y="1"/>
                    </a:cubicBezTo>
                    <a:cubicBezTo>
                      <a:pt x="3" y="2"/>
                      <a:pt x="2" y="2"/>
                      <a:pt x="1" y="2"/>
                    </a:cubicBezTo>
                    <a:cubicBezTo>
                      <a:pt x="0" y="1"/>
                      <a:pt x="3" y="2"/>
                      <a:pt x="3" y="1"/>
                    </a:cubicBezTo>
                    <a:close/>
                  </a:path>
                </a:pathLst>
              </a:custGeom>
              <a:solidFill>
                <a:schemeClr val="bg1"/>
              </a:solidFill>
              <a:ln w="12700" cmpd="sng">
                <a:solidFill>
                  <a:schemeClr val="tx1"/>
                </a:solidFill>
                <a:prstDash val="solid"/>
                <a:round/>
                <a:headEnd/>
                <a:tailEnd/>
              </a:ln>
            </p:spPr>
            <p:txBody>
              <a:bodyPr/>
              <a:lstStyle/>
              <a:p>
                <a:endParaRPr lang="en-US"/>
              </a:p>
            </p:txBody>
          </p:sp>
          <p:sp>
            <p:nvSpPr>
              <p:cNvPr id="33007" name="Freeform 42"/>
              <p:cNvSpPr>
                <a:spLocks/>
              </p:cNvSpPr>
              <p:nvPr/>
            </p:nvSpPr>
            <p:spPr bwMode="auto">
              <a:xfrm>
                <a:off x="802" y="3390"/>
                <a:ext cx="14" cy="10"/>
              </a:xfrm>
              <a:custGeom>
                <a:avLst/>
                <a:gdLst>
                  <a:gd name="T0" fmla="*/ 42 w 3"/>
                  <a:gd name="T1" fmla="*/ 25 h 2"/>
                  <a:gd name="T2" fmla="*/ 42 w 3"/>
                  <a:gd name="T3" fmla="*/ 25 h 2"/>
                  <a:gd name="T4" fmla="*/ 42 w 3"/>
                  <a:gd name="T5" fmla="*/ 0 h 2"/>
                  <a:gd name="T6" fmla="*/ 42 w 3"/>
                  <a:gd name="T7" fmla="*/ 0 h 2"/>
                  <a:gd name="T8" fmla="*/ 42 w 3"/>
                  <a:gd name="T9" fmla="*/ 0 h 2"/>
                  <a:gd name="T10" fmla="*/ 42 w 3"/>
                  <a:gd name="T11" fmla="*/ 0 h 2"/>
                  <a:gd name="T12" fmla="*/ 42 w 3"/>
                  <a:gd name="T13" fmla="*/ 0 h 2"/>
                  <a:gd name="T14" fmla="*/ 65 w 3"/>
                  <a:gd name="T15" fmla="*/ 0 h 2"/>
                  <a:gd name="T16" fmla="*/ 65 w 3"/>
                  <a:gd name="T17" fmla="*/ 0 h 2"/>
                  <a:gd name="T18" fmla="*/ 65 w 3"/>
                  <a:gd name="T19" fmla="*/ 0 h 2"/>
                  <a:gd name="T20" fmla="*/ 65 w 3"/>
                  <a:gd name="T21" fmla="*/ 25 h 2"/>
                  <a:gd name="T22" fmla="*/ 65 w 3"/>
                  <a:gd name="T23" fmla="*/ 25 h 2"/>
                  <a:gd name="T24" fmla="*/ 65 w 3"/>
                  <a:gd name="T25" fmla="*/ 25 h 2"/>
                  <a:gd name="T26" fmla="*/ 65 w 3"/>
                  <a:gd name="T27" fmla="*/ 25 h 2"/>
                  <a:gd name="T28" fmla="*/ 42 w 3"/>
                  <a:gd name="T29" fmla="*/ 50 h 2"/>
                  <a:gd name="T30" fmla="*/ 23 w 3"/>
                  <a:gd name="T31" fmla="*/ 50 h 2"/>
                  <a:gd name="T32" fmla="*/ 0 w 3"/>
                  <a:gd name="T33" fmla="*/ 50 h 2"/>
                  <a:gd name="T34" fmla="*/ 0 w 3"/>
                  <a:gd name="T35" fmla="*/ 50 h 2"/>
                  <a:gd name="T36" fmla="*/ 0 w 3"/>
                  <a:gd name="T37" fmla="*/ 50 h 2"/>
                  <a:gd name="T38" fmla="*/ 0 w 3"/>
                  <a:gd name="T39" fmla="*/ 50 h 2"/>
                  <a:gd name="T40" fmla="*/ 0 w 3"/>
                  <a:gd name="T41" fmla="*/ 50 h 2"/>
                  <a:gd name="T42" fmla="*/ 0 w 3"/>
                  <a:gd name="T43" fmla="*/ 50 h 2"/>
                  <a:gd name="T44" fmla="*/ 23 w 3"/>
                  <a:gd name="T45" fmla="*/ 50 h 2"/>
                  <a:gd name="T46" fmla="*/ 42 w 3"/>
                  <a:gd name="T47" fmla="*/ 25 h 2"/>
                  <a:gd name="T48" fmla="*/ 42 w 3"/>
                  <a:gd name="T49" fmla="*/ 25 h 2"/>
                  <a:gd name="T50" fmla="*/ 42 w 3"/>
                  <a:gd name="T51" fmla="*/ 25 h 2"/>
                  <a:gd name="T52" fmla="*/ 42 w 3"/>
                  <a:gd name="T53" fmla="*/ 25 h 2"/>
                  <a:gd name="T54" fmla="*/ 42 w 3"/>
                  <a:gd name="T55" fmla="*/ 25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
                  <a:gd name="T85" fmla="*/ 0 h 2"/>
                  <a:gd name="T86" fmla="*/ 3 w 3"/>
                  <a:gd name="T87" fmla="*/ 2 h 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 h="2">
                    <a:moveTo>
                      <a:pt x="2" y="1"/>
                    </a:moveTo>
                    <a:lnTo>
                      <a:pt x="2" y="1"/>
                    </a:lnTo>
                    <a:lnTo>
                      <a:pt x="2" y="0"/>
                    </a:lnTo>
                    <a:lnTo>
                      <a:pt x="3" y="0"/>
                    </a:lnTo>
                    <a:lnTo>
                      <a:pt x="3" y="1"/>
                    </a:lnTo>
                    <a:lnTo>
                      <a:pt x="2" y="2"/>
                    </a:lnTo>
                    <a:lnTo>
                      <a:pt x="1" y="2"/>
                    </a:lnTo>
                    <a:lnTo>
                      <a:pt x="0" y="2"/>
                    </a:lnTo>
                    <a:lnTo>
                      <a:pt x="1" y="2"/>
                    </a:lnTo>
                    <a:lnTo>
                      <a:pt x="2" y="1"/>
                    </a:lnTo>
                    <a:close/>
                  </a:path>
                </a:pathLst>
              </a:custGeom>
              <a:solidFill>
                <a:schemeClr val="bg1"/>
              </a:solidFill>
              <a:ln w="12700" cmpd="sng">
                <a:solidFill>
                  <a:schemeClr val="tx1"/>
                </a:solidFill>
                <a:prstDash val="solid"/>
                <a:round/>
                <a:headEnd/>
                <a:tailEnd/>
              </a:ln>
            </p:spPr>
            <p:txBody>
              <a:bodyPr/>
              <a:lstStyle/>
              <a:p>
                <a:endParaRPr lang="en-US"/>
              </a:p>
            </p:txBody>
          </p:sp>
          <p:sp>
            <p:nvSpPr>
              <p:cNvPr id="33008" name="Freeform 43"/>
              <p:cNvSpPr>
                <a:spLocks/>
              </p:cNvSpPr>
              <p:nvPr/>
            </p:nvSpPr>
            <p:spPr bwMode="auto">
              <a:xfrm>
                <a:off x="777" y="3391"/>
                <a:ext cx="10" cy="15"/>
              </a:xfrm>
              <a:custGeom>
                <a:avLst/>
                <a:gdLst>
                  <a:gd name="T0" fmla="*/ 25 w 2"/>
                  <a:gd name="T1" fmla="*/ 25 h 3"/>
                  <a:gd name="T2" fmla="*/ 0 w 2"/>
                  <a:gd name="T3" fmla="*/ 0 h 3"/>
                  <a:gd name="T4" fmla="*/ 0 w 2"/>
                  <a:gd name="T5" fmla="*/ 0 h 3"/>
                  <a:gd name="T6" fmla="*/ 25 w 2"/>
                  <a:gd name="T7" fmla="*/ 50 h 3"/>
                  <a:gd name="T8" fmla="*/ 0 w 2"/>
                  <a:gd name="T9" fmla="*/ 50 h 3"/>
                  <a:gd name="T10" fmla="*/ 0 w 2"/>
                  <a:gd name="T11" fmla="*/ 50 h 3"/>
                  <a:gd name="T12" fmla="*/ 0 w 2"/>
                  <a:gd name="T13" fmla="*/ 75 h 3"/>
                  <a:gd name="T14" fmla="*/ 25 w 2"/>
                  <a:gd name="T15" fmla="*/ 75 h 3"/>
                  <a:gd name="T16" fmla="*/ 25 w 2"/>
                  <a:gd name="T17" fmla="*/ 75 h 3"/>
                  <a:gd name="T18" fmla="*/ 50 w 2"/>
                  <a:gd name="T19" fmla="*/ 75 h 3"/>
                  <a:gd name="T20" fmla="*/ 50 w 2"/>
                  <a:gd name="T21" fmla="*/ 25 h 3"/>
                  <a:gd name="T22" fmla="*/ 50 w 2"/>
                  <a:gd name="T23" fmla="*/ 0 h 3"/>
                  <a:gd name="T24" fmla="*/ 25 w 2"/>
                  <a:gd name="T25" fmla="*/ 0 h 3"/>
                  <a:gd name="T26" fmla="*/ 25 w 2"/>
                  <a:gd name="T27" fmla="*/ 25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3"/>
                  <a:gd name="T44" fmla="*/ 2 w 2"/>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3">
                    <a:moveTo>
                      <a:pt x="1" y="1"/>
                    </a:moveTo>
                    <a:cubicBezTo>
                      <a:pt x="2" y="0"/>
                      <a:pt x="1" y="0"/>
                      <a:pt x="0" y="0"/>
                    </a:cubicBezTo>
                    <a:cubicBezTo>
                      <a:pt x="0" y="0"/>
                      <a:pt x="0" y="0"/>
                      <a:pt x="0" y="0"/>
                    </a:cubicBezTo>
                    <a:cubicBezTo>
                      <a:pt x="1" y="1"/>
                      <a:pt x="1" y="1"/>
                      <a:pt x="1" y="2"/>
                    </a:cubicBezTo>
                    <a:cubicBezTo>
                      <a:pt x="1" y="2"/>
                      <a:pt x="0" y="2"/>
                      <a:pt x="0" y="2"/>
                    </a:cubicBezTo>
                    <a:cubicBezTo>
                      <a:pt x="0" y="2"/>
                      <a:pt x="0" y="2"/>
                      <a:pt x="0" y="2"/>
                    </a:cubicBezTo>
                    <a:cubicBezTo>
                      <a:pt x="0" y="2"/>
                      <a:pt x="0" y="3"/>
                      <a:pt x="0" y="3"/>
                    </a:cubicBezTo>
                    <a:cubicBezTo>
                      <a:pt x="1" y="3"/>
                      <a:pt x="1" y="3"/>
                      <a:pt x="1" y="3"/>
                    </a:cubicBezTo>
                    <a:cubicBezTo>
                      <a:pt x="1" y="3"/>
                      <a:pt x="1" y="3"/>
                      <a:pt x="1" y="3"/>
                    </a:cubicBezTo>
                    <a:cubicBezTo>
                      <a:pt x="1" y="3"/>
                      <a:pt x="2" y="3"/>
                      <a:pt x="2" y="3"/>
                    </a:cubicBezTo>
                    <a:cubicBezTo>
                      <a:pt x="2" y="2"/>
                      <a:pt x="2" y="2"/>
                      <a:pt x="2" y="1"/>
                    </a:cubicBezTo>
                    <a:cubicBezTo>
                      <a:pt x="2" y="1"/>
                      <a:pt x="2" y="1"/>
                      <a:pt x="2" y="0"/>
                    </a:cubicBezTo>
                    <a:cubicBezTo>
                      <a:pt x="2" y="0"/>
                      <a:pt x="2" y="0"/>
                      <a:pt x="1" y="0"/>
                    </a:cubicBezTo>
                    <a:cubicBezTo>
                      <a:pt x="1" y="0"/>
                      <a:pt x="1" y="1"/>
                      <a:pt x="1" y="1"/>
                    </a:cubicBezTo>
                    <a:close/>
                  </a:path>
                </a:pathLst>
              </a:custGeom>
              <a:solidFill>
                <a:schemeClr val="bg1"/>
              </a:solidFill>
              <a:ln w="12700" cmpd="sng">
                <a:solidFill>
                  <a:schemeClr val="tx1"/>
                </a:solidFill>
                <a:prstDash val="solid"/>
                <a:round/>
                <a:headEnd/>
                <a:tailEnd/>
              </a:ln>
            </p:spPr>
            <p:txBody>
              <a:bodyPr/>
              <a:lstStyle/>
              <a:p>
                <a:endParaRPr lang="en-US"/>
              </a:p>
            </p:txBody>
          </p:sp>
          <p:sp>
            <p:nvSpPr>
              <p:cNvPr id="33009" name="Freeform 44"/>
              <p:cNvSpPr>
                <a:spLocks/>
              </p:cNvSpPr>
              <p:nvPr/>
            </p:nvSpPr>
            <p:spPr bwMode="auto">
              <a:xfrm>
                <a:off x="777" y="3391"/>
                <a:ext cx="10" cy="15"/>
              </a:xfrm>
              <a:custGeom>
                <a:avLst/>
                <a:gdLst>
                  <a:gd name="T0" fmla="*/ 25 w 2"/>
                  <a:gd name="T1" fmla="*/ 25 h 3"/>
                  <a:gd name="T2" fmla="*/ 25 w 2"/>
                  <a:gd name="T3" fmla="*/ 0 h 3"/>
                  <a:gd name="T4" fmla="*/ 25 w 2"/>
                  <a:gd name="T5" fmla="*/ 0 h 3"/>
                  <a:gd name="T6" fmla="*/ 25 w 2"/>
                  <a:gd name="T7" fmla="*/ 0 h 3"/>
                  <a:gd name="T8" fmla="*/ 0 w 2"/>
                  <a:gd name="T9" fmla="*/ 0 h 3"/>
                  <a:gd name="T10" fmla="*/ 0 w 2"/>
                  <a:gd name="T11" fmla="*/ 0 h 3"/>
                  <a:gd name="T12" fmla="*/ 0 w 2"/>
                  <a:gd name="T13" fmla="*/ 25 h 3"/>
                  <a:gd name="T14" fmla="*/ 25 w 2"/>
                  <a:gd name="T15" fmla="*/ 25 h 3"/>
                  <a:gd name="T16" fmla="*/ 25 w 2"/>
                  <a:gd name="T17" fmla="*/ 25 h 3"/>
                  <a:gd name="T18" fmla="*/ 25 w 2"/>
                  <a:gd name="T19" fmla="*/ 50 h 3"/>
                  <a:gd name="T20" fmla="*/ 0 w 2"/>
                  <a:gd name="T21" fmla="*/ 50 h 3"/>
                  <a:gd name="T22" fmla="*/ 0 w 2"/>
                  <a:gd name="T23" fmla="*/ 50 h 3"/>
                  <a:gd name="T24" fmla="*/ 0 w 2"/>
                  <a:gd name="T25" fmla="*/ 50 h 3"/>
                  <a:gd name="T26" fmla="*/ 0 w 2"/>
                  <a:gd name="T27" fmla="*/ 50 h 3"/>
                  <a:gd name="T28" fmla="*/ 0 w 2"/>
                  <a:gd name="T29" fmla="*/ 50 h 3"/>
                  <a:gd name="T30" fmla="*/ 0 w 2"/>
                  <a:gd name="T31" fmla="*/ 50 h 3"/>
                  <a:gd name="T32" fmla="*/ 0 w 2"/>
                  <a:gd name="T33" fmla="*/ 75 h 3"/>
                  <a:gd name="T34" fmla="*/ 25 w 2"/>
                  <a:gd name="T35" fmla="*/ 75 h 3"/>
                  <a:gd name="T36" fmla="*/ 25 w 2"/>
                  <a:gd name="T37" fmla="*/ 75 h 3"/>
                  <a:gd name="T38" fmla="*/ 25 w 2"/>
                  <a:gd name="T39" fmla="*/ 75 h 3"/>
                  <a:gd name="T40" fmla="*/ 25 w 2"/>
                  <a:gd name="T41" fmla="*/ 75 h 3"/>
                  <a:gd name="T42" fmla="*/ 25 w 2"/>
                  <a:gd name="T43" fmla="*/ 75 h 3"/>
                  <a:gd name="T44" fmla="*/ 50 w 2"/>
                  <a:gd name="T45" fmla="*/ 75 h 3"/>
                  <a:gd name="T46" fmla="*/ 50 w 2"/>
                  <a:gd name="T47" fmla="*/ 50 h 3"/>
                  <a:gd name="T48" fmla="*/ 50 w 2"/>
                  <a:gd name="T49" fmla="*/ 25 h 3"/>
                  <a:gd name="T50" fmla="*/ 50 w 2"/>
                  <a:gd name="T51" fmla="*/ 25 h 3"/>
                  <a:gd name="T52" fmla="*/ 50 w 2"/>
                  <a:gd name="T53" fmla="*/ 25 h 3"/>
                  <a:gd name="T54" fmla="*/ 50 w 2"/>
                  <a:gd name="T55" fmla="*/ 0 h 3"/>
                  <a:gd name="T56" fmla="*/ 50 w 2"/>
                  <a:gd name="T57" fmla="*/ 0 h 3"/>
                  <a:gd name="T58" fmla="*/ 50 w 2"/>
                  <a:gd name="T59" fmla="*/ 0 h 3"/>
                  <a:gd name="T60" fmla="*/ 25 w 2"/>
                  <a:gd name="T61" fmla="*/ 0 h 3"/>
                  <a:gd name="T62" fmla="*/ 25 w 2"/>
                  <a:gd name="T63" fmla="*/ 0 h 3"/>
                  <a:gd name="T64" fmla="*/ 25 w 2"/>
                  <a:gd name="T65" fmla="*/ 25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
                  <a:gd name="T100" fmla="*/ 0 h 3"/>
                  <a:gd name="T101" fmla="*/ 2 w 2"/>
                  <a:gd name="T102" fmla="*/ 3 h 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 h="3">
                    <a:moveTo>
                      <a:pt x="1" y="1"/>
                    </a:moveTo>
                    <a:lnTo>
                      <a:pt x="1" y="1"/>
                    </a:lnTo>
                    <a:lnTo>
                      <a:pt x="1" y="0"/>
                    </a:lnTo>
                    <a:lnTo>
                      <a:pt x="0" y="0"/>
                    </a:lnTo>
                    <a:lnTo>
                      <a:pt x="0" y="1"/>
                    </a:lnTo>
                    <a:lnTo>
                      <a:pt x="1" y="1"/>
                    </a:lnTo>
                    <a:lnTo>
                      <a:pt x="1" y="2"/>
                    </a:lnTo>
                    <a:lnTo>
                      <a:pt x="0" y="2"/>
                    </a:lnTo>
                    <a:lnTo>
                      <a:pt x="0" y="3"/>
                    </a:lnTo>
                    <a:lnTo>
                      <a:pt x="1" y="3"/>
                    </a:lnTo>
                    <a:lnTo>
                      <a:pt x="2" y="3"/>
                    </a:lnTo>
                    <a:lnTo>
                      <a:pt x="2" y="2"/>
                    </a:lnTo>
                    <a:lnTo>
                      <a:pt x="2" y="1"/>
                    </a:lnTo>
                    <a:lnTo>
                      <a:pt x="2" y="0"/>
                    </a:lnTo>
                    <a:lnTo>
                      <a:pt x="1" y="0"/>
                    </a:lnTo>
                    <a:lnTo>
                      <a:pt x="1" y="1"/>
                    </a:lnTo>
                    <a:close/>
                  </a:path>
                </a:pathLst>
              </a:custGeom>
              <a:solidFill>
                <a:schemeClr val="bg1"/>
              </a:solidFill>
              <a:ln w="12700" cmpd="sng">
                <a:solidFill>
                  <a:schemeClr val="tx1"/>
                </a:solidFill>
                <a:prstDash val="solid"/>
                <a:round/>
                <a:headEnd/>
                <a:tailEnd/>
              </a:ln>
            </p:spPr>
            <p:txBody>
              <a:bodyPr/>
              <a:lstStyle/>
              <a:p>
                <a:endParaRPr lang="en-US"/>
              </a:p>
            </p:txBody>
          </p:sp>
          <p:sp>
            <p:nvSpPr>
              <p:cNvPr id="33010" name="Freeform 45"/>
              <p:cNvSpPr>
                <a:spLocks/>
              </p:cNvSpPr>
              <p:nvPr/>
            </p:nvSpPr>
            <p:spPr bwMode="auto">
              <a:xfrm>
                <a:off x="756" y="3393"/>
                <a:ext cx="16" cy="15"/>
              </a:xfrm>
              <a:custGeom>
                <a:avLst/>
                <a:gdLst>
                  <a:gd name="T0" fmla="*/ 85 w 3"/>
                  <a:gd name="T1" fmla="*/ 75 h 3"/>
                  <a:gd name="T2" fmla="*/ 85 w 3"/>
                  <a:gd name="T3" fmla="*/ 75 h 3"/>
                  <a:gd name="T4" fmla="*/ 85 w 3"/>
                  <a:gd name="T5" fmla="*/ 75 h 3"/>
                  <a:gd name="T6" fmla="*/ 85 w 3"/>
                  <a:gd name="T7" fmla="*/ 75 h 3"/>
                  <a:gd name="T8" fmla="*/ 85 w 3"/>
                  <a:gd name="T9" fmla="*/ 75 h 3"/>
                  <a:gd name="T10" fmla="*/ 85 w 3"/>
                  <a:gd name="T11" fmla="*/ 75 h 3"/>
                  <a:gd name="T12" fmla="*/ 59 w 3"/>
                  <a:gd name="T13" fmla="*/ 50 h 3"/>
                  <a:gd name="T14" fmla="*/ 27 w 3"/>
                  <a:gd name="T15" fmla="*/ 25 h 3"/>
                  <a:gd name="T16" fmla="*/ 27 w 3"/>
                  <a:gd name="T17" fmla="*/ 25 h 3"/>
                  <a:gd name="T18" fmla="*/ 27 w 3"/>
                  <a:gd name="T19" fmla="*/ 25 h 3"/>
                  <a:gd name="T20" fmla="*/ 27 w 3"/>
                  <a:gd name="T21" fmla="*/ 25 h 3"/>
                  <a:gd name="T22" fmla="*/ 27 w 3"/>
                  <a:gd name="T23" fmla="*/ 25 h 3"/>
                  <a:gd name="T24" fmla="*/ 27 w 3"/>
                  <a:gd name="T25" fmla="*/ 0 h 3"/>
                  <a:gd name="T26" fmla="*/ 0 w 3"/>
                  <a:gd name="T27" fmla="*/ 0 h 3"/>
                  <a:gd name="T28" fmla="*/ 0 w 3"/>
                  <a:gd name="T29" fmla="*/ 0 h 3"/>
                  <a:gd name="T30" fmla="*/ 0 w 3"/>
                  <a:gd name="T31" fmla="*/ 0 h 3"/>
                  <a:gd name="T32" fmla="*/ 0 w 3"/>
                  <a:gd name="T33" fmla="*/ 0 h 3"/>
                  <a:gd name="T34" fmla="*/ 0 w 3"/>
                  <a:gd name="T35" fmla="*/ 0 h 3"/>
                  <a:gd name="T36" fmla="*/ 0 w 3"/>
                  <a:gd name="T37" fmla="*/ 0 h 3"/>
                  <a:gd name="T38" fmla="*/ 0 w 3"/>
                  <a:gd name="T39" fmla="*/ 0 h 3"/>
                  <a:gd name="T40" fmla="*/ 0 w 3"/>
                  <a:gd name="T41" fmla="*/ 25 h 3"/>
                  <a:gd name="T42" fmla="*/ 0 w 3"/>
                  <a:gd name="T43" fmla="*/ 25 h 3"/>
                  <a:gd name="T44" fmla="*/ 0 w 3"/>
                  <a:gd name="T45" fmla="*/ 25 h 3"/>
                  <a:gd name="T46" fmla="*/ 0 w 3"/>
                  <a:gd name="T47" fmla="*/ 25 h 3"/>
                  <a:gd name="T48" fmla="*/ 27 w 3"/>
                  <a:gd name="T49" fmla="*/ 25 h 3"/>
                  <a:gd name="T50" fmla="*/ 27 w 3"/>
                  <a:gd name="T51" fmla="*/ 50 h 3"/>
                  <a:gd name="T52" fmla="*/ 27 w 3"/>
                  <a:gd name="T53" fmla="*/ 50 h 3"/>
                  <a:gd name="T54" fmla="*/ 59 w 3"/>
                  <a:gd name="T55" fmla="*/ 75 h 3"/>
                  <a:gd name="T56" fmla="*/ 59 w 3"/>
                  <a:gd name="T57" fmla="*/ 75 h 3"/>
                  <a:gd name="T58" fmla="*/ 85 w 3"/>
                  <a:gd name="T59" fmla="*/ 75 h 3"/>
                  <a:gd name="T60" fmla="*/ 85 w 3"/>
                  <a:gd name="T61" fmla="*/ 75 h 3"/>
                  <a:gd name="T62" fmla="*/ 85 w 3"/>
                  <a:gd name="T63" fmla="*/ 75 h 3"/>
                  <a:gd name="T64" fmla="*/ 85 w 3"/>
                  <a:gd name="T65" fmla="*/ 75 h 3"/>
                  <a:gd name="T66" fmla="*/ 85 w 3"/>
                  <a:gd name="T67" fmla="*/ 75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
                  <a:gd name="T103" fmla="*/ 0 h 3"/>
                  <a:gd name="T104" fmla="*/ 3 w 3"/>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 h="3">
                    <a:moveTo>
                      <a:pt x="3" y="3"/>
                    </a:moveTo>
                    <a:lnTo>
                      <a:pt x="3" y="3"/>
                    </a:lnTo>
                    <a:lnTo>
                      <a:pt x="2" y="2"/>
                    </a:lnTo>
                    <a:lnTo>
                      <a:pt x="1" y="1"/>
                    </a:lnTo>
                    <a:lnTo>
                      <a:pt x="1" y="0"/>
                    </a:lnTo>
                    <a:lnTo>
                      <a:pt x="0" y="0"/>
                    </a:lnTo>
                    <a:lnTo>
                      <a:pt x="0" y="1"/>
                    </a:lnTo>
                    <a:lnTo>
                      <a:pt x="1" y="1"/>
                    </a:lnTo>
                    <a:lnTo>
                      <a:pt x="1" y="2"/>
                    </a:lnTo>
                    <a:lnTo>
                      <a:pt x="2" y="3"/>
                    </a:lnTo>
                    <a:lnTo>
                      <a:pt x="3" y="3"/>
                    </a:lnTo>
                    <a:close/>
                  </a:path>
                </a:pathLst>
              </a:custGeom>
              <a:solidFill>
                <a:schemeClr val="bg1"/>
              </a:solidFill>
              <a:ln w="12700" cmpd="sng">
                <a:solidFill>
                  <a:schemeClr val="tx1"/>
                </a:solidFill>
                <a:prstDash val="solid"/>
                <a:round/>
                <a:headEnd/>
                <a:tailEnd/>
              </a:ln>
            </p:spPr>
            <p:txBody>
              <a:bodyPr/>
              <a:lstStyle/>
              <a:p>
                <a:endParaRPr lang="en-US"/>
              </a:p>
            </p:txBody>
          </p:sp>
          <p:sp>
            <p:nvSpPr>
              <p:cNvPr id="33011" name="Freeform 46"/>
              <p:cNvSpPr>
                <a:spLocks/>
              </p:cNvSpPr>
              <p:nvPr/>
            </p:nvSpPr>
            <p:spPr bwMode="auto">
              <a:xfrm>
                <a:off x="728" y="3383"/>
                <a:ext cx="20" cy="10"/>
              </a:xfrm>
              <a:custGeom>
                <a:avLst/>
                <a:gdLst>
                  <a:gd name="T0" fmla="*/ 0 w 4"/>
                  <a:gd name="T1" fmla="*/ 25 h 2"/>
                  <a:gd name="T2" fmla="*/ 0 w 4"/>
                  <a:gd name="T3" fmla="*/ 25 h 2"/>
                  <a:gd name="T4" fmla="*/ 25 w 4"/>
                  <a:gd name="T5" fmla="*/ 0 h 2"/>
                  <a:gd name="T6" fmla="*/ 25 w 4"/>
                  <a:gd name="T7" fmla="*/ 0 h 2"/>
                  <a:gd name="T8" fmla="*/ 50 w 4"/>
                  <a:gd name="T9" fmla="*/ 0 h 2"/>
                  <a:gd name="T10" fmla="*/ 75 w 4"/>
                  <a:gd name="T11" fmla="*/ 0 h 2"/>
                  <a:gd name="T12" fmla="*/ 75 w 4"/>
                  <a:gd name="T13" fmla="*/ 0 h 2"/>
                  <a:gd name="T14" fmla="*/ 75 w 4"/>
                  <a:gd name="T15" fmla="*/ 0 h 2"/>
                  <a:gd name="T16" fmla="*/ 75 w 4"/>
                  <a:gd name="T17" fmla="*/ 25 h 2"/>
                  <a:gd name="T18" fmla="*/ 100 w 4"/>
                  <a:gd name="T19" fmla="*/ 25 h 2"/>
                  <a:gd name="T20" fmla="*/ 100 w 4"/>
                  <a:gd name="T21" fmla="*/ 25 h 2"/>
                  <a:gd name="T22" fmla="*/ 100 w 4"/>
                  <a:gd name="T23" fmla="*/ 25 h 2"/>
                  <a:gd name="T24" fmla="*/ 100 w 4"/>
                  <a:gd name="T25" fmla="*/ 25 h 2"/>
                  <a:gd name="T26" fmla="*/ 100 w 4"/>
                  <a:gd name="T27" fmla="*/ 25 h 2"/>
                  <a:gd name="T28" fmla="*/ 100 w 4"/>
                  <a:gd name="T29" fmla="*/ 25 h 2"/>
                  <a:gd name="T30" fmla="*/ 100 w 4"/>
                  <a:gd name="T31" fmla="*/ 25 h 2"/>
                  <a:gd name="T32" fmla="*/ 100 w 4"/>
                  <a:gd name="T33" fmla="*/ 50 h 2"/>
                  <a:gd name="T34" fmla="*/ 100 w 4"/>
                  <a:gd name="T35" fmla="*/ 50 h 2"/>
                  <a:gd name="T36" fmla="*/ 100 w 4"/>
                  <a:gd name="T37" fmla="*/ 50 h 2"/>
                  <a:gd name="T38" fmla="*/ 100 w 4"/>
                  <a:gd name="T39" fmla="*/ 50 h 2"/>
                  <a:gd name="T40" fmla="*/ 75 w 4"/>
                  <a:gd name="T41" fmla="*/ 25 h 2"/>
                  <a:gd name="T42" fmla="*/ 75 w 4"/>
                  <a:gd name="T43" fmla="*/ 25 h 2"/>
                  <a:gd name="T44" fmla="*/ 75 w 4"/>
                  <a:gd name="T45" fmla="*/ 50 h 2"/>
                  <a:gd name="T46" fmla="*/ 75 w 4"/>
                  <a:gd name="T47" fmla="*/ 50 h 2"/>
                  <a:gd name="T48" fmla="*/ 75 w 4"/>
                  <a:gd name="T49" fmla="*/ 50 h 2"/>
                  <a:gd name="T50" fmla="*/ 50 w 4"/>
                  <a:gd name="T51" fmla="*/ 50 h 2"/>
                  <a:gd name="T52" fmla="*/ 50 w 4"/>
                  <a:gd name="T53" fmla="*/ 50 h 2"/>
                  <a:gd name="T54" fmla="*/ 50 w 4"/>
                  <a:gd name="T55" fmla="*/ 50 h 2"/>
                  <a:gd name="T56" fmla="*/ 50 w 4"/>
                  <a:gd name="T57" fmla="*/ 50 h 2"/>
                  <a:gd name="T58" fmla="*/ 50 w 4"/>
                  <a:gd name="T59" fmla="*/ 50 h 2"/>
                  <a:gd name="T60" fmla="*/ 50 w 4"/>
                  <a:gd name="T61" fmla="*/ 50 h 2"/>
                  <a:gd name="T62" fmla="*/ 50 w 4"/>
                  <a:gd name="T63" fmla="*/ 50 h 2"/>
                  <a:gd name="T64" fmla="*/ 25 w 4"/>
                  <a:gd name="T65" fmla="*/ 50 h 2"/>
                  <a:gd name="T66" fmla="*/ 25 w 4"/>
                  <a:gd name="T67" fmla="*/ 50 h 2"/>
                  <a:gd name="T68" fmla="*/ 25 w 4"/>
                  <a:gd name="T69" fmla="*/ 25 h 2"/>
                  <a:gd name="T70" fmla="*/ 25 w 4"/>
                  <a:gd name="T71" fmla="*/ 25 h 2"/>
                  <a:gd name="T72" fmla="*/ 25 w 4"/>
                  <a:gd name="T73" fmla="*/ 25 h 2"/>
                  <a:gd name="T74" fmla="*/ 25 w 4"/>
                  <a:gd name="T75" fmla="*/ 25 h 2"/>
                  <a:gd name="T76" fmla="*/ 25 w 4"/>
                  <a:gd name="T77" fmla="*/ 25 h 2"/>
                  <a:gd name="T78" fmla="*/ 25 w 4"/>
                  <a:gd name="T79" fmla="*/ 25 h 2"/>
                  <a:gd name="T80" fmla="*/ 25 w 4"/>
                  <a:gd name="T81" fmla="*/ 25 h 2"/>
                  <a:gd name="T82" fmla="*/ 25 w 4"/>
                  <a:gd name="T83" fmla="*/ 25 h 2"/>
                  <a:gd name="T84" fmla="*/ 25 w 4"/>
                  <a:gd name="T85" fmla="*/ 25 h 2"/>
                  <a:gd name="T86" fmla="*/ 25 w 4"/>
                  <a:gd name="T87" fmla="*/ 25 h 2"/>
                  <a:gd name="T88" fmla="*/ 25 w 4"/>
                  <a:gd name="T89" fmla="*/ 25 h 2"/>
                  <a:gd name="T90" fmla="*/ 25 w 4"/>
                  <a:gd name="T91" fmla="*/ 25 h 2"/>
                  <a:gd name="T92" fmla="*/ 25 w 4"/>
                  <a:gd name="T93" fmla="*/ 25 h 2"/>
                  <a:gd name="T94" fmla="*/ 0 w 4"/>
                  <a:gd name="T95" fmla="*/ 25 h 2"/>
                  <a:gd name="T96" fmla="*/ 0 w 4"/>
                  <a:gd name="T97" fmla="*/ 25 h 2"/>
                  <a:gd name="T98" fmla="*/ 0 w 4"/>
                  <a:gd name="T99" fmla="*/ 25 h 2"/>
                  <a:gd name="T100" fmla="*/ 0 w 4"/>
                  <a:gd name="T101" fmla="*/ 25 h 2"/>
                  <a:gd name="T102" fmla="*/ 0 w 4"/>
                  <a:gd name="T103" fmla="*/ 25 h 2"/>
                  <a:gd name="T104" fmla="*/ 0 w 4"/>
                  <a:gd name="T105" fmla="*/ 25 h 2"/>
                  <a:gd name="T106" fmla="*/ 0 w 4"/>
                  <a:gd name="T107" fmla="*/ 25 h 2"/>
                  <a:gd name="T108" fmla="*/ 0 w 4"/>
                  <a:gd name="T109" fmla="*/ 25 h 2"/>
                  <a:gd name="T110" fmla="*/ 0 w 4"/>
                  <a:gd name="T111" fmla="*/ 25 h 2"/>
                  <a:gd name="T112" fmla="*/ 0 w 4"/>
                  <a:gd name="T113" fmla="*/ 25 h 2"/>
                  <a:gd name="T114" fmla="*/ 0 w 4"/>
                  <a:gd name="T115" fmla="*/ 25 h 2"/>
                  <a:gd name="T116" fmla="*/ 0 w 4"/>
                  <a:gd name="T117" fmla="*/ 25 h 2"/>
                  <a:gd name="T118" fmla="*/ 0 w 4"/>
                  <a:gd name="T119" fmla="*/ 25 h 2"/>
                  <a:gd name="T120" fmla="*/ 0 w 4"/>
                  <a:gd name="T121" fmla="*/ 25 h 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
                  <a:gd name="T184" fmla="*/ 0 h 2"/>
                  <a:gd name="T185" fmla="*/ 4 w 4"/>
                  <a:gd name="T186" fmla="*/ 2 h 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 h="2">
                    <a:moveTo>
                      <a:pt x="0" y="1"/>
                    </a:moveTo>
                    <a:lnTo>
                      <a:pt x="0" y="1"/>
                    </a:lnTo>
                    <a:lnTo>
                      <a:pt x="1" y="0"/>
                    </a:lnTo>
                    <a:lnTo>
                      <a:pt x="2" y="0"/>
                    </a:lnTo>
                    <a:lnTo>
                      <a:pt x="3" y="0"/>
                    </a:lnTo>
                    <a:lnTo>
                      <a:pt x="3" y="1"/>
                    </a:lnTo>
                    <a:lnTo>
                      <a:pt x="4" y="1"/>
                    </a:lnTo>
                    <a:lnTo>
                      <a:pt x="4" y="2"/>
                    </a:lnTo>
                    <a:lnTo>
                      <a:pt x="3" y="1"/>
                    </a:lnTo>
                    <a:lnTo>
                      <a:pt x="3" y="2"/>
                    </a:lnTo>
                    <a:lnTo>
                      <a:pt x="2" y="2"/>
                    </a:lnTo>
                    <a:lnTo>
                      <a:pt x="1" y="2"/>
                    </a:lnTo>
                    <a:lnTo>
                      <a:pt x="1" y="1"/>
                    </a:lnTo>
                    <a:lnTo>
                      <a:pt x="0" y="1"/>
                    </a:lnTo>
                    <a:close/>
                  </a:path>
                </a:pathLst>
              </a:custGeom>
              <a:solidFill>
                <a:schemeClr val="bg1"/>
              </a:solidFill>
              <a:ln w="12700" cmpd="sng">
                <a:solidFill>
                  <a:schemeClr val="tx1"/>
                </a:solidFill>
                <a:prstDash val="solid"/>
                <a:round/>
                <a:headEnd/>
                <a:tailEnd/>
              </a:ln>
            </p:spPr>
            <p:txBody>
              <a:bodyPr/>
              <a:lstStyle/>
              <a:p>
                <a:endParaRPr lang="en-US"/>
              </a:p>
            </p:txBody>
          </p:sp>
        </p:grpSp>
        <p:sp>
          <p:nvSpPr>
            <p:cNvPr id="32963" name="Freeform 47"/>
            <p:cNvSpPr>
              <a:spLocks/>
            </p:cNvSpPr>
            <p:nvPr/>
          </p:nvSpPr>
          <p:spPr bwMode="auto">
            <a:xfrm>
              <a:off x="2095" y="1760"/>
              <a:ext cx="391" cy="458"/>
            </a:xfrm>
            <a:custGeom>
              <a:avLst/>
              <a:gdLst>
                <a:gd name="T0" fmla="*/ 1749 w 76"/>
                <a:gd name="T1" fmla="*/ 2232 h 94"/>
                <a:gd name="T2" fmla="*/ 2012 w 76"/>
                <a:gd name="T3" fmla="*/ 643 h 94"/>
                <a:gd name="T4" fmla="*/ 1348 w 76"/>
                <a:gd name="T5" fmla="*/ 546 h 94"/>
                <a:gd name="T6" fmla="*/ 1405 w 76"/>
                <a:gd name="T7" fmla="*/ 141 h 94"/>
                <a:gd name="T8" fmla="*/ 422 w 76"/>
                <a:gd name="T9" fmla="*/ 0 h 94"/>
                <a:gd name="T10" fmla="*/ 0 w 76"/>
                <a:gd name="T11" fmla="*/ 1993 h 94"/>
                <a:gd name="T12" fmla="*/ 0 w 76"/>
                <a:gd name="T13" fmla="*/ 1993 h 94"/>
                <a:gd name="T14" fmla="*/ 1749 w 76"/>
                <a:gd name="T15" fmla="*/ 2232 h 94"/>
                <a:gd name="T16" fmla="*/ 1749 w 76"/>
                <a:gd name="T17" fmla="*/ 2232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94"/>
                <a:gd name="T29" fmla="*/ 76 w 76"/>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94">
                  <a:moveTo>
                    <a:pt x="66" y="94"/>
                  </a:moveTo>
                  <a:lnTo>
                    <a:pt x="76" y="27"/>
                  </a:lnTo>
                  <a:lnTo>
                    <a:pt x="51" y="23"/>
                  </a:lnTo>
                  <a:lnTo>
                    <a:pt x="53" y="6"/>
                  </a:lnTo>
                  <a:lnTo>
                    <a:pt x="16" y="0"/>
                  </a:lnTo>
                  <a:lnTo>
                    <a:pt x="0" y="84"/>
                  </a:lnTo>
                  <a:lnTo>
                    <a:pt x="66" y="94"/>
                  </a:lnTo>
                  <a:close/>
                </a:path>
              </a:pathLst>
            </a:custGeom>
            <a:solidFill>
              <a:srgbClr val="AAC8F5"/>
            </a:solidFill>
            <a:ln w="12700" cmpd="sng">
              <a:solidFill>
                <a:schemeClr val="tx1"/>
              </a:solidFill>
              <a:prstDash val="solid"/>
              <a:round/>
              <a:headEnd/>
              <a:tailEnd/>
            </a:ln>
          </p:spPr>
          <p:txBody>
            <a:bodyPr/>
            <a:lstStyle/>
            <a:p>
              <a:endParaRPr lang="en-US"/>
            </a:p>
          </p:txBody>
        </p:sp>
        <p:sp>
          <p:nvSpPr>
            <p:cNvPr id="32964" name="Freeform 48"/>
            <p:cNvSpPr>
              <a:spLocks/>
            </p:cNvSpPr>
            <p:nvPr/>
          </p:nvSpPr>
          <p:spPr bwMode="auto">
            <a:xfrm>
              <a:off x="1537" y="1282"/>
              <a:ext cx="554" cy="439"/>
            </a:xfrm>
            <a:custGeom>
              <a:avLst/>
              <a:gdLst>
                <a:gd name="T0" fmla="*/ 0 w 108"/>
                <a:gd name="T1" fmla="*/ 1595 h 90"/>
                <a:gd name="T2" fmla="*/ 0 w 108"/>
                <a:gd name="T3" fmla="*/ 1473 h 90"/>
                <a:gd name="T4" fmla="*/ 26 w 108"/>
                <a:gd name="T5" fmla="*/ 1356 h 90"/>
                <a:gd name="T6" fmla="*/ 51 w 108"/>
                <a:gd name="T7" fmla="*/ 1215 h 90"/>
                <a:gd name="T8" fmla="*/ 77 w 108"/>
                <a:gd name="T9" fmla="*/ 1166 h 90"/>
                <a:gd name="T10" fmla="*/ 133 w 108"/>
                <a:gd name="T11" fmla="*/ 1117 h 90"/>
                <a:gd name="T12" fmla="*/ 133 w 108"/>
                <a:gd name="T13" fmla="*/ 1073 h 90"/>
                <a:gd name="T14" fmla="*/ 262 w 108"/>
                <a:gd name="T15" fmla="*/ 878 h 90"/>
                <a:gd name="T16" fmla="*/ 421 w 108"/>
                <a:gd name="T17" fmla="*/ 546 h 90"/>
                <a:gd name="T18" fmla="*/ 528 w 108"/>
                <a:gd name="T19" fmla="*/ 307 h 90"/>
                <a:gd name="T20" fmla="*/ 631 w 108"/>
                <a:gd name="T21" fmla="*/ 73 h 90"/>
                <a:gd name="T22" fmla="*/ 631 w 108"/>
                <a:gd name="T23" fmla="*/ 0 h 90"/>
                <a:gd name="T24" fmla="*/ 713 w 108"/>
                <a:gd name="T25" fmla="*/ 0 h 90"/>
                <a:gd name="T26" fmla="*/ 790 w 108"/>
                <a:gd name="T27" fmla="*/ 24 h 90"/>
                <a:gd name="T28" fmla="*/ 816 w 108"/>
                <a:gd name="T29" fmla="*/ 49 h 90"/>
                <a:gd name="T30" fmla="*/ 923 w 108"/>
                <a:gd name="T31" fmla="*/ 117 h 90"/>
                <a:gd name="T32" fmla="*/ 923 w 108"/>
                <a:gd name="T33" fmla="*/ 190 h 90"/>
                <a:gd name="T34" fmla="*/ 949 w 108"/>
                <a:gd name="T35" fmla="*/ 332 h 90"/>
                <a:gd name="T36" fmla="*/ 1134 w 108"/>
                <a:gd name="T37" fmla="*/ 380 h 90"/>
                <a:gd name="T38" fmla="*/ 1262 w 108"/>
                <a:gd name="T39" fmla="*/ 380 h 90"/>
                <a:gd name="T40" fmla="*/ 1421 w 108"/>
                <a:gd name="T41" fmla="*/ 429 h 90"/>
                <a:gd name="T42" fmla="*/ 1606 w 108"/>
                <a:gd name="T43" fmla="*/ 429 h 90"/>
                <a:gd name="T44" fmla="*/ 1708 w 108"/>
                <a:gd name="T45" fmla="*/ 454 h 90"/>
                <a:gd name="T46" fmla="*/ 1790 w 108"/>
                <a:gd name="T47" fmla="*/ 429 h 90"/>
                <a:gd name="T48" fmla="*/ 1867 w 108"/>
                <a:gd name="T49" fmla="*/ 454 h 90"/>
                <a:gd name="T50" fmla="*/ 1949 w 108"/>
                <a:gd name="T51" fmla="*/ 429 h 90"/>
                <a:gd name="T52" fmla="*/ 2001 w 108"/>
                <a:gd name="T53" fmla="*/ 454 h 90"/>
                <a:gd name="T54" fmla="*/ 2078 w 108"/>
                <a:gd name="T55" fmla="*/ 454 h 90"/>
                <a:gd name="T56" fmla="*/ 2734 w 108"/>
                <a:gd name="T57" fmla="*/ 571 h 90"/>
                <a:gd name="T58" fmla="*/ 2765 w 108"/>
                <a:gd name="T59" fmla="*/ 644 h 90"/>
                <a:gd name="T60" fmla="*/ 2842 w 108"/>
                <a:gd name="T61" fmla="*/ 668 h 90"/>
                <a:gd name="T62" fmla="*/ 2683 w 108"/>
                <a:gd name="T63" fmla="*/ 951 h 90"/>
                <a:gd name="T64" fmla="*/ 2657 w 108"/>
                <a:gd name="T65" fmla="*/ 1000 h 90"/>
                <a:gd name="T66" fmla="*/ 2580 w 108"/>
                <a:gd name="T67" fmla="*/ 1049 h 90"/>
                <a:gd name="T68" fmla="*/ 2472 w 108"/>
                <a:gd name="T69" fmla="*/ 1215 h 90"/>
                <a:gd name="T70" fmla="*/ 2555 w 108"/>
                <a:gd name="T71" fmla="*/ 1263 h 90"/>
                <a:gd name="T72" fmla="*/ 2555 w 108"/>
                <a:gd name="T73" fmla="*/ 1307 h 90"/>
                <a:gd name="T74" fmla="*/ 2524 w 108"/>
                <a:gd name="T75" fmla="*/ 1332 h 90"/>
                <a:gd name="T76" fmla="*/ 2498 w 108"/>
                <a:gd name="T77" fmla="*/ 1429 h 90"/>
                <a:gd name="T78" fmla="*/ 1370 w 108"/>
                <a:gd name="T79" fmla="*/ 1927 h 90"/>
                <a:gd name="T80" fmla="*/ 26 w 108"/>
                <a:gd name="T81" fmla="*/ 1619 h 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8"/>
                <a:gd name="T124" fmla="*/ 0 h 90"/>
                <a:gd name="T125" fmla="*/ 108 w 108"/>
                <a:gd name="T126" fmla="*/ 90 h 9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8" h="90">
                  <a:moveTo>
                    <a:pt x="1" y="68"/>
                  </a:moveTo>
                  <a:lnTo>
                    <a:pt x="0" y="67"/>
                  </a:lnTo>
                  <a:lnTo>
                    <a:pt x="0" y="63"/>
                  </a:lnTo>
                  <a:lnTo>
                    <a:pt x="0" y="62"/>
                  </a:lnTo>
                  <a:lnTo>
                    <a:pt x="0" y="60"/>
                  </a:lnTo>
                  <a:lnTo>
                    <a:pt x="1" y="57"/>
                  </a:lnTo>
                  <a:lnTo>
                    <a:pt x="1" y="52"/>
                  </a:lnTo>
                  <a:lnTo>
                    <a:pt x="2" y="51"/>
                  </a:lnTo>
                  <a:lnTo>
                    <a:pt x="3" y="50"/>
                  </a:lnTo>
                  <a:lnTo>
                    <a:pt x="3" y="49"/>
                  </a:lnTo>
                  <a:lnTo>
                    <a:pt x="4" y="48"/>
                  </a:lnTo>
                  <a:lnTo>
                    <a:pt x="5" y="47"/>
                  </a:lnTo>
                  <a:lnTo>
                    <a:pt x="5" y="45"/>
                  </a:lnTo>
                  <a:lnTo>
                    <a:pt x="9" y="41"/>
                  </a:lnTo>
                  <a:lnTo>
                    <a:pt x="10" y="37"/>
                  </a:lnTo>
                  <a:lnTo>
                    <a:pt x="13" y="32"/>
                  </a:lnTo>
                  <a:lnTo>
                    <a:pt x="16" y="23"/>
                  </a:lnTo>
                  <a:lnTo>
                    <a:pt x="18" y="19"/>
                  </a:lnTo>
                  <a:lnTo>
                    <a:pt x="20" y="13"/>
                  </a:lnTo>
                  <a:lnTo>
                    <a:pt x="23" y="5"/>
                  </a:lnTo>
                  <a:lnTo>
                    <a:pt x="24" y="3"/>
                  </a:lnTo>
                  <a:lnTo>
                    <a:pt x="24" y="1"/>
                  </a:lnTo>
                  <a:lnTo>
                    <a:pt x="24" y="0"/>
                  </a:lnTo>
                  <a:lnTo>
                    <a:pt x="25" y="0"/>
                  </a:lnTo>
                  <a:lnTo>
                    <a:pt x="27" y="0"/>
                  </a:lnTo>
                  <a:lnTo>
                    <a:pt x="30" y="1"/>
                  </a:lnTo>
                  <a:lnTo>
                    <a:pt x="31" y="2"/>
                  </a:lnTo>
                  <a:lnTo>
                    <a:pt x="33" y="2"/>
                  </a:lnTo>
                  <a:lnTo>
                    <a:pt x="35" y="5"/>
                  </a:lnTo>
                  <a:lnTo>
                    <a:pt x="36" y="7"/>
                  </a:lnTo>
                  <a:lnTo>
                    <a:pt x="35" y="8"/>
                  </a:lnTo>
                  <a:lnTo>
                    <a:pt x="35" y="12"/>
                  </a:lnTo>
                  <a:lnTo>
                    <a:pt x="36" y="14"/>
                  </a:lnTo>
                  <a:lnTo>
                    <a:pt x="39" y="15"/>
                  </a:lnTo>
                  <a:lnTo>
                    <a:pt x="43" y="16"/>
                  </a:lnTo>
                  <a:lnTo>
                    <a:pt x="46" y="15"/>
                  </a:lnTo>
                  <a:lnTo>
                    <a:pt x="48" y="16"/>
                  </a:lnTo>
                  <a:lnTo>
                    <a:pt x="53" y="17"/>
                  </a:lnTo>
                  <a:lnTo>
                    <a:pt x="54" y="18"/>
                  </a:lnTo>
                  <a:lnTo>
                    <a:pt x="59" y="18"/>
                  </a:lnTo>
                  <a:lnTo>
                    <a:pt x="61" y="18"/>
                  </a:lnTo>
                  <a:lnTo>
                    <a:pt x="62" y="19"/>
                  </a:lnTo>
                  <a:lnTo>
                    <a:pt x="65" y="19"/>
                  </a:lnTo>
                  <a:lnTo>
                    <a:pt x="66" y="19"/>
                  </a:lnTo>
                  <a:lnTo>
                    <a:pt x="68" y="18"/>
                  </a:lnTo>
                  <a:lnTo>
                    <a:pt x="69" y="18"/>
                  </a:lnTo>
                  <a:lnTo>
                    <a:pt x="71" y="19"/>
                  </a:lnTo>
                  <a:lnTo>
                    <a:pt x="72" y="18"/>
                  </a:lnTo>
                  <a:lnTo>
                    <a:pt x="74" y="18"/>
                  </a:lnTo>
                  <a:lnTo>
                    <a:pt x="75" y="19"/>
                  </a:lnTo>
                  <a:lnTo>
                    <a:pt x="76" y="19"/>
                  </a:lnTo>
                  <a:lnTo>
                    <a:pt x="77" y="19"/>
                  </a:lnTo>
                  <a:lnTo>
                    <a:pt x="79" y="19"/>
                  </a:lnTo>
                  <a:lnTo>
                    <a:pt x="80" y="18"/>
                  </a:lnTo>
                  <a:lnTo>
                    <a:pt x="104" y="24"/>
                  </a:lnTo>
                  <a:lnTo>
                    <a:pt x="104" y="25"/>
                  </a:lnTo>
                  <a:lnTo>
                    <a:pt x="105" y="27"/>
                  </a:lnTo>
                  <a:lnTo>
                    <a:pt x="107" y="27"/>
                  </a:lnTo>
                  <a:lnTo>
                    <a:pt x="108" y="28"/>
                  </a:lnTo>
                  <a:lnTo>
                    <a:pt x="108" y="31"/>
                  </a:lnTo>
                  <a:lnTo>
                    <a:pt x="102" y="40"/>
                  </a:lnTo>
                  <a:lnTo>
                    <a:pt x="101" y="41"/>
                  </a:lnTo>
                  <a:lnTo>
                    <a:pt x="101" y="42"/>
                  </a:lnTo>
                  <a:lnTo>
                    <a:pt x="100" y="43"/>
                  </a:lnTo>
                  <a:lnTo>
                    <a:pt x="98" y="44"/>
                  </a:lnTo>
                  <a:lnTo>
                    <a:pt x="95" y="49"/>
                  </a:lnTo>
                  <a:lnTo>
                    <a:pt x="94" y="51"/>
                  </a:lnTo>
                  <a:lnTo>
                    <a:pt x="95" y="52"/>
                  </a:lnTo>
                  <a:lnTo>
                    <a:pt x="97" y="53"/>
                  </a:lnTo>
                  <a:lnTo>
                    <a:pt x="98" y="54"/>
                  </a:lnTo>
                  <a:lnTo>
                    <a:pt x="97" y="55"/>
                  </a:lnTo>
                  <a:lnTo>
                    <a:pt x="97" y="56"/>
                  </a:lnTo>
                  <a:lnTo>
                    <a:pt x="96" y="56"/>
                  </a:lnTo>
                  <a:lnTo>
                    <a:pt x="96" y="58"/>
                  </a:lnTo>
                  <a:lnTo>
                    <a:pt x="95" y="60"/>
                  </a:lnTo>
                  <a:lnTo>
                    <a:pt x="88" y="90"/>
                  </a:lnTo>
                  <a:lnTo>
                    <a:pt x="52" y="81"/>
                  </a:lnTo>
                  <a:lnTo>
                    <a:pt x="1" y="68"/>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2965" name="Freeform 49"/>
            <p:cNvSpPr>
              <a:spLocks/>
            </p:cNvSpPr>
            <p:nvPr/>
          </p:nvSpPr>
          <p:spPr bwMode="auto">
            <a:xfrm>
              <a:off x="1988" y="1155"/>
              <a:ext cx="415" cy="634"/>
            </a:xfrm>
            <a:custGeom>
              <a:avLst/>
              <a:gdLst>
                <a:gd name="T0" fmla="*/ 184 w 81"/>
                <a:gd name="T1" fmla="*/ 2043 h 130"/>
                <a:gd name="T2" fmla="*/ 210 w 81"/>
                <a:gd name="T3" fmla="*/ 1951 h 130"/>
                <a:gd name="T4" fmla="*/ 236 w 81"/>
                <a:gd name="T5" fmla="*/ 1926 h 130"/>
                <a:gd name="T6" fmla="*/ 236 w 81"/>
                <a:gd name="T7" fmla="*/ 1878 h 130"/>
                <a:gd name="T8" fmla="*/ 159 w 81"/>
                <a:gd name="T9" fmla="*/ 1834 h 130"/>
                <a:gd name="T10" fmla="*/ 261 w 81"/>
                <a:gd name="T11" fmla="*/ 1663 h 130"/>
                <a:gd name="T12" fmla="*/ 343 w 81"/>
                <a:gd name="T13" fmla="*/ 1619 h 130"/>
                <a:gd name="T14" fmla="*/ 369 w 81"/>
                <a:gd name="T15" fmla="*/ 1570 h 130"/>
                <a:gd name="T16" fmla="*/ 523 w 81"/>
                <a:gd name="T17" fmla="*/ 1283 h 130"/>
                <a:gd name="T18" fmla="*/ 446 w 81"/>
                <a:gd name="T19" fmla="*/ 1258 h 130"/>
                <a:gd name="T20" fmla="*/ 420 w 81"/>
                <a:gd name="T21" fmla="*/ 1190 h 130"/>
                <a:gd name="T22" fmla="*/ 420 w 81"/>
                <a:gd name="T23" fmla="*/ 1117 h 130"/>
                <a:gd name="T24" fmla="*/ 420 w 81"/>
                <a:gd name="T25" fmla="*/ 1068 h 130"/>
                <a:gd name="T26" fmla="*/ 420 w 81"/>
                <a:gd name="T27" fmla="*/ 1024 h 130"/>
                <a:gd name="T28" fmla="*/ 681 w 81"/>
                <a:gd name="T29" fmla="*/ 0 h 130"/>
                <a:gd name="T30" fmla="*/ 891 w 81"/>
                <a:gd name="T31" fmla="*/ 454 h 130"/>
                <a:gd name="T32" fmla="*/ 943 w 81"/>
                <a:gd name="T33" fmla="*/ 619 h 130"/>
                <a:gd name="T34" fmla="*/ 917 w 81"/>
                <a:gd name="T35" fmla="*/ 688 h 130"/>
                <a:gd name="T36" fmla="*/ 973 w 81"/>
                <a:gd name="T37" fmla="*/ 736 h 130"/>
                <a:gd name="T38" fmla="*/ 1102 w 81"/>
                <a:gd name="T39" fmla="*/ 927 h 130"/>
                <a:gd name="T40" fmla="*/ 1127 w 81"/>
                <a:gd name="T41" fmla="*/ 1024 h 130"/>
                <a:gd name="T42" fmla="*/ 1184 w 81"/>
                <a:gd name="T43" fmla="*/ 1068 h 130"/>
                <a:gd name="T44" fmla="*/ 1286 w 81"/>
                <a:gd name="T45" fmla="*/ 1092 h 130"/>
                <a:gd name="T46" fmla="*/ 1209 w 81"/>
                <a:gd name="T47" fmla="*/ 1239 h 130"/>
                <a:gd name="T48" fmla="*/ 1184 w 81"/>
                <a:gd name="T49" fmla="*/ 1331 h 130"/>
                <a:gd name="T50" fmla="*/ 1184 w 81"/>
                <a:gd name="T51" fmla="*/ 1356 h 130"/>
                <a:gd name="T52" fmla="*/ 1127 w 81"/>
                <a:gd name="T53" fmla="*/ 1429 h 130"/>
                <a:gd name="T54" fmla="*/ 1127 w 81"/>
                <a:gd name="T55" fmla="*/ 1473 h 130"/>
                <a:gd name="T56" fmla="*/ 1209 w 81"/>
                <a:gd name="T57" fmla="*/ 1546 h 130"/>
                <a:gd name="T58" fmla="*/ 1312 w 81"/>
                <a:gd name="T59" fmla="*/ 1448 h 130"/>
                <a:gd name="T60" fmla="*/ 1337 w 81"/>
                <a:gd name="T61" fmla="*/ 1497 h 130"/>
                <a:gd name="T62" fmla="*/ 1363 w 81"/>
                <a:gd name="T63" fmla="*/ 1522 h 130"/>
                <a:gd name="T64" fmla="*/ 1363 w 81"/>
                <a:gd name="T65" fmla="*/ 1644 h 130"/>
                <a:gd name="T66" fmla="*/ 1419 w 81"/>
                <a:gd name="T67" fmla="*/ 1761 h 130"/>
                <a:gd name="T68" fmla="*/ 1394 w 81"/>
                <a:gd name="T69" fmla="*/ 1809 h 130"/>
                <a:gd name="T70" fmla="*/ 1470 w 81"/>
                <a:gd name="T71" fmla="*/ 1853 h 130"/>
                <a:gd name="T72" fmla="*/ 1496 w 81"/>
                <a:gd name="T73" fmla="*/ 1926 h 130"/>
                <a:gd name="T74" fmla="*/ 1496 w 81"/>
                <a:gd name="T75" fmla="*/ 2000 h 130"/>
                <a:gd name="T76" fmla="*/ 1547 w 81"/>
                <a:gd name="T77" fmla="*/ 2068 h 130"/>
                <a:gd name="T78" fmla="*/ 1604 w 81"/>
                <a:gd name="T79" fmla="*/ 2000 h 130"/>
                <a:gd name="T80" fmla="*/ 1706 w 81"/>
                <a:gd name="T81" fmla="*/ 2043 h 130"/>
                <a:gd name="T82" fmla="*/ 1757 w 81"/>
                <a:gd name="T83" fmla="*/ 2000 h 130"/>
                <a:gd name="T84" fmla="*/ 1865 w 81"/>
                <a:gd name="T85" fmla="*/ 2024 h 130"/>
                <a:gd name="T86" fmla="*/ 1916 w 81"/>
                <a:gd name="T87" fmla="*/ 2043 h 130"/>
                <a:gd name="T88" fmla="*/ 1993 w 81"/>
                <a:gd name="T89" fmla="*/ 2000 h 130"/>
                <a:gd name="T90" fmla="*/ 2075 w 81"/>
                <a:gd name="T91" fmla="*/ 2024 h 130"/>
                <a:gd name="T92" fmla="*/ 2126 w 81"/>
                <a:gd name="T93" fmla="*/ 2092 h 130"/>
                <a:gd name="T94" fmla="*/ 1942 w 81"/>
                <a:gd name="T95" fmla="*/ 3092 h 130"/>
                <a:gd name="T96" fmla="*/ 0 w 81"/>
                <a:gd name="T97" fmla="*/ 2760 h 1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1"/>
                <a:gd name="T148" fmla="*/ 0 h 130"/>
                <a:gd name="T149" fmla="*/ 81 w 81"/>
                <a:gd name="T150" fmla="*/ 130 h 1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1" h="130">
                  <a:moveTo>
                    <a:pt x="0" y="116"/>
                  </a:moveTo>
                  <a:lnTo>
                    <a:pt x="7" y="86"/>
                  </a:lnTo>
                  <a:lnTo>
                    <a:pt x="8" y="84"/>
                  </a:lnTo>
                  <a:lnTo>
                    <a:pt x="8" y="82"/>
                  </a:lnTo>
                  <a:lnTo>
                    <a:pt x="9" y="82"/>
                  </a:lnTo>
                  <a:lnTo>
                    <a:pt x="9" y="81"/>
                  </a:lnTo>
                  <a:lnTo>
                    <a:pt x="10" y="80"/>
                  </a:lnTo>
                  <a:lnTo>
                    <a:pt x="9" y="79"/>
                  </a:lnTo>
                  <a:lnTo>
                    <a:pt x="7" y="78"/>
                  </a:lnTo>
                  <a:lnTo>
                    <a:pt x="6" y="77"/>
                  </a:lnTo>
                  <a:lnTo>
                    <a:pt x="7" y="75"/>
                  </a:lnTo>
                  <a:lnTo>
                    <a:pt x="10" y="70"/>
                  </a:lnTo>
                  <a:lnTo>
                    <a:pt x="12" y="69"/>
                  </a:lnTo>
                  <a:lnTo>
                    <a:pt x="13" y="68"/>
                  </a:lnTo>
                  <a:lnTo>
                    <a:pt x="13" y="67"/>
                  </a:lnTo>
                  <a:lnTo>
                    <a:pt x="14" y="66"/>
                  </a:lnTo>
                  <a:lnTo>
                    <a:pt x="20" y="57"/>
                  </a:lnTo>
                  <a:lnTo>
                    <a:pt x="20" y="54"/>
                  </a:lnTo>
                  <a:lnTo>
                    <a:pt x="19" y="53"/>
                  </a:lnTo>
                  <a:lnTo>
                    <a:pt x="17" y="53"/>
                  </a:lnTo>
                  <a:lnTo>
                    <a:pt x="16" y="51"/>
                  </a:lnTo>
                  <a:lnTo>
                    <a:pt x="16" y="50"/>
                  </a:lnTo>
                  <a:lnTo>
                    <a:pt x="16" y="48"/>
                  </a:lnTo>
                  <a:lnTo>
                    <a:pt x="16" y="47"/>
                  </a:lnTo>
                  <a:lnTo>
                    <a:pt x="17" y="46"/>
                  </a:lnTo>
                  <a:lnTo>
                    <a:pt x="16" y="45"/>
                  </a:lnTo>
                  <a:lnTo>
                    <a:pt x="16" y="43"/>
                  </a:lnTo>
                  <a:lnTo>
                    <a:pt x="26" y="0"/>
                  </a:lnTo>
                  <a:lnTo>
                    <a:pt x="37" y="3"/>
                  </a:lnTo>
                  <a:lnTo>
                    <a:pt x="34" y="19"/>
                  </a:lnTo>
                  <a:lnTo>
                    <a:pt x="36" y="23"/>
                  </a:lnTo>
                  <a:lnTo>
                    <a:pt x="36" y="26"/>
                  </a:lnTo>
                  <a:lnTo>
                    <a:pt x="36" y="28"/>
                  </a:lnTo>
                  <a:lnTo>
                    <a:pt x="35" y="29"/>
                  </a:lnTo>
                  <a:lnTo>
                    <a:pt x="36" y="30"/>
                  </a:lnTo>
                  <a:lnTo>
                    <a:pt x="37" y="31"/>
                  </a:lnTo>
                  <a:lnTo>
                    <a:pt x="40" y="34"/>
                  </a:lnTo>
                  <a:lnTo>
                    <a:pt x="42" y="39"/>
                  </a:lnTo>
                  <a:lnTo>
                    <a:pt x="42" y="41"/>
                  </a:lnTo>
                  <a:lnTo>
                    <a:pt x="43" y="43"/>
                  </a:lnTo>
                  <a:lnTo>
                    <a:pt x="45" y="43"/>
                  </a:lnTo>
                  <a:lnTo>
                    <a:pt x="45" y="45"/>
                  </a:lnTo>
                  <a:lnTo>
                    <a:pt x="48" y="45"/>
                  </a:lnTo>
                  <a:lnTo>
                    <a:pt x="49" y="46"/>
                  </a:lnTo>
                  <a:lnTo>
                    <a:pt x="46" y="51"/>
                  </a:lnTo>
                  <a:lnTo>
                    <a:pt x="46" y="52"/>
                  </a:lnTo>
                  <a:lnTo>
                    <a:pt x="45" y="53"/>
                  </a:lnTo>
                  <a:lnTo>
                    <a:pt x="45" y="56"/>
                  </a:lnTo>
                  <a:lnTo>
                    <a:pt x="45" y="57"/>
                  </a:lnTo>
                  <a:lnTo>
                    <a:pt x="43" y="59"/>
                  </a:lnTo>
                  <a:lnTo>
                    <a:pt x="43" y="60"/>
                  </a:lnTo>
                  <a:lnTo>
                    <a:pt x="43" y="61"/>
                  </a:lnTo>
                  <a:lnTo>
                    <a:pt x="43" y="62"/>
                  </a:lnTo>
                  <a:lnTo>
                    <a:pt x="45" y="65"/>
                  </a:lnTo>
                  <a:lnTo>
                    <a:pt x="46" y="65"/>
                  </a:lnTo>
                  <a:lnTo>
                    <a:pt x="49" y="62"/>
                  </a:lnTo>
                  <a:lnTo>
                    <a:pt x="50" y="61"/>
                  </a:lnTo>
                  <a:lnTo>
                    <a:pt x="50" y="62"/>
                  </a:lnTo>
                  <a:lnTo>
                    <a:pt x="51" y="63"/>
                  </a:lnTo>
                  <a:lnTo>
                    <a:pt x="52" y="64"/>
                  </a:lnTo>
                  <a:lnTo>
                    <a:pt x="52" y="66"/>
                  </a:lnTo>
                  <a:lnTo>
                    <a:pt x="52" y="69"/>
                  </a:lnTo>
                  <a:lnTo>
                    <a:pt x="52" y="72"/>
                  </a:lnTo>
                  <a:lnTo>
                    <a:pt x="54" y="74"/>
                  </a:lnTo>
                  <a:lnTo>
                    <a:pt x="54" y="75"/>
                  </a:lnTo>
                  <a:lnTo>
                    <a:pt x="53" y="76"/>
                  </a:lnTo>
                  <a:lnTo>
                    <a:pt x="54" y="78"/>
                  </a:lnTo>
                  <a:lnTo>
                    <a:pt x="56" y="78"/>
                  </a:lnTo>
                  <a:lnTo>
                    <a:pt x="57" y="80"/>
                  </a:lnTo>
                  <a:lnTo>
                    <a:pt x="57" y="81"/>
                  </a:lnTo>
                  <a:lnTo>
                    <a:pt x="57" y="83"/>
                  </a:lnTo>
                  <a:lnTo>
                    <a:pt x="57" y="84"/>
                  </a:lnTo>
                  <a:lnTo>
                    <a:pt x="58" y="86"/>
                  </a:lnTo>
                  <a:lnTo>
                    <a:pt x="59" y="87"/>
                  </a:lnTo>
                  <a:lnTo>
                    <a:pt x="60" y="85"/>
                  </a:lnTo>
                  <a:lnTo>
                    <a:pt x="61" y="84"/>
                  </a:lnTo>
                  <a:lnTo>
                    <a:pt x="63" y="85"/>
                  </a:lnTo>
                  <a:lnTo>
                    <a:pt x="65" y="86"/>
                  </a:lnTo>
                  <a:lnTo>
                    <a:pt x="66" y="85"/>
                  </a:lnTo>
                  <a:lnTo>
                    <a:pt x="67" y="84"/>
                  </a:lnTo>
                  <a:lnTo>
                    <a:pt x="67" y="85"/>
                  </a:lnTo>
                  <a:lnTo>
                    <a:pt x="71" y="85"/>
                  </a:lnTo>
                  <a:lnTo>
                    <a:pt x="72" y="86"/>
                  </a:lnTo>
                  <a:lnTo>
                    <a:pt x="73" y="86"/>
                  </a:lnTo>
                  <a:lnTo>
                    <a:pt x="76" y="86"/>
                  </a:lnTo>
                  <a:lnTo>
                    <a:pt x="76" y="84"/>
                  </a:lnTo>
                  <a:lnTo>
                    <a:pt x="77" y="83"/>
                  </a:lnTo>
                  <a:lnTo>
                    <a:pt x="79" y="85"/>
                  </a:lnTo>
                  <a:lnTo>
                    <a:pt x="79" y="87"/>
                  </a:lnTo>
                  <a:lnTo>
                    <a:pt x="81" y="88"/>
                  </a:lnTo>
                  <a:lnTo>
                    <a:pt x="75" y="130"/>
                  </a:lnTo>
                  <a:lnTo>
                    <a:pt x="74" y="130"/>
                  </a:lnTo>
                  <a:lnTo>
                    <a:pt x="37" y="124"/>
                  </a:lnTo>
                  <a:lnTo>
                    <a:pt x="0" y="116"/>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2966" name="Freeform 50"/>
            <p:cNvSpPr>
              <a:spLocks/>
            </p:cNvSpPr>
            <p:nvPr/>
          </p:nvSpPr>
          <p:spPr bwMode="auto">
            <a:xfrm>
              <a:off x="2162" y="1170"/>
              <a:ext cx="707" cy="424"/>
            </a:xfrm>
            <a:custGeom>
              <a:avLst/>
              <a:gdLst>
                <a:gd name="T0" fmla="*/ 1260 w 138"/>
                <a:gd name="T1" fmla="*/ 1828 h 87"/>
                <a:gd name="T2" fmla="*/ 1183 w 138"/>
                <a:gd name="T3" fmla="*/ 1993 h 87"/>
                <a:gd name="T4" fmla="*/ 1127 w 138"/>
                <a:gd name="T5" fmla="*/ 1901 h 87"/>
                <a:gd name="T6" fmla="*/ 1101 w 138"/>
                <a:gd name="T7" fmla="*/ 1974 h 87"/>
                <a:gd name="T8" fmla="*/ 999 w 138"/>
                <a:gd name="T9" fmla="*/ 1974 h 87"/>
                <a:gd name="T10" fmla="*/ 866 w 138"/>
                <a:gd name="T11" fmla="*/ 1949 h 87"/>
                <a:gd name="T12" fmla="*/ 840 w 138"/>
                <a:gd name="T13" fmla="*/ 1949 h 87"/>
                <a:gd name="T14" fmla="*/ 763 w 138"/>
                <a:gd name="T15" fmla="*/ 1949 h 87"/>
                <a:gd name="T16" fmla="*/ 681 w 138"/>
                <a:gd name="T17" fmla="*/ 1949 h 87"/>
                <a:gd name="T18" fmla="*/ 630 w 138"/>
                <a:gd name="T19" fmla="*/ 1974 h 87"/>
                <a:gd name="T20" fmla="*/ 605 w 138"/>
                <a:gd name="T21" fmla="*/ 1901 h 87"/>
                <a:gd name="T22" fmla="*/ 605 w 138"/>
                <a:gd name="T23" fmla="*/ 1828 h 87"/>
                <a:gd name="T24" fmla="*/ 523 w 138"/>
                <a:gd name="T25" fmla="*/ 1784 h 87"/>
                <a:gd name="T26" fmla="*/ 523 w 138"/>
                <a:gd name="T27" fmla="*/ 1711 h 87"/>
                <a:gd name="T28" fmla="*/ 471 w 138"/>
                <a:gd name="T29" fmla="*/ 1638 h 87"/>
                <a:gd name="T30" fmla="*/ 471 w 138"/>
                <a:gd name="T31" fmla="*/ 1496 h 87"/>
                <a:gd name="T32" fmla="*/ 446 w 138"/>
                <a:gd name="T33" fmla="*/ 1423 h 87"/>
                <a:gd name="T34" fmla="*/ 420 w 138"/>
                <a:gd name="T35" fmla="*/ 1404 h 87"/>
                <a:gd name="T36" fmla="*/ 394 w 138"/>
                <a:gd name="T37" fmla="*/ 1404 h 87"/>
                <a:gd name="T38" fmla="*/ 287 w 138"/>
                <a:gd name="T39" fmla="*/ 1472 h 87"/>
                <a:gd name="T40" fmla="*/ 236 w 138"/>
                <a:gd name="T41" fmla="*/ 1379 h 87"/>
                <a:gd name="T42" fmla="*/ 236 w 138"/>
                <a:gd name="T43" fmla="*/ 1330 h 87"/>
                <a:gd name="T44" fmla="*/ 287 w 138"/>
                <a:gd name="T45" fmla="*/ 1257 h 87"/>
                <a:gd name="T46" fmla="*/ 287 w 138"/>
                <a:gd name="T47" fmla="*/ 1189 h 87"/>
                <a:gd name="T48" fmla="*/ 313 w 138"/>
                <a:gd name="T49" fmla="*/ 1140 h 87"/>
                <a:gd name="T50" fmla="*/ 369 w 138"/>
                <a:gd name="T51" fmla="*/ 999 h 87"/>
                <a:gd name="T52" fmla="*/ 287 w 138"/>
                <a:gd name="T53" fmla="*/ 950 h 87"/>
                <a:gd name="T54" fmla="*/ 210 w 138"/>
                <a:gd name="T55" fmla="*/ 902 h 87"/>
                <a:gd name="T56" fmla="*/ 159 w 138"/>
                <a:gd name="T57" fmla="*/ 736 h 87"/>
                <a:gd name="T58" fmla="*/ 51 w 138"/>
                <a:gd name="T59" fmla="*/ 643 h 87"/>
                <a:gd name="T60" fmla="*/ 51 w 138"/>
                <a:gd name="T61" fmla="*/ 595 h 87"/>
                <a:gd name="T62" fmla="*/ 51 w 138"/>
                <a:gd name="T63" fmla="*/ 473 h 87"/>
                <a:gd name="T64" fmla="*/ 77 w 138"/>
                <a:gd name="T65" fmla="*/ 0 h 87"/>
                <a:gd name="T66" fmla="*/ 1286 w 138"/>
                <a:gd name="T67" fmla="*/ 190 h 87"/>
                <a:gd name="T68" fmla="*/ 3622 w 138"/>
                <a:gd name="T69" fmla="*/ 453 h 87"/>
                <a:gd name="T70" fmla="*/ 3463 w 138"/>
                <a:gd name="T71" fmla="*/ 2066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
                <a:gd name="T109" fmla="*/ 0 h 87"/>
                <a:gd name="T110" fmla="*/ 138 w 138"/>
                <a:gd name="T111" fmla="*/ 87 h 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 h="87">
                  <a:moveTo>
                    <a:pt x="132" y="87"/>
                  </a:moveTo>
                  <a:lnTo>
                    <a:pt x="48" y="77"/>
                  </a:lnTo>
                  <a:lnTo>
                    <a:pt x="47" y="85"/>
                  </a:lnTo>
                  <a:lnTo>
                    <a:pt x="45" y="84"/>
                  </a:lnTo>
                  <a:lnTo>
                    <a:pt x="45" y="82"/>
                  </a:lnTo>
                  <a:lnTo>
                    <a:pt x="43" y="80"/>
                  </a:lnTo>
                  <a:lnTo>
                    <a:pt x="42" y="81"/>
                  </a:lnTo>
                  <a:lnTo>
                    <a:pt x="42" y="83"/>
                  </a:lnTo>
                  <a:lnTo>
                    <a:pt x="39" y="83"/>
                  </a:lnTo>
                  <a:lnTo>
                    <a:pt x="38" y="83"/>
                  </a:lnTo>
                  <a:lnTo>
                    <a:pt x="37" y="82"/>
                  </a:lnTo>
                  <a:lnTo>
                    <a:pt x="33" y="82"/>
                  </a:lnTo>
                  <a:lnTo>
                    <a:pt x="33" y="81"/>
                  </a:lnTo>
                  <a:lnTo>
                    <a:pt x="32" y="82"/>
                  </a:lnTo>
                  <a:lnTo>
                    <a:pt x="31" y="83"/>
                  </a:lnTo>
                  <a:lnTo>
                    <a:pt x="29" y="82"/>
                  </a:lnTo>
                  <a:lnTo>
                    <a:pt x="27" y="81"/>
                  </a:lnTo>
                  <a:lnTo>
                    <a:pt x="26" y="82"/>
                  </a:lnTo>
                  <a:lnTo>
                    <a:pt x="25" y="84"/>
                  </a:lnTo>
                  <a:lnTo>
                    <a:pt x="24" y="83"/>
                  </a:lnTo>
                  <a:lnTo>
                    <a:pt x="23" y="81"/>
                  </a:lnTo>
                  <a:lnTo>
                    <a:pt x="23" y="80"/>
                  </a:lnTo>
                  <a:lnTo>
                    <a:pt x="23" y="78"/>
                  </a:lnTo>
                  <a:lnTo>
                    <a:pt x="23" y="77"/>
                  </a:lnTo>
                  <a:lnTo>
                    <a:pt x="22" y="75"/>
                  </a:lnTo>
                  <a:lnTo>
                    <a:pt x="20" y="75"/>
                  </a:lnTo>
                  <a:lnTo>
                    <a:pt x="19" y="73"/>
                  </a:lnTo>
                  <a:lnTo>
                    <a:pt x="20" y="72"/>
                  </a:lnTo>
                  <a:lnTo>
                    <a:pt x="20" y="71"/>
                  </a:lnTo>
                  <a:lnTo>
                    <a:pt x="18" y="69"/>
                  </a:lnTo>
                  <a:lnTo>
                    <a:pt x="18" y="66"/>
                  </a:lnTo>
                  <a:lnTo>
                    <a:pt x="18" y="63"/>
                  </a:lnTo>
                  <a:lnTo>
                    <a:pt x="18" y="61"/>
                  </a:lnTo>
                  <a:lnTo>
                    <a:pt x="17" y="60"/>
                  </a:lnTo>
                  <a:lnTo>
                    <a:pt x="16" y="59"/>
                  </a:lnTo>
                  <a:lnTo>
                    <a:pt x="16" y="58"/>
                  </a:lnTo>
                  <a:lnTo>
                    <a:pt x="15" y="59"/>
                  </a:lnTo>
                  <a:lnTo>
                    <a:pt x="12" y="62"/>
                  </a:lnTo>
                  <a:lnTo>
                    <a:pt x="11" y="62"/>
                  </a:lnTo>
                  <a:lnTo>
                    <a:pt x="9" y="59"/>
                  </a:lnTo>
                  <a:lnTo>
                    <a:pt x="9" y="58"/>
                  </a:lnTo>
                  <a:lnTo>
                    <a:pt x="9" y="57"/>
                  </a:lnTo>
                  <a:lnTo>
                    <a:pt x="9" y="56"/>
                  </a:lnTo>
                  <a:lnTo>
                    <a:pt x="11" y="54"/>
                  </a:lnTo>
                  <a:lnTo>
                    <a:pt x="11" y="53"/>
                  </a:lnTo>
                  <a:lnTo>
                    <a:pt x="11" y="50"/>
                  </a:lnTo>
                  <a:lnTo>
                    <a:pt x="12" y="49"/>
                  </a:lnTo>
                  <a:lnTo>
                    <a:pt x="12" y="48"/>
                  </a:lnTo>
                  <a:lnTo>
                    <a:pt x="15" y="43"/>
                  </a:lnTo>
                  <a:lnTo>
                    <a:pt x="14" y="42"/>
                  </a:lnTo>
                  <a:lnTo>
                    <a:pt x="11" y="42"/>
                  </a:lnTo>
                  <a:lnTo>
                    <a:pt x="11" y="40"/>
                  </a:lnTo>
                  <a:lnTo>
                    <a:pt x="9" y="40"/>
                  </a:lnTo>
                  <a:lnTo>
                    <a:pt x="8" y="38"/>
                  </a:lnTo>
                  <a:lnTo>
                    <a:pt x="8" y="36"/>
                  </a:lnTo>
                  <a:lnTo>
                    <a:pt x="6" y="31"/>
                  </a:lnTo>
                  <a:lnTo>
                    <a:pt x="3" y="28"/>
                  </a:lnTo>
                  <a:lnTo>
                    <a:pt x="2" y="27"/>
                  </a:lnTo>
                  <a:lnTo>
                    <a:pt x="1" y="26"/>
                  </a:lnTo>
                  <a:lnTo>
                    <a:pt x="2" y="25"/>
                  </a:lnTo>
                  <a:lnTo>
                    <a:pt x="2" y="23"/>
                  </a:lnTo>
                  <a:lnTo>
                    <a:pt x="2" y="20"/>
                  </a:lnTo>
                  <a:lnTo>
                    <a:pt x="0" y="16"/>
                  </a:lnTo>
                  <a:lnTo>
                    <a:pt x="3" y="0"/>
                  </a:lnTo>
                  <a:lnTo>
                    <a:pt x="15" y="2"/>
                  </a:lnTo>
                  <a:lnTo>
                    <a:pt x="49" y="8"/>
                  </a:lnTo>
                  <a:lnTo>
                    <a:pt x="84" y="13"/>
                  </a:lnTo>
                  <a:lnTo>
                    <a:pt x="138" y="19"/>
                  </a:lnTo>
                  <a:lnTo>
                    <a:pt x="133" y="70"/>
                  </a:lnTo>
                  <a:lnTo>
                    <a:pt x="132" y="87"/>
                  </a:lnTo>
                  <a:close/>
                </a:path>
              </a:pathLst>
            </a:custGeom>
            <a:solidFill>
              <a:srgbClr val="AAC8F5"/>
            </a:solidFill>
            <a:ln w="12700" cmpd="sng">
              <a:solidFill>
                <a:schemeClr val="tx1"/>
              </a:solidFill>
              <a:prstDash val="solid"/>
              <a:round/>
              <a:headEnd/>
              <a:tailEnd/>
            </a:ln>
          </p:spPr>
          <p:txBody>
            <a:bodyPr/>
            <a:lstStyle/>
            <a:p>
              <a:endParaRPr lang="en-US"/>
            </a:p>
          </p:txBody>
        </p:sp>
        <p:sp>
          <p:nvSpPr>
            <p:cNvPr id="32967" name="Freeform 51"/>
            <p:cNvSpPr>
              <a:spLocks/>
            </p:cNvSpPr>
            <p:nvPr/>
          </p:nvSpPr>
          <p:spPr bwMode="auto">
            <a:xfrm>
              <a:off x="1737" y="1677"/>
              <a:ext cx="440" cy="649"/>
            </a:xfrm>
            <a:custGeom>
              <a:avLst/>
              <a:gdLst>
                <a:gd name="T0" fmla="*/ 343 w 86"/>
                <a:gd name="T1" fmla="*/ 0 h 133"/>
                <a:gd name="T2" fmla="*/ 0 w 86"/>
                <a:gd name="T3" fmla="*/ 1215 h 133"/>
                <a:gd name="T4" fmla="*/ 1468 w 86"/>
                <a:gd name="T5" fmla="*/ 3167 h 133"/>
                <a:gd name="T6" fmla="*/ 1468 w 86"/>
                <a:gd name="T7" fmla="*/ 3143 h 133"/>
                <a:gd name="T8" fmla="*/ 1468 w 86"/>
                <a:gd name="T9" fmla="*/ 3118 h 133"/>
                <a:gd name="T10" fmla="*/ 1494 w 86"/>
                <a:gd name="T11" fmla="*/ 3025 h 133"/>
                <a:gd name="T12" fmla="*/ 1494 w 86"/>
                <a:gd name="T13" fmla="*/ 3001 h 133"/>
                <a:gd name="T14" fmla="*/ 1494 w 86"/>
                <a:gd name="T15" fmla="*/ 2811 h 133"/>
                <a:gd name="T16" fmla="*/ 1494 w 86"/>
                <a:gd name="T17" fmla="*/ 2738 h 133"/>
                <a:gd name="T18" fmla="*/ 1494 w 86"/>
                <a:gd name="T19" fmla="*/ 2713 h 133"/>
                <a:gd name="T20" fmla="*/ 1571 w 86"/>
                <a:gd name="T21" fmla="*/ 2713 h 133"/>
                <a:gd name="T22" fmla="*/ 1622 w 86"/>
                <a:gd name="T23" fmla="*/ 2713 h 133"/>
                <a:gd name="T24" fmla="*/ 1647 w 86"/>
                <a:gd name="T25" fmla="*/ 2738 h 133"/>
                <a:gd name="T26" fmla="*/ 1647 w 86"/>
                <a:gd name="T27" fmla="*/ 2762 h 133"/>
                <a:gd name="T28" fmla="*/ 1673 w 86"/>
                <a:gd name="T29" fmla="*/ 2786 h 133"/>
                <a:gd name="T30" fmla="*/ 1729 w 86"/>
                <a:gd name="T31" fmla="*/ 2786 h 133"/>
                <a:gd name="T32" fmla="*/ 1780 w 86"/>
                <a:gd name="T33" fmla="*/ 2620 h 133"/>
                <a:gd name="T34" fmla="*/ 1832 w 86"/>
                <a:gd name="T35" fmla="*/ 2406 h 133"/>
                <a:gd name="T36" fmla="*/ 2251 w 86"/>
                <a:gd name="T37" fmla="*/ 405 h 133"/>
                <a:gd name="T38" fmla="*/ 1284 w 86"/>
                <a:gd name="T39" fmla="*/ 215 h 133"/>
                <a:gd name="T40" fmla="*/ 343 w 86"/>
                <a:gd name="T41" fmla="*/ 0 h 133"/>
                <a:gd name="T42" fmla="*/ 343 w 86"/>
                <a:gd name="T43" fmla="*/ 0 h 1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133"/>
                <a:gd name="T68" fmla="*/ 86 w 86"/>
                <a:gd name="T69" fmla="*/ 133 h 1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133">
                  <a:moveTo>
                    <a:pt x="13" y="0"/>
                  </a:moveTo>
                  <a:lnTo>
                    <a:pt x="0" y="51"/>
                  </a:lnTo>
                  <a:lnTo>
                    <a:pt x="56" y="133"/>
                  </a:lnTo>
                  <a:lnTo>
                    <a:pt x="56" y="132"/>
                  </a:lnTo>
                  <a:lnTo>
                    <a:pt x="56" y="131"/>
                  </a:lnTo>
                  <a:lnTo>
                    <a:pt x="57" y="127"/>
                  </a:lnTo>
                  <a:lnTo>
                    <a:pt x="57" y="126"/>
                  </a:lnTo>
                  <a:lnTo>
                    <a:pt x="57" y="118"/>
                  </a:lnTo>
                  <a:lnTo>
                    <a:pt x="57" y="115"/>
                  </a:lnTo>
                  <a:lnTo>
                    <a:pt x="57" y="114"/>
                  </a:lnTo>
                  <a:lnTo>
                    <a:pt x="60" y="114"/>
                  </a:lnTo>
                  <a:lnTo>
                    <a:pt x="62" y="114"/>
                  </a:lnTo>
                  <a:lnTo>
                    <a:pt x="63" y="115"/>
                  </a:lnTo>
                  <a:lnTo>
                    <a:pt x="63" y="116"/>
                  </a:lnTo>
                  <a:lnTo>
                    <a:pt x="64" y="117"/>
                  </a:lnTo>
                  <a:lnTo>
                    <a:pt x="66" y="117"/>
                  </a:lnTo>
                  <a:lnTo>
                    <a:pt x="68" y="110"/>
                  </a:lnTo>
                  <a:lnTo>
                    <a:pt x="70" y="101"/>
                  </a:lnTo>
                  <a:lnTo>
                    <a:pt x="86" y="17"/>
                  </a:lnTo>
                  <a:lnTo>
                    <a:pt x="49" y="9"/>
                  </a:lnTo>
                  <a:lnTo>
                    <a:pt x="13" y="0"/>
                  </a:lnTo>
                  <a:close/>
                </a:path>
              </a:pathLst>
            </a:custGeom>
            <a:solidFill>
              <a:schemeClr val="bg1"/>
            </a:solidFill>
            <a:ln w="12700" cmpd="sng">
              <a:solidFill>
                <a:schemeClr val="tx1"/>
              </a:solidFill>
              <a:prstDash val="solid"/>
              <a:round/>
              <a:headEnd/>
              <a:tailEnd/>
            </a:ln>
          </p:spPr>
          <p:txBody>
            <a:bodyPr/>
            <a:lstStyle/>
            <a:p>
              <a:endParaRPr lang="en-US"/>
            </a:p>
          </p:txBody>
        </p:sp>
        <p:sp>
          <p:nvSpPr>
            <p:cNvPr id="32968" name="Freeform 52"/>
            <p:cNvSpPr>
              <a:spLocks/>
            </p:cNvSpPr>
            <p:nvPr/>
          </p:nvSpPr>
          <p:spPr bwMode="auto">
            <a:xfrm>
              <a:off x="1967" y="2170"/>
              <a:ext cx="467" cy="517"/>
            </a:xfrm>
            <a:custGeom>
              <a:avLst/>
              <a:gdLst>
                <a:gd name="T0" fmla="*/ 2053 w 91"/>
                <a:gd name="T1" fmla="*/ 2522 h 106"/>
                <a:gd name="T2" fmla="*/ 2397 w 91"/>
                <a:gd name="T3" fmla="*/ 239 h 106"/>
                <a:gd name="T4" fmla="*/ 657 w 91"/>
                <a:gd name="T5" fmla="*/ 0 h 106"/>
                <a:gd name="T6" fmla="*/ 657 w 91"/>
                <a:gd name="T7" fmla="*/ 0 h 106"/>
                <a:gd name="T8" fmla="*/ 606 w 91"/>
                <a:gd name="T9" fmla="*/ 215 h 106"/>
                <a:gd name="T10" fmla="*/ 554 w 91"/>
                <a:gd name="T11" fmla="*/ 380 h 106"/>
                <a:gd name="T12" fmla="*/ 503 w 91"/>
                <a:gd name="T13" fmla="*/ 380 h 106"/>
                <a:gd name="T14" fmla="*/ 472 w 91"/>
                <a:gd name="T15" fmla="*/ 356 h 106"/>
                <a:gd name="T16" fmla="*/ 472 w 91"/>
                <a:gd name="T17" fmla="*/ 332 h 106"/>
                <a:gd name="T18" fmla="*/ 446 w 91"/>
                <a:gd name="T19" fmla="*/ 307 h 106"/>
                <a:gd name="T20" fmla="*/ 395 w 91"/>
                <a:gd name="T21" fmla="*/ 307 h 106"/>
                <a:gd name="T22" fmla="*/ 318 w 91"/>
                <a:gd name="T23" fmla="*/ 307 h 106"/>
                <a:gd name="T24" fmla="*/ 318 w 91"/>
                <a:gd name="T25" fmla="*/ 332 h 106"/>
                <a:gd name="T26" fmla="*/ 318 w 91"/>
                <a:gd name="T27" fmla="*/ 405 h 106"/>
                <a:gd name="T28" fmla="*/ 318 w 91"/>
                <a:gd name="T29" fmla="*/ 595 h 106"/>
                <a:gd name="T30" fmla="*/ 318 w 91"/>
                <a:gd name="T31" fmla="*/ 619 h 106"/>
                <a:gd name="T32" fmla="*/ 287 w 91"/>
                <a:gd name="T33" fmla="*/ 712 h 106"/>
                <a:gd name="T34" fmla="*/ 287 w 91"/>
                <a:gd name="T35" fmla="*/ 736 h 106"/>
                <a:gd name="T36" fmla="*/ 287 w 91"/>
                <a:gd name="T37" fmla="*/ 761 h 106"/>
                <a:gd name="T38" fmla="*/ 287 w 91"/>
                <a:gd name="T39" fmla="*/ 810 h 106"/>
                <a:gd name="T40" fmla="*/ 287 w 91"/>
                <a:gd name="T41" fmla="*/ 834 h 106"/>
                <a:gd name="T42" fmla="*/ 287 w 91"/>
                <a:gd name="T43" fmla="*/ 858 h 106"/>
                <a:gd name="T44" fmla="*/ 318 w 91"/>
                <a:gd name="T45" fmla="*/ 902 h 106"/>
                <a:gd name="T46" fmla="*/ 318 w 91"/>
                <a:gd name="T47" fmla="*/ 927 h 106"/>
                <a:gd name="T48" fmla="*/ 318 w 91"/>
                <a:gd name="T49" fmla="*/ 975 h 106"/>
                <a:gd name="T50" fmla="*/ 344 w 91"/>
                <a:gd name="T51" fmla="*/ 1024 h 106"/>
                <a:gd name="T52" fmla="*/ 344 w 91"/>
                <a:gd name="T53" fmla="*/ 1024 h 106"/>
                <a:gd name="T54" fmla="*/ 369 w 91"/>
                <a:gd name="T55" fmla="*/ 1049 h 106"/>
                <a:gd name="T56" fmla="*/ 395 w 91"/>
                <a:gd name="T57" fmla="*/ 1093 h 106"/>
                <a:gd name="T58" fmla="*/ 369 w 91"/>
                <a:gd name="T59" fmla="*/ 1093 h 106"/>
                <a:gd name="T60" fmla="*/ 369 w 91"/>
                <a:gd name="T61" fmla="*/ 1093 h 106"/>
                <a:gd name="T62" fmla="*/ 318 w 91"/>
                <a:gd name="T63" fmla="*/ 1117 h 106"/>
                <a:gd name="T64" fmla="*/ 262 w 91"/>
                <a:gd name="T65" fmla="*/ 1141 h 106"/>
                <a:gd name="T66" fmla="*/ 236 w 91"/>
                <a:gd name="T67" fmla="*/ 1190 h 106"/>
                <a:gd name="T68" fmla="*/ 185 w 91"/>
                <a:gd name="T69" fmla="*/ 1307 h 106"/>
                <a:gd name="T70" fmla="*/ 133 w 91"/>
                <a:gd name="T71" fmla="*/ 1380 h 106"/>
                <a:gd name="T72" fmla="*/ 77 w 91"/>
                <a:gd name="T73" fmla="*/ 1380 h 106"/>
                <a:gd name="T74" fmla="*/ 77 w 91"/>
                <a:gd name="T75" fmla="*/ 1405 h 106"/>
                <a:gd name="T76" fmla="*/ 108 w 91"/>
                <a:gd name="T77" fmla="*/ 1429 h 106"/>
                <a:gd name="T78" fmla="*/ 77 w 91"/>
                <a:gd name="T79" fmla="*/ 1453 h 106"/>
                <a:gd name="T80" fmla="*/ 77 w 91"/>
                <a:gd name="T81" fmla="*/ 1497 h 106"/>
                <a:gd name="T82" fmla="*/ 77 w 91"/>
                <a:gd name="T83" fmla="*/ 1522 h 106"/>
                <a:gd name="T84" fmla="*/ 133 w 91"/>
                <a:gd name="T85" fmla="*/ 1571 h 106"/>
                <a:gd name="T86" fmla="*/ 159 w 91"/>
                <a:gd name="T87" fmla="*/ 1595 h 106"/>
                <a:gd name="T88" fmla="*/ 133 w 91"/>
                <a:gd name="T89" fmla="*/ 1595 h 106"/>
                <a:gd name="T90" fmla="*/ 133 w 91"/>
                <a:gd name="T91" fmla="*/ 1644 h 106"/>
                <a:gd name="T92" fmla="*/ 108 w 91"/>
                <a:gd name="T93" fmla="*/ 1663 h 106"/>
                <a:gd name="T94" fmla="*/ 77 w 91"/>
                <a:gd name="T95" fmla="*/ 1663 h 106"/>
                <a:gd name="T96" fmla="*/ 26 w 91"/>
                <a:gd name="T97" fmla="*/ 1644 h 106"/>
                <a:gd name="T98" fmla="*/ 0 w 91"/>
                <a:gd name="T99" fmla="*/ 1736 h 106"/>
                <a:gd name="T100" fmla="*/ 1288 w 91"/>
                <a:gd name="T101" fmla="*/ 2424 h 106"/>
                <a:gd name="T102" fmla="*/ 2053 w 91"/>
                <a:gd name="T103" fmla="*/ 2522 h 106"/>
                <a:gd name="T104" fmla="*/ 2053 w 91"/>
                <a:gd name="T105" fmla="*/ 2522 h 106"/>
                <a:gd name="T106" fmla="*/ 2053 w 91"/>
                <a:gd name="T107" fmla="*/ 2522 h 1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
                <a:gd name="T163" fmla="*/ 0 h 106"/>
                <a:gd name="T164" fmla="*/ 91 w 91"/>
                <a:gd name="T165" fmla="*/ 106 h 1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 h="106">
                  <a:moveTo>
                    <a:pt x="78" y="106"/>
                  </a:moveTo>
                  <a:lnTo>
                    <a:pt x="91" y="10"/>
                  </a:lnTo>
                  <a:lnTo>
                    <a:pt x="25" y="0"/>
                  </a:lnTo>
                  <a:lnTo>
                    <a:pt x="23" y="9"/>
                  </a:lnTo>
                  <a:lnTo>
                    <a:pt x="21" y="16"/>
                  </a:lnTo>
                  <a:lnTo>
                    <a:pt x="19" y="16"/>
                  </a:lnTo>
                  <a:lnTo>
                    <a:pt x="18" y="15"/>
                  </a:lnTo>
                  <a:lnTo>
                    <a:pt x="18" y="14"/>
                  </a:lnTo>
                  <a:lnTo>
                    <a:pt x="17" y="13"/>
                  </a:lnTo>
                  <a:lnTo>
                    <a:pt x="15" y="13"/>
                  </a:lnTo>
                  <a:lnTo>
                    <a:pt x="12" y="13"/>
                  </a:lnTo>
                  <a:lnTo>
                    <a:pt x="12" y="14"/>
                  </a:lnTo>
                  <a:lnTo>
                    <a:pt x="12" y="17"/>
                  </a:lnTo>
                  <a:lnTo>
                    <a:pt x="12" y="25"/>
                  </a:lnTo>
                  <a:lnTo>
                    <a:pt x="12" y="26"/>
                  </a:lnTo>
                  <a:lnTo>
                    <a:pt x="11" y="30"/>
                  </a:lnTo>
                  <a:lnTo>
                    <a:pt x="11" y="31"/>
                  </a:lnTo>
                  <a:lnTo>
                    <a:pt x="11" y="32"/>
                  </a:lnTo>
                  <a:lnTo>
                    <a:pt x="11" y="34"/>
                  </a:lnTo>
                  <a:lnTo>
                    <a:pt x="11" y="35"/>
                  </a:lnTo>
                  <a:lnTo>
                    <a:pt x="11" y="36"/>
                  </a:lnTo>
                  <a:lnTo>
                    <a:pt x="12" y="38"/>
                  </a:lnTo>
                  <a:lnTo>
                    <a:pt x="12" y="39"/>
                  </a:lnTo>
                  <a:lnTo>
                    <a:pt x="12" y="41"/>
                  </a:lnTo>
                  <a:lnTo>
                    <a:pt x="13" y="43"/>
                  </a:lnTo>
                  <a:lnTo>
                    <a:pt x="14" y="44"/>
                  </a:lnTo>
                  <a:lnTo>
                    <a:pt x="15" y="46"/>
                  </a:lnTo>
                  <a:lnTo>
                    <a:pt x="14" y="46"/>
                  </a:lnTo>
                  <a:lnTo>
                    <a:pt x="12" y="47"/>
                  </a:lnTo>
                  <a:lnTo>
                    <a:pt x="10" y="48"/>
                  </a:lnTo>
                  <a:lnTo>
                    <a:pt x="9" y="50"/>
                  </a:lnTo>
                  <a:lnTo>
                    <a:pt x="7" y="55"/>
                  </a:lnTo>
                  <a:lnTo>
                    <a:pt x="5" y="58"/>
                  </a:lnTo>
                  <a:lnTo>
                    <a:pt x="3" y="58"/>
                  </a:lnTo>
                  <a:lnTo>
                    <a:pt x="3" y="59"/>
                  </a:lnTo>
                  <a:lnTo>
                    <a:pt x="4" y="60"/>
                  </a:lnTo>
                  <a:lnTo>
                    <a:pt x="3" y="61"/>
                  </a:lnTo>
                  <a:lnTo>
                    <a:pt x="3" y="63"/>
                  </a:lnTo>
                  <a:lnTo>
                    <a:pt x="3" y="64"/>
                  </a:lnTo>
                  <a:lnTo>
                    <a:pt x="5" y="66"/>
                  </a:lnTo>
                  <a:lnTo>
                    <a:pt x="6" y="67"/>
                  </a:lnTo>
                  <a:lnTo>
                    <a:pt x="5" y="67"/>
                  </a:lnTo>
                  <a:lnTo>
                    <a:pt x="5" y="69"/>
                  </a:lnTo>
                  <a:lnTo>
                    <a:pt x="4" y="70"/>
                  </a:lnTo>
                  <a:lnTo>
                    <a:pt x="3" y="70"/>
                  </a:lnTo>
                  <a:lnTo>
                    <a:pt x="1" y="69"/>
                  </a:lnTo>
                  <a:lnTo>
                    <a:pt x="0" y="73"/>
                  </a:lnTo>
                  <a:lnTo>
                    <a:pt x="49" y="102"/>
                  </a:lnTo>
                  <a:lnTo>
                    <a:pt x="78" y="106"/>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2969" name="Freeform 53"/>
            <p:cNvSpPr>
              <a:spLocks/>
            </p:cNvSpPr>
            <p:nvPr/>
          </p:nvSpPr>
          <p:spPr bwMode="auto">
            <a:xfrm>
              <a:off x="3265" y="1248"/>
              <a:ext cx="455" cy="487"/>
            </a:xfrm>
            <a:custGeom>
              <a:avLst/>
              <a:gdLst>
                <a:gd name="T0" fmla="*/ 210 w 89"/>
                <a:gd name="T1" fmla="*/ 1636 h 100"/>
                <a:gd name="T2" fmla="*/ 102 w 89"/>
                <a:gd name="T3" fmla="*/ 1519 h 100"/>
                <a:gd name="T4" fmla="*/ 184 w 89"/>
                <a:gd name="T5" fmla="*/ 1422 h 100"/>
                <a:gd name="T6" fmla="*/ 184 w 89"/>
                <a:gd name="T7" fmla="*/ 1330 h 100"/>
                <a:gd name="T8" fmla="*/ 133 w 89"/>
                <a:gd name="T9" fmla="*/ 1115 h 100"/>
                <a:gd name="T10" fmla="*/ 133 w 89"/>
                <a:gd name="T11" fmla="*/ 1018 h 100"/>
                <a:gd name="T12" fmla="*/ 102 w 89"/>
                <a:gd name="T13" fmla="*/ 784 h 100"/>
                <a:gd name="T14" fmla="*/ 51 w 89"/>
                <a:gd name="T15" fmla="*/ 618 h 100"/>
                <a:gd name="T16" fmla="*/ 0 w 89"/>
                <a:gd name="T17" fmla="*/ 380 h 100"/>
                <a:gd name="T18" fmla="*/ 26 w 89"/>
                <a:gd name="T19" fmla="*/ 282 h 100"/>
                <a:gd name="T20" fmla="*/ 0 w 89"/>
                <a:gd name="T21" fmla="*/ 166 h 100"/>
                <a:gd name="T22" fmla="*/ 603 w 89"/>
                <a:gd name="T23" fmla="*/ 73 h 100"/>
                <a:gd name="T24" fmla="*/ 654 w 89"/>
                <a:gd name="T25" fmla="*/ 24 h 100"/>
                <a:gd name="T26" fmla="*/ 731 w 89"/>
                <a:gd name="T27" fmla="*/ 117 h 100"/>
                <a:gd name="T28" fmla="*/ 731 w 89"/>
                <a:gd name="T29" fmla="*/ 239 h 100"/>
                <a:gd name="T30" fmla="*/ 838 w 89"/>
                <a:gd name="T31" fmla="*/ 282 h 100"/>
                <a:gd name="T32" fmla="*/ 890 w 89"/>
                <a:gd name="T33" fmla="*/ 307 h 100"/>
                <a:gd name="T34" fmla="*/ 992 w 89"/>
                <a:gd name="T35" fmla="*/ 307 h 100"/>
                <a:gd name="T36" fmla="*/ 1017 w 89"/>
                <a:gd name="T37" fmla="*/ 331 h 100"/>
                <a:gd name="T38" fmla="*/ 1125 w 89"/>
                <a:gd name="T39" fmla="*/ 307 h 100"/>
                <a:gd name="T40" fmla="*/ 1334 w 89"/>
                <a:gd name="T41" fmla="*/ 331 h 100"/>
                <a:gd name="T42" fmla="*/ 1360 w 89"/>
                <a:gd name="T43" fmla="*/ 356 h 100"/>
                <a:gd name="T44" fmla="*/ 1385 w 89"/>
                <a:gd name="T45" fmla="*/ 356 h 100"/>
                <a:gd name="T46" fmla="*/ 1411 w 89"/>
                <a:gd name="T47" fmla="*/ 429 h 100"/>
                <a:gd name="T48" fmla="*/ 1488 w 89"/>
                <a:gd name="T49" fmla="*/ 404 h 100"/>
                <a:gd name="T50" fmla="*/ 1544 w 89"/>
                <a:gd name="T51" fmla="*/ 404 h 100"/>
                <a:gd name="T52" fmla="*/ 1621 w 89"/>
                <a:gd name="T53" fmla="*/ 453 h 100"/>
                <a:gd name="T54" fmla="*/ 1672 w 89"/>
                <a:gd name="T55" fmla="*/ 497 h 100"/>
                <a:gd name="T56" fmla="*/ 1779 w 89"/>
                <a:gd name="T57" fmla="*/ 497 h 100"/>
                <a:gd name="T58" fmla="*/ 1907 w 89"/>
                <a:gd name="T59" fmla="*/ 429 h 100"/>
                <a:gd name="T60" fmla="*/ 2117 w 89"/>
                <a:gd name="T61" fmla="*/ 472 h 100"/>
                <a:gd name="T62" fmla="*/ 2168 w 89"/>
                <a:gd name="T63" fmla="*/ 472 h 100"/>
                <a:gd name="T64" fmla="*/ 2249 w 89"/>
                <a:gd name="T65" fmla="*/ 497 h 100"/>
                <a:gd name="T66" fmla="*/ 2275 w 89"/>
                <a:gd name="T67" fmla="*/ 521 h 100"/>
                <a:gd name="T68" fmla="*/ 2117 w 89"/>
                <a:gd name="T69" fmla="*/ 594 h 100"/>
                <a:gd name="T70" fmla="*/ 2040 w 89"/>
                <a:gd name="T71" fmla="*/ 662 h 100"/>
                <a:gd name="T72" fmla="*/ 1907 w 89"/>
                <a:gd name="T73" fmla="*/ 711 h 100"/>
                <a:gd name="T74" fmla="*/ 1544 w 89"/>
                <a:gd name="T75" fmla="*/ 1042 h 100"/>
                <a:gd name="T76" fmla="*/ 1488 w 89"/>
                <a:gd name="T77" fmla="*/ 1091 h 100"/>
                <a:gd name="T78" fmla="*/ 1488 w 89"/>
                <a:gd name="T79" fmla="*/ 1330 h 100"/>
                <a:gd name="T80" fmla="*/ 1360 w 89"/>
                <a:gd name="T81" fmla="*/ 1398 h 100"/>
                <a:gd name="T82" fmla="*/ 1360 w 89"/>
                <a:gd name="T83" fmla="*/ 1446 h 100"/>
                <a:gd name="T84" fmla="*/ 1360 w 89"/>
                <a:gd name="T85" fmla="*/ 1544 h 100"/>
                <a:gd name="T86" fmla="*/ 1385 w 89"/>
                <a:gd name="T87" fmla="*/ 1636 h 100"/>
                <a:gd name="T88" fmla="*/ 1360 w 89"/>
                <a:gd name="T89" fmla="*/ 1734 h 100"/>
                <a:gd name="T90" fmla="*/ 1385 w 89"/>
                <a:gd name="T91" fmla="*/ 1875 h 100"/>
                <a:gd name="T92" fmla="*/ 1437 w 89"/>
                <a:gd name="T93" fmla="*/ 1899 h 100"/>
                <a:gd name="T94" fmla="*/ 1518 w 89"/>
                <a:gd name="T95" fmla="*/ 1919 h 100"/>
                <a:gd name="T96" fmla="*/ 1544 w 89"/>
                <a:gd name="T97" fmla="*/ 1967 h 100"/>
                <a:gd name="T98" fmla="*/ 1672 w 89"/>
                <a:gd name="T99" fmla="*/ 2065 h 100"/>
                <a:gd name="T100" fmla="*/ 1881 w 89"/>
                <a:gd name="T101" fmla="*/ 2182 h 100"/>
                <a:gd name="T102" fmla="*/ 1881 w 89"/>
                <a:gd name="T103" fmla="*/ 2255 h 100"/>
                <a:gd name="T104" fmla="*/ 210 w 89"/>
                <a:gd name="T105" fmla="*/ 2372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100"/>
                <a:gd name="T161" fmla="*/ 89 w 89"/>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100">
                  <a:moveTo>
                    <a:pt x="8" y="100"/>
                  </a:moveTo>
                  <a:lnTo>
                    <a:pt x="8" y="69"/>
                  </a:lnTo>
                  <a:lnTo>
                    <a:pt x="4" y="65"/>
                  </a:lnTo>
                  <a:lnTo>
                    <a:pt x="4" y="64"/>
                  </a:lnTo>
                  <a:lnTo>
                    <a:pt x="6" y="61"/>
                  </a:lnTo>
                  <a:lnTo>
                    <a:pt x="7" y="60"/>
                  </a:lnTo>
                  <a:lnTo>
                    <a:pt x="7" y="58"/>
                  </a:lnTo>
                  <a:lnTo>
                    <a:pt x="7" y="56"/>
                  </a:lnTo>
                  <a:lnTo>
                    <a:pt x="7" y="54"/>
                  </a:lnTo>
                  <a:lnTo>
                    <a:pt x="5" y="47"/>
                  </a:lnTo>
                  <a:lnTo>
                    <a:pt x="5" y="46"/>
                  </a:lnTo>
                  <a:lnTo>
                    <a:pt x="5" y="43"/>
                  </a:lnTo>
                  <a:lnTo>
                    <a:pt x="4" y="41"/>
                  </a:lnTo>
                  <a:lnTo>
                    <a:pt x="4" y="33"/>
                  </a:lnTo>
                  <a:lnTo>
                    <a:pt x="3" y="28"/>
                  </a:lnTo>
                  <a:lnTo>
                    <a:pt x="2" y="26"/>
                  </a:lnTo>
                  <a:lnTo>
                    <a:pt x="0" y="21"/>
                  </a:lnTo>
                  <a:lnTo>
                    <a:pt x="0" y="16"/>
                  </a:lnTo>
                  <a:lnTo>
                    <a:pt x="1" y="13"/>
                  </a:lnTo>
                  <a:lnTo>
                    <a:pt x="1" y="12"/>
                  </a:lnTo>
                  <a:lnTo>
                    <a:pt x="0" y="8"/>
                  </a:lnTo>
                  <a:lnTo>
                    <a:pt x="0" y="7"/>
                  </a:lnTo>
                  <a:lnTo>
                    <a:pt x="23" y="7"/>
                  </a:lnTo>
                  <a:lnTo>
                    <a:pt x="23" y="3"/>
                  </a:lnTo>
                  <a:lnTo>
                    <a:pt x="23" y="0"/>
                  </a:lnTo>
                  <a:lnTo>
                    <a:pt x="25" y="1"/>
                  </a:lnTo>
                  <a:lnTo>
                    <a:pt x="27" y="2"/>
                  </a:lnTo>
                  <a:lnTo>
                    <a:pt x="28" y="5"/>
                  </a:lnTo>
                  <a:lnTo>
                    <a:pt x="28" y="8"/>
                  </a:lnTo>
                  <a:lnTo>
                    <a:pt x="28" y="10"/>
                  </a:lnTo>
                  <a:lnTo>
                    <a:pt x="31" y="12"/>
                  </a:lnTo>
                  <a:lnTo>
                    <a:pt x="32" y="12"/>
                  </a:lnTo>
                  <a:lnTo>
                    <a:pt x="33" y="12"/>
                  </a:lnTo>
                  <a:lnTo>
                    <a:pt x="34" y="13"/>
                  </a:lnTo>
                  <a:lnTo>
                    <a:pt x="36" y="13"/>
                  </a:lnTo>
                  <a:lnTo>
                    <a:pt x="38" y="13"/>
                  </a:lnTo>
                  <a:lnTo>
                    <a:pt x="39" y="14"/>
                  </a:lnTo>
                  <a:lnTo>
                    <a:pt x="42" y="14"/>
                  </a:lnTo>
                  <a:lnTo>
                    <a:pt x="43" y="13"/>
                  </a:lnTo>
                  <a:lnTo>
                    <a:pt x="48" y="13"/>
                  </a:lnTo>
                  <a:lnTo>
                    <a:pt x="51" y="14"/>
                  </a:lnTo>
                  <a:lnTo>
                    <a:pt x="52" y="14"/>
                  </a:lnTo>
                  <a:lnTo>
                    <a:pt x="52" y="15"/>
                  </a:lnTo>
                  <a:lnTo>
                    <a:pt x="53" y="15"/>
                  </a:lnTo>
                  <a:lnTo>
                    <a:pt x="54" y="16"/>
                  </a:lnTo>
                  <a:lnTo>
                    <a:pt x="54" y="18"/>
                  </a:lnTo>
                  <a:lnTo>
                    <a:pt x="55" y="19"/>
                  </a:lnTo>
                  <a:lnTo>
                    <a:pt x="57" y="17"/>
                  </a:lnTo>
                  <a:lnTo>
                    <a:pt x="59" y="17"/>
                  </a:lnTo>
                  <a:lnTo>
                    <a:pt x="60" y="19"/>
                  </a:lnTo>
                  <a:lnTo>
                    <a:pt x="62" y="19"/>
                  </a:lnTo>
                  <a:lnTo>
                    <a:pt x="63" y="20"/>
                  </a:lnTo>
                  <a:lnTo>
                    <a:pt x="64" y="21"/>
                  </a:lnTo>
                  <a:lnTo>
                    <a:pt x="66" y="21"/>
                  </a:lnTo>
                  <a:lnTo>
                    <a:pt x="68" y="21"/>
                  </a:lnTo>
                  <a:lnTo>
                    <a:pt x="72" y="18"/>
                  </a:lnTo>
                  <a:lnTo>
                    <a:pt x="73" y="18"/>
                  </a:lnTo>
                  <a:lnTo>
                    <a:pt x="74" y="20"/>
                  </a:lnTo>
                  <a:lnTo>
                    <a:pt x="81" y="20"/>
                  </a:lnTo>
                  <a:lnTo>
                    <a:pt x="82" y="20"/>
                  </a:lnTo>
                  <a:lnTo>
                    <a:pt x="83" y="20"/>
                  </a:lnTo>
                  <a:lnTo>
                    <a:pt x="84" y="22"/>
                  </a:lnTo>
                  <a:lnTo>
                    <a:pt x="86" y="21"/>
                  </a:lnTo>
                  <a:lnTo>
                    <a:pt x="89" y="21"/>
                  </a:lnTo>
                  <a:lnTo>
                    <a:pt x="87" y="22"/>
                  </a:lnTo>
                  <a:lnTo>
                    <a:pt x="83" y="25"/>
                  </a:lnTo>
                  <a:lnTo>
                    <a:pt x="81" y="25"/>
                  </a:lnTo>
                  <a:lnTo>
                    <a:pt x="79" y="26"/>
                  </a:lnTo>
                  <a:lnTo>
                    <a:pt x="78" y="28"/>
                  </a:lnTo>
                  <a:lnTo>
                    <a:pt x="74" y="29"/>
                  </a:lnTo>
                  <a:lnTo>
                    <a:pt x="73" y="30"/>
                  </a:lnTo>
                  <a:lnTo>
                    <a:pt x="67" y="36"/>
                  </a:lnTo>
                  <a:lnTo>
                    <a:pt x="59" y="44"/>
                  </a:lnTo>
                  <a:lnTo>
                    <a:pt x="58" y="45"/>
                  </a:lnTo>
                  <a:lnTo>
                    <a:pt x="57" y="46"/>
                  </a:lnTo>
                  <a:lnTo>
                    <a:pt x="58" y="55"/>
                  </a:lnTo>
                  <a:lnTo>
                    <a:pt x="57" y="56"/>
                  </a:lnTo>
                  <a:lnTo>
                    <a:pt x="56" y="56"/>
                  </a:lnTo>
                  <a:lnTo>
                    <a:pt x="52" y="59"/>
                  </a:lnTo>
                  <a:lnTo>
                    <a:pt x="52" y="61"/>
                  </a:lnTo>
                  <a:lnTo>
                    <a:pt x="51" y="64"/>
                  </a:lnTo>
                  <a:lnTo>
                    <a:pt x="52" y="65"/>
                  </a:lnTo>
                  <a:lnTo>
                    <a:pt x="54" y="67"/>
                  </a:lnTo>
                  <a:lnTo>
                    <a:pt x="53" y="69"/>
                  </a:lnTo>
                  <a:lnTo>
                    <a:pt x="53" y="70"/>
                  </a:lnTo>
                  <a:lnTo>
                    <a:pt x="52" y="73"/>
                  </a:lnTo>
                  <a:lnTo>
                    <a:pt x="52" y="78"/>
                  </a:lnTo>
                  <a:lnTo>
                    <a:pt x="53" y="79"/>
                  </a:lnTo>
                  <a:lnTo>
                    <a:pt x="54" y="80"/>
                  </a:lnTo>
                  <a:lnTo>
                    <a:pt x="55" y="80"/>
                  </a:lnTo>
                  <a:lnTo>
                    <a:pt x="58" y="81"/>
                  </a:lnTo>
                  <a:lnTo>
                    <a:pt x="59" y="82"/>
                  </a:lnTo>
                  <a:lnTo>
                    <a:pt x="59" y="83"/>
                  </a:lnTo>
                  <a:lnTo>
                    <a:pt x="63" y="84"/>
                  </a:lnTo>
                  <a:lnTo>
                    <a:pt x="64" y="87"/>
                  </a:lnTo>
                  <a:lnTo>
                    <a:pt x="68" y="89"/>
                  </a:lnTo>
                  <a:lnTo>
                    <a:pt x="72" y="92"/>
                  </a:lnTo>
                  <a:lnTo>
                    <a:pt x="72" y="93"/>
                  </a:lnTo>
                  <a:lnTo>
                    <a:pt x="72" y="95"/>
                  </a:lnTo>
                  <a:lnTo>
                    <a:pt x="72" y="98"/>
                  </a:lnTo>
                  <a:lnTo>
                    <a:pt x="8" y="100"/>
                  </a:lnTo>
                  <a:close/>
                </a:path>
              </a:pathLst>
            </a:custGeom>
            <a:solidFill>
              <a:srgbClr val="AAC8F5"/>
            </a:solidFill>
            <a:ln w="12700" cmpd="sng">
              <a:solidFill>
                <a:schemeClr val="tx1"/>
              </a:solidFill>
              <a:prstDash val="solid"/>
              <a:round/>
              <a:headEnd/>
              <a:tailEnd/>
            </a:ln>
          </p:spPr>
          <p:txBody>
            <a:bodyPr/>
            <a:lstStyle/>
            <a:p>
              <a:endParaRPr lang="en-US"/>
            </a:p>
          </p:txBody>
        </p:sp>
        <p:sp>
          <p:nvSpPr>
            <p:cNvPr id="32970" name="Freeform 54"/>
            <p:cNvSpPr>
              <a:spLocks/>
            </p:cNvSpPr>
            <p:nvPr/>
          </p:nvSpPr>
          <p:spPr bwMode="auto">
            <a:xfrm>
              <a:off x="3474" y="2604"/>
              <a:ext cx="395" cy="322"/>
            </a:xfrm>
            <a:custGeom>
              <a:avLst/>
              <a:gdLst>
                <a:gd name="T0" fmla="*/ 1077 w 77"/>
                <a:gd name="T1" fmla="*/ 24 h 66"/>
                <a:gd name="T2" fmla="*/ 1159 w 77"/>
                <a:gd name="T3" fmla="*/ 239 h 66"/>
                <a:gd name="T4" fmla="*/ 1134 w 77"/>
                <a:gd name="T5" fmla="*/ 307 h 66"/>
                <a:gd name="T6" fmla="*/ 1052 w 77"/>
                <a:gd name="T7" fmla="*/ 522 h 66"/>
                <a:gd name="T8" fmla="*/ 1683 w 77"/>
                <a:gd name="T9" fmla="*/ 785 h 66"/>
                <a:gd name="T10" fmla="*/ 1683 w 77"/>
                <a:gd name="T11" fmla="*/ 951 h 66"/>
                <a:gd name="T12" fmla="*/ 1657 w 77"/>
                <a:gd name="T13" fmla="*/ 1073 h 66"/>
                <a:gd name="T14" fmla="*/ 1529 w 77"/>
                <a:gd name="T15" fmla="*/ 1049 h 66"/>
                <a:gd name="T16" fmla="*/ 1472 w 77"/>
                <a:gd name="T17" fmla="*/ 1166 h 66"/>
                <a:gd name="T18" fmla="*/ 1631 w 77"/>
                <a:gd name="T19" fmla="*/ 1142 h 66"/>
                <a:gd name="T20" fmla="*/ 1739 w 77"/>
                <a:gd name="T21" fmla="*/ 1117 h 66"/>
                <a:gd name="T22" fmla="*/ 1683 w 77"/>
                <a:gd name="T23" fmla="*/ 1166 h 66"/>
                <a:gd name="T24" fmla="*/ 1739 w 77"/>
                <a:gd name="T25" fmla="*/ 1215 h 66"/>
                <a:gd name="T26" fmla="*/ 1867 w 77"/>
                <a:gd name="T27" fmla="*/ 1117 h 66"/>
                <a:gd name="T28" fmla="*/ 1949 w 77"/>
                <a:gd name="T29" fmla="*/ 1142 h 66"/>
                <a:gd name="T30" fmla="*/ 1919 w 77"/>
                <a:gd name="T31" fmla="*/ 1215 h 66"/>
                <a:gd name="T32" fmla="*/ 1790 w 77"/>
                <a:gd name="T33" fmla="*/ 1332 h 66"/>
                <a:gd name="T34" fmla="*/ 1867 w 77"/>
                <a:gd name="T35" fmla="*/ 1429 h 66"/>
                <a:gd name="T36" fmla="*/ 2026 w 77"/>
                <a:gd name="T37" fmla="*/ 1547 h 66"/>
                <a:gd name="T38" fmla="*/ 1867 w 77"/>
                <a:gd name="T39" fmla="*/ 1498 h 66"/>
                <a:gd name="T40" fmla="*/ 1683 w 77"/>
                <a:gd name="T41" fmla="*/ 1405 h 66"/>
                <a:gd name="T42" fmla="*/ 1606 w 77"/>
                <a:gd name="T43" fmla="*/ 1473 h 66"/>
                <a:gd name="T44" fmla="*/ 1580 w 77"/>
                <a:gd name="T45" fmla="*/ 1547 h 66"/>
                <a:gd name="T46" fmla="*/ 1498 w 77"/>
                <a:gd name="T47" fmla="*/ 1498 h 66"/>
                <a:gd name="T48" fmla="*/ 1421 w 77"/>
                <a:gd name="T49" fmla="*/ 1498 h 66"/>
                <a:gd name="T50" fmla="*/ 1288 w 77"/>
                <a:gd name="T51" fmla="*/ 1522 h 66"/>
                <a:gd name="T52" fmla="*/ 1077 w 77"/>
                <a:gd name="T53" fmla="*/ 1405 h 66"/>
                <a:gd name="T54" fmla="*/ 1000 w 77"/>
                <a:gd name="T55" fmla="*/ 1356 h 66"/>
                <a:gd name="T56" fmla="*/ 975 w 77"/>
                <a:gd name="T57" fmla="*/ 1332 h 66"/>
                <a:gd name="T58" fmla="*/ 893 w 77"/>
                <a:gd name="T59" fmla="*/ 1308 h 66"/>
                <a:gd name="T60" fmla="*/ 867 w 77"/>
                <a:gd name="T61" fmla="*/ 1283 h 66"/>
                <a:gd name="T62" fmla="*/ 816 w 77"/>
                <a:gd name="T63" fmla="*/ 1381 h 66"/>
                <a:gd name="T64" fmla="*/ 395 w 77"/>
                <a:gd name="T65" fmla="*/ 1332 h 66"/>
                <a:gd name="T66" fmla="*/ 108 w 77"/>
                <a:gd name="T67" fmla="*/ 1308 h 66"/>
                <a:gd name="T68" fmla="*/ 133 w 77"/>
                <a:gd name="T69" fmla="*/ 1264 h 66"/>
                <a:gd name="T70" fmla="*/ 159 w 77"/>
                <a:gd name="T71" fmla="*/ 1093 h 66"/>
                <a:gd name="T72" fmla="*/ 159 w 77"/>
                <a:gd name="T73" fmla="*/ 1000 h 66"/>
                <a:gd name="T74" fmla="*/ 236 w 77"/>
                <a:gd name="T75" fmla="*/ 883 h 66"/>
                <a:gd name="T76" fmla="*/ 185 w 77"/>
                <a:gd name="T77" fmla="*/ 712 h 66"/>
                <a:gd name="T78" fmla="*/ 159 w 77"/>
                <a:gd name="T79" fmla="*/ 668 h 66"/>
                <a:gd name="T80" fmla="*/ 108 w 77"/>
                <a:gd name="T81" fmla="*/ 595 h 66"/>
                <a:gd name="T82" fmla="*/ 26 w 77"/>
                <a:gd name="T83" fmla="*/ 454 h 66"/>
                <a:gd name="T84" fmla="*/ 0 w 77"/>
                <a:gd name="T85" fmla="*/ 24 h 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7"/>
                <a:gd name="T130" fmla="*/ 0 h 66"/>
                <a:gd name="T131" fmla="*/ 77 w 77"/>
                <a:gd name="T132" fmla="*/ 66 h 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7" h="66">
                  <a:moveTo>
                    <a:pt x="0" y="1"/>
                  </a:moveTo>
                  <a:lnTo>
                    <a:pt x="42" y="0"/>
                  </a:lnTo>
                  <a:lnTo>
                    <a:pt x="41" y="1"/>
                  </a:lnTo>
                  <a:lnTo>
                    <a:pt x="43" y="5"/>
                  </a:lnTo>
                  <a:lnTo>
                    <a:pt x="43" y="8"/>
                  </a:lnTo>
                  <a:lnTo>
                    <a:pt x="44" y="10"/>
                  </a:lnTo>
                  <a:lnTo>
                    <a:pt x="45" y="11"/>
                  </a:lnTo>
                  <a:lnTo>
                    <a:pt x="45" y="12"/>
                  </a:lnTo>
                  <a:lnTo>
                    <a:pt x="43" y="13"/>
                  </a:lnTo>
                  <a:lnTo>
                    <a:pt x="43" y="14"/>
                  </a:lnTo>
                  <a:lnTo>
                    <a:pt x="42" y="17"/>
                  </a:lnTo>
                  <a:lnTo>
                    <a:pt x="40" y="22"/>
                  </a:lnTo>
                  <a:lnTo>
                    <a:pt x="37" y="29"/>
                  </a:lnTo>
                  <a:lnTo>
                    <a:pt x="37" y="34"/>
                  </a:lnTo>
                  <a:lnTo>
                    <a:pt x="64" y="33"/>
                  </a:lnTo>
                  <a:lnTo>
                    <a:pt x="64" y="34"/>
                  </a:lnTo>
                  <a:lnTo>
                    <a:pt x="63" y="36"/>
                  </a:lnTo>
                  <a:lnTo>
                    <a:pt x="64" y="40"/>
                  </a:lnTo>
                  <a:lnTo>
                    <a:pt x="66" y="43"/>
                  </a:lnTo>
                  <a:lnTo>
                    <a:pt x="67" y="46"/>
                  </a:lnTo>
                  <a:lnTo>
                    <a:pt x="63" y="45"/>
                  </a:lnTo>
                  <a:lnTo>
                    <a:pt x="60" y="44"/>
                  </a:lnTo>
                  <a:lnTo>
                    <a:pt x="59" y="43"/>
                  </a:lnTo>
                  <a:lnTo>
                    <a:pt x="58" y="44"/>
                  </a:lnTo>
                  <a:lnTo>
                    <a:pt x="55" y="46"/>
                  </a:lnTo>
                  <a:lnTo>
                    <a:pt x="55" y="48"/>
                  </a:lnTo>
                  <a:lnTo>
                    <a:pt x="56" y="49"/>
                  </a:lnTo>
                  <a:lnTo>
                    <a:pt x="58" y="49"/>
                  </a:lnTo>
                  <a:lnTo>
                    <a:pt x="60" y="49"/>
                  </a:lnTo>
                  <a:lnTo>
                    <a:pt x="62" y="48"/>
                  </a:lnTo>
                  <a:lnTo>
                    <a:pt x="63" y="47"/>
                  </a:lnTo>
                  <a:lnTo>
                    <a:pt x="65" y="47"/>
                  </a:lnTo>
                  <a:lnTo>
                    <a:pt x="66" y="47"/>
                  </a:lnTo>
                  <a:lnTo>
                    <a:pt x="66" y="48"/>
                  </a:lnTo>
                  <a:lnTo>
                    <a:pt x="65" y="48"/>
                  </a:lnTo>
                  <a:lnTo>
                    <a:pt x="64" y="49"/>
                  </a:lnTo>
                  <a:lnTo>
                    <a:pt x="65" y="50"/>
                  </a:lnTo>
                  <a:lnTo>
                    <a:pt x="66" y="51"/>
                  </a:lnTo>
                  <a:lnTo>
                    <a:pt x="67" y="51"/>
                  </a:lnTo>
                  <a:lnTo>
                    <a:pt x="68" y="49"/>
                  </a:lnTo>
                  <a:lnTo>
                    <a:pt x="71" y="47"/>
                  </a:lnTo>
                  <a:lnTo>
                    <a:pt x="72" y="47"/>
                  </a:lnTo>
                  <a:lnTo>
                    <a:pt x="73" y="47"/>
                  </a:lnTo>
                  <a:lnTo>
                    <a:pt x="74" y="48"/>
                  </a:lnTo>
                  <a:lnTo>
                    <a:pt x="73" y="49"/>
                  </a:lnTo>
                  <a:lnTo>
                    <a:pt x="74" y="50"/>
                  </a:lnTo>
                  <a:lnTo>
                    <a:pt x="73" y="51"/>
                  </a:lnTo>
                  <a:lnTo>
                    <a:pt x="72" y="51"/>
                  </a:lnTo>
                  <a:lnTo>
                    <a:pt x="70" y="54"/>
                  </a:lnTo>
                  <a:lnTo>
                    <a:pt x="68" y="56"/>
                  </a:lnTo>
                  <a:lnTo>
                    <a:pt x="68" y="57"/>
                  </a:lnTo>
                  <a:lnTo>
                    <a:pt x="68" y="59"/>
                  </a:lnTo>
                  <a:lnTo>
                    <a:pt x="71" y="60"/>
                  </a:lnTo>
                  <a:lnTo>
                    <a:pt x="76" y="62"/>
                  </a:lnTo>
                  <a:lnTo>
                    <a:pt x="77" y="63"/>
                  </a:lnTo>
                  <a:lnTo>
                    <a:pt x="77" y="65"/>
                  </a:lnTo>
                  <a:lnTo>
                    <a:pt x="76" y="65"/>
                  </a:lnTo>
                  <a:lnTo>
                    <a:pt x="72" y="66"/>
                  </a:lnTo>
                  <a:lnTo>
                    <a:pt x="71" y="63"/>
                  </a:lnTo>
                  <a:lnTo>
                    <a:pt x="69" y="62"/>
                  </a:lnTo>
                  <a:lnTo>
                    <a:pt x="65" y="61"/>
                  </a:lnTo>
                  <a:lnTo>
                    <a:pt x="64" y="59"/>
                  </a:lnTo>
                  <a:lnTo>
                    <a:pt x="63" y="59"/>
                  </a:lnTo>
                  <a:lnTo>
                    <a:pt x="62" y="59"/>
                  </a:lnTo>
                  <a:lnTo>
                    <a:pt x="61" y="62"/>
                  </a:lnTo>
                  <a:lnTo>
                    <a:pt x="62" y="63"/>
                  </a:lnTo>
                  <a:lnTo>
                    <a:pt x="60" y="65"/>
                  </a:lnTo>
                  <a:lnTo>
                    <a:pt x="59" y="65"/>
                  </a:lnTo>
                  <a:lnTo>
                    <a:pt x="58" y="63"/>
                  </a:lnTo>
                  <a:lnTo>
                    <a:pt x="57" y="63"/>
                  </a:lnTo>
                  <a:lnTo>
                    <a:pt x="55" y="63"/>
                  </a:lnTo>
                  <a:lnTo>
                    <a:pt x="54" y="63"/>
                  </a:lnTo>
                  <a:lnTo>
                    <a:pt x="52" y="65"/>
                  </a:lnTo>
                  <a:lnTo>
                    <a:pt x="50" y="65"/>
                  </a:lnTo>
                  <a:lnTo>
                    <a:pt x="49" y="64"/>
                  </a:lnTo>
                  <a:lnTo>
                    <a:pt x="47" y="64"/>
                  </a:lnTo>
                  <a:lnTo>
                    <a:pt x="43" y="60"/>
                  </a:lnTo>
                  <a:lnTo>
                    <a:pt x="41" y="59"/>
                  </a:lnTo>
                  <a:lnTo>
                    <a:pt x="39" y="58"/>
                  </a:lnTo>
                  <a:lnTo>
                    <a:pt x="38" y="57"/>
                  </a:lnTo>
                  <a:lnTo>
                    <a:pt x="37" y="57"/>
                  </a:lnTo>
                  <a:lnTo>
                    <a:pt x="37" y="56"/>
                  </a:lnTo>
                  <a:lnTo>
                    <a:pt x="37" y="55"/>
                  </a:lnTo>
                  <a:lnTo>
                    <a:pt x="36" y="56"/>
                  </a:lnTo>
                  <a:lnTo>
                    <a:pt x="34" y="55"/>
                  </a:lnTo>
                  <a:lnTo>
                    <a:pt x="34" y="54"/>
                  </a:lnTo>
                  <a:lnTo>
                    <a:pt x="33" y="54"/>
                  </a:lnTo>
                  <a:lnTo>
                    <a:pt x="30" y="57"/>
                  </a:lnTo>
                  <a:lnTo>
                    <a:pt x="31" y="58"/>
                  </a:lnTo>
                  <a:lnTo>
                    <a:pt x="27" y="59"/>
                  </a:lnTo>
                  <a:lnTo>
                    <a:pt x="19" y="57"/>
                  </a:lnTo>
                  <a:lnTo>
                    <a:pt x="15" y="56"/>
                  </a:lnTo>
                  <a:lnTo>
                    <a:pt x="4" y="57"/>
                  </a:lnTo>
                  <a:lnTo>
                    <a:pt x="4" y="56"/>
                  </a:lnTo>
                  <a:lnTo>
                    <a:pt x="4" y="55"/>
                  </a:lnTo>
                  <a:lnTo>
                    <a:pt x="4" y="54"/>
                  </a:lnTo>
                  <a:lnTo>
                    <a:pt x="5" y="53"/>
                  </a:lnTo>
                  <a:lnTo>
                    <a:pt x="7" y="49"/>
                  </a:lnTo>
                  <a:lnTo>
                    <a:pt x="6" y="47"/>
                  </a:lnTo>
                  <a:lnTo>
                    <a:pt x="6" y="46"/>
                  </a:lnTo>
                  <a:lnTo>
                    <a:pt x="6" y="45"/>
                  </a:lnTo>
                  <a:lnTo>
                    <a:pt x="6" y="44"/>
                  </a:lnTo>
                  <a:lnTo>
                    <a:pt x="6" y="42"/>
                  </a:lnTo>
                  <a:lnTo>
                    <a:pt x="7" y="41"/>
                  </a:lnTo>
                  <a:lnTo>
                    <a:pt x="8" y="40"/>
                  </a:lnTo>
                  <a:lnTo>
                    <a:pt x="9" y="37"/>
                  </a:lnTo>
                  <a:lnTo>
                    <a:pt x="9" y="35"/>
                  </a:lnTo>
                  <a:lnTo>
                    <a:pt x="8" y="32"/>
                  </a:lnTo>
                  <a:lnTo>
                    <a:pt x="7" y="30"/>
                  </a:lnTo>
                  <a:lnTo>
                    <a:pt x="6" y="30"/>
                  </a:lnTo>
                  <a:lnTo>
                    <a:pt x="7" y="29"/>
                  </a:lnTo>
                  <a:lnTo>
                    <a:pt x="6" y="28"/>
                  </a:lnTo>
                  <a:lnTo>
                    <a:pt x="5" y="27"/>
                  </a:lnTo>
                  <a:lnTo>
                    <a:pt x="4" y="26"/>
                  </a:lnTo>
                  <a:lnTo>
                    <a:pt x="4" y="25"/>
                  </a:lnTo>
                  <a:lnTo>
                    <a:pt x="5" y="24"/>
                  </a:lnTo>
                  <a:lnTo>
                    <a:pt x="4" y="21"/>
                  </a:lnTo>
                  <a:lnTo>
                    <a:pt x="1" y="19"/>
                  </a:lnTo>
                  <a:lnTo>
                    <a:pt x="1" y="18"/>
                  </a:lnTo>
                  <a:lnTo>
                    <a:pt x="0" y="1"/>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2971" name="Freeform 55"/>
            <p:cNvSpPr>
              <a:spLocks/>
            </p:cNvSpPr>
            <p:nvPr/>
          </p:nvSpPr>
          <p:spPr bwMode="auto">
            <a:xfrm>
              <a:off x="3633" y="1799"/>
              <a:ext cx="277" cy="463"/>
            </a:xfrm>
            <a:custGeom>
              <a:avLst/>
              <a:gdLst>
                <a:gd name="T0" fmla="*/ 236 w 54"/>
                <a:gd name="T1" fmla="*/ 49 h 95"/>
                <a:gd name="T2" fmla="*/ 318 w 54"/>
                <a:gd name="T3" fmla="*/ 117 h 95"/>
                <a:gd name="T4" fmla="*/ 395 w 54"/>
                <a:gd name="T5" fmla="*/ 190 h 95"/>
                <a:gd name="T6" fmla="*/ 395 w 54"/>
                <a:gd name="T7" fmla="*/ 283 h 95"/>
                <a:gd name="T8" fmla="*/ 369 w 54"/>
                <a:gd name="T9" fmla="*/ 356 h 95"/>
                <a:gd name="T10" fmla="*/ 287 w 54"/>
                <a:gd name="T11" fmla="*/ 453 h 95"/>
                <a:gd name="T12" fmla="*/ 236 w 54"/>
                <a:gd name="T13" fmla="*/ 473 h 95"/>
                <a:gd name="T14" fmla="*/ 133 w 54"/>
                <a:gd name="T15" fmla="*/ 497 h 95"/>
                <a:gd name="T16" fmla="*/ 108 w 54"/>
                <a:gd name="T17" fmla="*/ 570 h 95"/>
                <a:gd name="T18" fmla="*/ 159 w 54"/>
                <a:gd name="T19" fmla="*/ 643 h 95"/>
                <a:gd name="T20" fmla="*/ 108 w 54"/>
                <a:gd name="T21" fmla="*/ 809 h 95"/>
                <a:gd name="T22" fmla="*/ 26 w 54"/>
                <a:gd name="T23" fmla="*/ 853 h 95"/>
                <a:gd name="T24" fmla="*/ 0 w 54"/>
                <a:gd name="T25" fmla="*/ 926 h 95"/>
                <a:gd name="T26" fmla="*/ 0 w 54"/>
                <a:gd name="T27" fmla="*/ 975 h 95"/>
                <a:gd name="T28" fmla="*/ 26 w 54"/>
                <a:gd name="T29" fmla="*/ 1140 h 95"/>
                <a:gd name="T30" fmla="*/ 133 w 54"/>
                <a:gd name="T31" fmla="*/ 1257 h 95"/>
                <a:gd name="T32" fmla="*/ 262 w 54"/>
                <a:gd name="T33" fmla="*/ 1355 h 95"/>
                <a:gd name="T34" fmla="*/ 344 w 54"/>
                <a:gd name="T35" fmla="*/ 1521 h 95"/>
                <a:gd name="T36" fmla="*/ 395 w 54"/>
                <a:gd name="T37" fmla="*/ 1472 h 95"/>
                <a:gd name="T38" fmla="*/ 498 w 54"/>
                <a:gd name="T39" fmla="*/ 1545 h 95"/>
                <a:gd name="T40" fmla="*/ 498 w 54"/>
                <a:gd name="T41" fmla="*/ 1638 h 95"/>
                <a:gd name="T42" fmla="*/ 421 w 54"/>
                <a:gd name="T43" fmla="*/ 1735 h 95"/>
                <a:gd name="T44" fmla="*/ 498 w 54"/>
                <a:gd name="T45" fmla="*/ 1852 h 95"/>
                <a:gd name="T46" fmla="*/ 631 w 54"/>
                <a:gd name="T47" fmla="*/ 1925 h 95"/>
                <a:gd name="T48" fmla="*/ 764 w 54"/>
                <a:gd name="T49" fmla="*/ 2066 h 95"/>
                <a:gd name="T50" fmla="*/ 790 w 54"/>
                <a:gd name="T51" fmla="*/ 2115 h 95"/>
                <a:gd name="T52" fmla="*/ 764 w 54"/>
                <a:gd name="T53" fmla="*/ 2164 h 95"/>
                <a:gd name="T54" fmla="*/ 841 w 54"/>
                <a:gd name="T55" fmla="*/ 2257 h 95"/>
                <a:gd name="T56" fmla="*/ 867 w 54"/>
                <a:gd name="T57" fmla="*/ 2232 h 95"/>
                <a:gd name="T58" fmla="*/ 893 w 54"/>
                <a:gd name="T59" fmla="*/ 2183 h 95"/>
                <a:gd name="T60" fmla="*/ 1000 w 54"/>
                <a:gd name="T61" fmla="*/ 2164 h 95"/>
                <a:gd name="T62" fmla="*/ 1103 w 54"/>
                <a:gd name="T63" fmla="*/ 2208 h 95"/>
                <a:gd name="T64" fmla="*/ 1134 w 54"/>
                <a:gd name="T65" fmla="*/ 2115 h 95"/>
                <a:gd name="T66" fmla="*/ 1159 w 54"/>
                <a:gd name="T67" fmla="*/ 2066 h 95"/>
                <a:gd name="T68" fmla="*/ 1262 w 54"/>
                <a:gd name="T69" fmla="*/ 2018 h 95"/>
                <a:gd name="T70" fmla="*/ 1236 w 54"/>
                <a:gd name="T71" fmla="*/ 1974 h 95"/>
                <a:gd name="T72" fmla="*/ 1236 w 54"/>
                <a:gd name="T73" fmla="*/ 1925 h 95"/>
                <a:gd name="T74" fmla="*/ 1262 w 54"/>
                <a:gd name="T75" fmla="*/ 1901 h 95"/>
                <a:gd name="T76" fmla="*/ 1262 w 54"/>
                <a:gd name="T77" fmla="*/ 1876 h 95"/>
                <a:gd name="T78" fmla="*/ 1262 w 54"/>
                <a:gd name="T79" fmla="*/ 1735 h 95"/>
                <a:gd name="T80" fmla="*/ 1370 w 54"/>
                <a:gd name="T81" fmla="*/ 1613 h 95"/>
                <a:gd name="T82" fmla="*/ 1421 w 54"/>
                <a:gd name="T83" fmla="*/ 1521 h 95"/>
                <a:gd name="T84" fmla="*/ 1370 w 54"/>
                <a:gd name="T85" fmla="*/ 1355 h 95"/>
                <a:gd name="T86" fmla="*/ 1370 w 54"/>
                <a:gd name="T87" fmla="*/ 1282 h 95"/>
                <a:gd name="T88" fmla="*/ 1288 w 54"/>
                <a:gd name="T89" fmla="*/ 307 h 95"/>
                <a:gd name="T90" fmla="*/ 1262 w 54"/>
                <a:gd name="T91" fmla="*/ 263 h 95"/>
                <a:gd name="T92" fmla="*/ 1211 w 54"/>
                <a:gd name="T93" fmla="*/ 141 h 95"/>
                <a:gd name="T94" fmla="*/ 1159 w 54"/>
                <a:gd name="T95" fmla="*/ 73 h 95"/>
                <a:gd name="T96" fmla="*/ 1159 w 54"/>
                <a:gd name="T97" fmla="*/ 0 h 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95"/>
                <a:gd name="T149" fmla="*/ 54 w 54"/>
                <a:gd name="T150" fmla="*/ 95 h 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95">
                  <a:moveTo>
                    <a:pt x="44" y="0"/>
                  </a:moveTo>
                  <a:lnTo>
                    <a:pt x="9" y="2"/>
                  </a:lnTo>
                  <a:lnTo>
                    <a:pt x="9" y="3"/>
                  </a:lnTo>
                  <a:lnTo>
                    <a:pt x="12" y="5"/>
                  </a:lnTo>
                  <a:lnTo>
                    <a:pt x="12" y="6"/>
                  </a:lnTo>
                  <a:lnTo>
                    <a:pt x="15" y="8"/>
                  </a:lnTo>
                  <a:lnTo>
                    <a:pt x="16" y="11"/>
                  </a:lnTo>
                  <a:lnTo>
                    <a:pt x="15" y="12"/>
                  </a:lnTo>
                  <a:lnTo>
                    <a:pt x="14" y="14"/>
                  </a:lnTo>
                  <a:lnTo>
                    <a:pt x="14" y="15"/>
                  </a:lnTo>
                  <a:lnTo>
                    <a:pt x="14" y="16"/>
                  </a:lnTo>
                  <a:lnTo>
                    <a:pt x="11" y="19"/>
                  </a:lnTo>
                  <a:lnTo>
                    <a:pt x="9" y="19"/>
                  </a:lnTo>
                  <a:lnTo>
                    <a:pt x="9" y="20"/>
                  </a:lnTo>
                  <a:lnTo>
                    <a:pt x="6" y="20"/>
                  </a:lnTo>
                  <a:lnTo>
                    <a:pt x="5" y="21"/>
                  </a:lnTo>
                  <a:lnTo>
                    <a:pt x="4" y="23"/>
                  </a:lnTo>
                  <a:lnTo>
                    <a:pt x="4" y="24"/>
                  </a:lnTo>
                  <a:lnTo>
                    <a:pt x="6" y="26"/>
                  </a:lnTo>
                  <a:lnTo>
                    <a:pt x="6" y="27"/>
                  </a:lnTo>
                  <a:lnTo>
                    <a:pt x="6" y="29"/>
                  </a:lnTo>
                  <a:lnTo>
                    <a:pt x="4" y="34"/>
                  </a:lnTo>
                  <a:lnTo>
                    <a:pt x="2" y="35"/>
                  </a:lnTo>
                  <a:lnTo>
                    <a:pt x="1" y="36"/>
                  </a:lnTo>
                  <a:lnTo>
                    <a:pt x="1" y="38"/>
                  </a:lnTo>
                  <a:lnTo>
                    <a:pt x="0" y="39"/>
                  </a:lnTo>
                  <a:lnTo>
                    <a:pt x="0" y="40"/>
                  </a:lnTo>
                  <a:lnTo>
                    <a:pt x="0" y="41"/>
                  </a:lnTo>
                  <a:lnTo>
                    <a:pt x="0" y="45"/>
                  </a:lnTo>
                  <a:lnTo>
                    <a:pt x="1" y="48"/>
                  </a:lnTo>
                  <a:lnTo>
                    <a:pt x="1" y="49"/>
                  </a:lnTo>
                  <a:lnTo>
                    <a:pt x="5" y="53"/>
                  </a:lnTo>
                  <a:lnTo>
                    <a:pt x="9" y="56"/>
                  </a:lnTo>
                  <a:lnTo>
                    <a:pt x="10" y="57"/>
                  </a:lnTo>
                  <a:lnTo>
                    <a:pt x="12" y="64"/>
                  </a:lnTo>
                  <a:lnTo>
                    <a:pt x="13" y="64"/>
                  </a:lnTo>
                  <a:lnTo>
                    <a:pt x="14" y="63"/>
                  </a:lnTo>
                  <a:lnTo>
                    <a:pt x="15" y="62"/>
                  </a:lnTo>
                  <a:lnTo>
                    <a:pt x="18" y="64"/>
                  </a:lnTo>
                  <a:lnTo>
                    <a:pt x="19" y="65"/>
                  </a:lnTo>
                  <a:lnTo>
                    <a:pt x="18" y="67"/>
                  </a:lnTo>
                  <a:lnTo>
                    <a:pt x="19" y="69"/>
                  </a:lnTo>
                  <a:lnTo>
                    <a:pt x="16" y="72"/>
                  </a:lnTo>
                  <a:lnTo>
                    <a:pt x="16" y="73"/>
                  </a:lnTo>
                  <a:lnTo>
                    <a:pt x="17" y="75"/>
                  </a:lnTo>
                  <a:lnTo>
                    <a:pt x="19" y="78"/>
                  </a:lnTo>
                  <a:lnTo>
                    <a:pt x="23" y="80"/>
                  </a:lnTo>
                  <a:lnTo>
                    <a:pt x="24" y="81"/>
                  </a:lnTo>
                  <a:lnTo>
                    <a:pt x="28" y="84"/>
                  </a:lnTo>
                  <a:lnTo>
                    <a:pt x="29" y="87"/>
                  </a:lnTo>
                  <a:lnTo>
                    <a:pt x="30" y="88"/>
                  </a:lnTo>
                  <a:lnTo>
                    <a:pt x="30" y="89"/>
                  </a:lnTo>
                  <a:lnTo>
                    <a:pt x="29" y="90"/>
                  </a:lnTo>
                  <a:lnTo>
                    <a:pt x="29" y="91"/>
                  </a:lnTo>
                  <a:lnTo>
                    <a:pt x="32" y="95"/>
                  </a:lnTo>
                  <a:lnTo>
                    <a:pt x="32" y="94"/>
                  </a:lnTo>
                  <a:lnTo>
                    <a:pt x="33" y="94"/>
                  </a:lnTo>
                  <a:lnTo>
                    <a:pt x="34" y="95"/>
                  </a:lnTo>
                  <a:lnTo>
                    <a:pt x="34" y="92"/>
                  </a:lnTo>
                  <a:lnTo>
                    <a:pt x="36" y="91"/>
                  </a:lnTo>
                  <a:lnTo>
                    <a:pt x="38" y="91"/>
                  </a:lnTo>
                  <a:lnTo>
                    <a:pt x="40" y="92"/>
                  </a:lnTo>
                  <a:lnTo>
                    <a:pt x="42" y="93"/>
                  </a:lnTo>
                  <a:lnTo>
                    <a:pt x="43" y="93"/>
                  </a:lnTo>
                  <a:lnTo>
                    <a:pt x="43" y="89"/>
                  </a:lnTo>
                  <a:lnTo>
                    <a:pt x="42" y="87"/>
                  </a:lnTo>
                  <a:lnTo>
                    <a:pt x="44" y="87"/>
                  </a:lnTo>
                  <a:lnTo>
                    <a:pt x="48" y="86"/>
                  </a:lnTo>
                  <a:lnTo>
                    <a:pt x="48" y="85"/>
                  </a:lnTo>
                  <a:lnTo>
                    <a:pt x="47" y="83"/>
                  </a:lnTo>
                  <a:lnTo>
                    <a:pt x="47" y="81"/>
                  </a:lnTo>
                  <a:lnTo>
                    <a:pt x="48" y="80"/>
                  </a:lnTo>
                  <a:lnTo>
                    <a:pt x="48" y="79"/>
                  </a:lnTo>
                  <a:lnTo>
                    <a:pt x="48" y="76"/>
                  </a:lnTo>
                  <a:lnTo>
                    <a:pt x="48" y="73"/>
                  </a:lnTo>
                  <a:lnTo>
                    <a:pt x="50" y="71"/>
                  </a:lnTo>
                  <a:lnTo>
                    <a:pt x="52" y="68"/>
                  </a:lnTo>
                  <a:lnTo>
                    <a:pt x="52" y="67"/>
                  </a:lnTo>
                  <a:lnTo>
                    <a:pt x="54" y="64"/>
                  </a:lnTo>
                  <a:lnTo>
                    <a:pt x="53" y="60"/>
                  </a:lnTo>
                  <a:lnTo>
                    <a:pt x="52" y="57"/>
                  </a:lnTo>
                  <a:lnTo>
                    <a:pt x="52" y="55"/>
                  </a:lnTo>
                  <a:lnTo>
                    <a:pt x="52" y="54"/>
                  </a:lnTo>
                  <a:lnTo>
                    <a:pt x="52" y="53"/>
                  </a:lnTo>
                  <a:lnTo>
                    <a:pt x="49" y="13"/>
                  </a:lnTo>
                  <a:lnTo>
                    <a:pt x="48" y="12"/>
                  </a:lnTo>
                  <a:lnTo>
                    <a:pt x="48" y="11"/>
                  </a:lnTo>
                  <a:lnTo>
                    <a:pt x="47" y="8"/>
                  </a:lnTo>
                  <a:lnTo>
                    <a:pt x="46" y="6"/>
                  </a:lnTo>
                  <a:lnTo>
                    <a:pt x="45" y="5"/>
                  </a:lnTo>
                  <a:lnTo>
                    <a:pt x="44" y="3"/>
                  </a:lnTo>
                  <a:lnTo>
                    <a:pt x="44" y="0"/>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2972" name="Freeform 56"/>
            <p:cNvSpPr>
              <a:spLocks/>
            </p:cNvSpPr>
            <p:nvPr/>
          </p:nvSpPr>
          <p:spPr bwMode="auto">
            <a:xfrm>
              <a:off x="3925" y="1506"/>
              <a:ext cx="267" cy="346"/>
            </a:xfrm>
            <a:custGeom>
              <a:avLst/>
              <a:gdLst>
                <a:gd name="T0" fmla="*/ 688 w 52"/>
                <a:gd name="T1" fmla="*/ 1613 h 71"/>
                <a:gd name="T2" fmla="*/ 1135 w 52"/>
                <a:gd name="T3" fmla="*/ 1594 h 71"/>
                <a:gd name="T4" fmla="*/ 1186 w 52"/>
                <a:gd name="T5" fmla="*/ 1472 h 71"/>
                <a:gd name="T6" fmla="*/ 1186 w 52"/>
                <a:gd name="T7" fmla="*/ 1379 h 71"/>
                <a:gd name="T8" fmla="*/ 1263 w 52"/>
                <a:gd name="T9" fmla="*/ 1306 h 71"/>
                <a:gd name="T10" fmla="*/ 1294 w 52"/>
                <a:gd name="T11" fmla="*/ 1233 h 71"/>
                <a:gd name="T12" fmla="*/ 1320 w 52"/>
                <a:gd name="T13" fmla="*/ 1189 h 71"/>
                <a:gd name="T14" fmla="*/ 1345 w 52"/>
                <a:gd name="T15" fmla="*/ 1213 h 71"/>
                <a:gd name="T16" fmla="*/ 1371 w 52"/>
                <a:gd name="T17" fmla="*/ 1189 h 71"/>
                <a:gd name="T18" fmla="*/ 1371 w 52"/>
                <a:gd name="T19" fmla="*/ 1092 h 71"/>
                <a:gd name="T20" fmla="*/ 1345 w 52"/>
                <a:gd name="T21" fmla="*/ 999 h 71"/>
                <a:gd name="T22" fmla="*/ 1237 w 52"/>
                <a:gd name="T23" fmla="*/ 663 h 71"/>
                <a:gd name="T24" fmla="*/ 1109 w 52"/>
                <a:gd name="T25" fmla="*/ 663 h 71"/>
                <a:gd name="T26" fmla="*/ 950 w 52"/>
                <a:gd name="T27" fmla="*/ 853 h 71"/>
                <a:gd name="T28" fmla="*/ 924 w 52"/>
                <a:gd name="T29" fmla="*/ 833 h 71"/>
                <a:gd name="T30" fmla="*/ 868 w 52"/>
                <a:gd name="T31" fmla="*/ 809 h 71"/>
                <a:gd name="T32" fmla="*/ 868 w 52"/>
                <a:gd name="T33" fmla="*/ 711 h 71"/>
                <a:gd name="T34" fmla="*/ 950 w 52"/>
                <a:gd name="T35" fmla="*/ 663 h 71"/>
                <a:gd name="T36" fmla="*/ 950 w 52"/>
                <a:gd name="T37" fmla="*/ 619 h 71"/>
                <a:gd name="T38" fmla="*/ 1001 w 52"/>
                <a:gd name="T39" fmla="*/ 570 h 71"/>
                <a:gd name="T40" fmla="*/ 1001 w 52"/>
                <a:gd name="T41" fmla="*/ 404 h 71"/>
                <a:gd name="T42" fmla="*/ 976 w 52"/>
                <a:gd name="T43" fmla="*/ 331 h 71"/>
                <a:gd name="T44" fmla="*/ 924 w 52"/>
                <a:gd name="T45" fmla="*/ 283 h 71"/>
                <a:gd name="T46" fmla="*/ 976 w 52"/>
                <a:gd name="T47" fmla="*/ 239 h 71"/>
                <a:gd name="T48" fmla="*/ 950 w 52"/>
                <a:gd name="T49" fmla="*/ 166 h 71"/>
                <a:gd name="T50" fmla="*/ 791 w 52"/>
                <a:gd name="T51" fmla="*/ 93 h 71"/>
                <a:gd name="T52" fmla="*/ 688 w 52"/>
                <a:gd name="T53" fmla="*/ 49 h 71"/>
                <a:gd name="T54" fmla="*/ 555 w 52"/>
                <a:gd name="T55" fmla="*/ 24 h 71"/>
                <a:gd name="T56" fmla="*/ 472 w 52"/>
                <a:gd name="T57" fmla="*/ 24 h 71"/>
                <a:gd name="T58" fmla="*/ 395 w 52"/>
                <a:gd name="T59" fmla="*/ 73 h 71"/>
                <a:gd name="T60" fmla="*/ 395 w 52"/>
                <a:gd name="T61" fmla="*/ 141 h 71"/>
                <a:gd name="T62" fmla="*/ 421 w 52"/>
                <a:gd name="T63" fmla="*/ 166 h 71"/>
                <a:gd name="T64" fmla="*/ 395 w 52"/>
                <a:gd name="T65" fmla="*/ 190 h 71"/>
                <a:gd name="T66" fmla="*/ 344 w 52"/>
                <a:gd name="T67" fmla="*/ 239 h 71"/>
                <a:gd name="T68" fmla="*/ 318 w 52"/>
                <a:gd name="T69" fmla="*/ 307 h 71"/>
                <a:gd name="T70" fmla="*/ 318 w 52"/>
                <a:gd name="T71" fmla="*/ 404 h 71"/>
                <a:gd name="T72" fmla="*/ 262 w 52"/>
                <a:gd name="T73" fmla="*/ 380 h 71"/>
                <a:gd name="T74" fmla="*/ 262 w 52"/>
                <a:gd name="T75" fmla="*/ 307 h 71"/>
                <a:gd name="T76" fmla="*/ 262 w 52"/>
                <a:gd name="T77" fmla="*/ 263 h 71"/>
                <a:gd name="T78" fmla="*/ 211 w 52"/>
                <a:gd name="T79" fmla="*/ 307 h 71"/>
                <a:gd name="T80" fmla="*/ 211 w 52"/>
                <a:gd name="T81" fmla="*/ 380 h 71"/>
                <a:gd name="T82" fmla="*/ 134 w 52"/>
                <a:gd name="T83" fmla="*/ 404 h 71"/>
                <a:gd name="T84" fmla="*/ 108 w 52"/>
                <a:gd name="T85" fmla="*/ 453 h 71"/>
                <a:gd name="T86" fmla="*/ 77 w 52"/>
                <a:gd name="T87" fmla="*/ 546 h 71"/>
                <a:gd name="T88" fmla="*/ 51 w 52"/>
                <a:gd name="T89" fmla="*/ 663 h 71"/>
                <a:gd name="T90" fmla="*/ 26 w 52"/>
                <a:gd name="T91" fmla="*/ 760 h 71"/>
                <a:gd name="T92" fmla="*/ 51 w 52"/>
                <a:gd name="T93" fmla="*/ 877 h 71"/>
                <a:gd name="T94" fmla="*/ 51 w 52"/>
                <a:gd name="T95" fmla="*/ 975 h 71"/>
                <a:gd name="T96" fmla="*/ 159 w 52"/>
                <a:gd name="T97" fmla="*/ 1189 h 71"/>
                <a:gd name="T98" fmla="*/ 185 w 52"/>
                <a:gd name="T99" fmla="*/ 1306 h 71"/>
                <a:gd name="T100" fmla="*/ 185 w 52"/>
                <a:gd name="T101" fmla="*/ 1330 h 71"/>
                <a:gd name="T102" fmla="*/ 159 w 52"/>
                <a:gd name="T103" fmla="*/ 1472 h 71"/>
                <a:gd name="T104" fmla="*/ 51 w 52"/>
                <a:gd name="T105" fmla="*/ 1637 h 71"/>
                <a:gd name="T106" fmla="*/ 0 w 52"/>
                <a:gd name="T107" fmla="*/ 1686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71"/>
                <a:gd name="T164" fmla="*/ 52 w 52"/>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71">
                  <a:moveTo>
                    <a:pt x="0" y="71"/>
                  </a:moveTo>
                  <a:lnTo>
                    <a:pt x="26" y="68"/>
                  </a:lnTo>
                  <a:lnTo>
                    <a:pt x="26" y="69"/>
                  </a:lnTo>
                  <a:lnTo>
                    <a:pt x="43" y="67"/>
                  </a:lnTo>
                  <a:lnTo>
                    <a:pt x="43" y="66"/>
                  </a:lnTo>
                  <a:lnTo>
                    <a:pt x="45" y="62"/>
                  </a:lnTo>
                  <a:lnTo>
                    <a:pt x="45" y="61"/>
                  </a:lnTo>
                  <a:lnTo>
                    <a:pt x="45" y="58"/>
                  </a:lnTo>
                  <a:lnTo>
                    <a:pt x="46" y="56"/>
                  </a:lnTo>
                  <a:lnTo>
                    <a:pt x="48" y="55"/>
                  </a:lnTo>
                  <a:lnTo>
                    <a:pt x="48" y="52"/>
                  </a:lnTo>
                  <a:lnTo>
                    <a:pt x="49" y="52"/>
                  </a:lnTo>
                  <a:lnTo>
                    <a:pt x="49" y="51"/>
                  </a:lnTo>
                  <a:lnTo>
                    <a:pt x="50" y="50"/>
                  </a:lnTo>
                  <a:lnTo>
                    <a:pt x="50" y="51"/>
                  </a:lnTo>
                  <a:lnTo>
                    <a:pt x="51" y="51"/>
                  </a:lnTo>
                  <a:lnTo>
                    <a:pt x="52" y="50"/>
                  </a:lnTo>
                  <a:lnTo>
                    <a:pt x="52" y="49"/>
                  </a:lnTo>
                  <a:lnTo>
                    <a:pt x="52" y="46"/>
                  </a:lnTo>
                  <a:lnTo>
                    <a:pt x="52" y="43"/>
                  </a:lnTo>
                  <a:lnTo>
                    <a:pt x="51" y="42"/>
                  </a:lnTo>
                  <a:lnTo>
                    <a:pt x="51" y="37"/>
                  </a:lnTo>
                  <a:lnTo>
                    <a:pt x="47" y="28"/>
                  </a:lnTo>
                  <a:lnTo>
                    <a:pt x="43" y="27"/>
                  </a:lnTo>
                  <a:lnTo>
                    <a:pt x="42" y="28"/>
                  </a:lnTo>
                  <a:lnTo>
                    <a:pt x="40" y="29"/>
                  </a:lnTo>
                  <a:lnTo>
                    <a:pt x="36" y="36"/>
                  </a:lnTo>
                  <a:lnTo>
                    <a:pt x="35" y="36"/>
                  </a:lnTo>
                  <a:lnTo>
                    <a:pt x="35" y="35"/>
                  </a:lnTo>
                  <a:lnTo>
                    <a:pt x="33" y="35"/>
                  </a:lnTo>
                  <a:lnTo>
                    <a:pt x="33" y="34"/>
                  </a:lnTo>
                  <a:lnTo>
                    <a:pt x="32" y="33"/>
                  </a:lnTo>
                  <a:lnTo>
                    <a:pt x="33" y="30"/>
                  </a:lnTo>
                  <a:lnTo>
                    <a:pt x="33" y="29"/>
                  </a:lnTo>
                  <a:lnTo>
                    <a:pt x="36" y="28"/>
                  </a:lnTo>
                  <a:lnTo>
                    <a:pt x="36" y="26"/>
                  </a:lnTo>
                  <a:lnTo>
                    <a:pt x="37" y="24"/>
                  </a:lnTo>
                  <a:lnTo>
                    <a:pt x="38" y="24"/>
                  </a:lnTo>
                  <a:lnTo>
                    <a:pt x="38" y="22"/>
                  </a:lnTo>
                  <a:lnTo>
                    <a:pt x="38" y="17"/>
                  </a:lnTo>
                  <a:lnTo>
                    <a:pt x="38" y="15"/>
                  </a:lnTo>
                  <a:lnTo>
                    <a:pt x="37" y="14"/>
                  </a:lnTo>
                  <a:lnTo>
                    <a:pt x="36" y="12"/>
                  </a:lnTo>
                  <a:lnTo>
                    <a:pt x="35" y="12"/>
                  </a:lnTo>
                  <a:lnTo>
                    <a:pt x="36" y="11"/>
                  </a:lnTo>
                  <a:lnTo>
                    <a:pt x="37" y="10"/>
                  </a:lnTo>
                  <a:lnTo>
                    <a:pt x="36" y="7"/>
                  </a:lnTo>
                  <a:lnTo>
                    <a:pt x="34" y="6"/>
                  </a:lnTo>
                  <a:lnTo>
                    <a:pt x="30" y="4"/>
                  </a:lnTo>
                  <a:lnTo>
                    <a:pt x="27" y="3"/>
                  </a:lnTo>
                  <a:lnTo>
                    <a:pt x="26" y="2"/>
                  </a:lnTo>
                  <a:lnTo>
                    <a:pt x="23" y="2"/>
                  </a:lnTo>
                  <a:lnTo>
                    <a:pt x="21" y="1"/>
                  </a:lnTo>
                  <a:lnTo>
                    <a:pt x="19" y="0"/>
                  </a:lnTo>
                  <a:lnTo>
                    <a:pt x="18" y="1"/>
                  </a:lnTo>
                  <a:lnTo>
                    <a:pt x="17" y="1"/>
                  </a:lnTo>
                  <a:lnTo>
                    <a:pt x="15" y="3"/>
                  </a:lnTo>
                  <a:lnTo>
                    <a:pt x="15" y="5"/>
                  </a:lnTo>
                  <a:lnTo>
                    <a:pt x="15" y="6"/>
                  </a:lnTo>
                  <a:lnTo>
                    <a:pt x="16" y="6"/>
                  </a:lnTo>
                  <a:lnTo>
                    <a:pt x="16" y="7"/>
                  </a:lnTo>
                  <a:lnTo>
                    <a:pt x="15" y="8"/>
                  </a:lnTo>
                  <a:lnTo>
                    <a:pt x="14" y="8"/>
                  </a:lnTo>
                  <a:lnTo>
                    <a:pt x="13" y="10"/>
                  </a:lnTo>
                  <a:lnTo>
                    <a:pt x="12" y="11"/>
                  </a:lnTo>
                  <a:lnTo>
                    <a:pt x="12" y="13"/>
                  </a:lnTo>
                  <a:lnTo>
                    <a:pt x="13" y="15"/>
                  </a:lnTo>
                  <a:lnTo>
                    <a:pt x="12" y="17"/>
                  </a:lnTo>
                  <a:lnTo>
                    <a:pt x="10" y="18"/>
                  </a:lnTo>
                  <a:lnTo>
                    <a:pt x="10" y="16"/>
                  </a:lnTo>
                  <a:lnTo>
                    <a:pt x="10" y="14"/>
                  </a:lnTo>
                  <a:lnTo>
                    <a:pt x="10" y="13"/>
                  </a:lnTo>
                  <a:lnTo>
                    <a:pt x="10" y="12"/>
                  </a:lnTo>
                  <a:lnTo>
                    <a:pt x="10" y="11"/>
                  </a:lnTo>
                  <a:lnTo>
                    <a:pt x="9" y="12"/>
                  </a:lnTo>
                  <a:lnTo>
                    <a:pt x="8" y="13"/>
                  </a:lnTo>
                  <a:lnTo>
                    <a:pt x="8" y="15"/>
                  </a:lnTo>
                  <a:lnTo>
                    <a:pt x="8" y="16"/>
                  </a:lnTo>
                  <a:lnTo>
                    <a:pt x="7" y="16"/>
                  </a:lnTo>
                  <a:lnTo>
                    <a:pt x="5" y="17"/>
                  </a:lnTo>
                  <a:lnTo>
                    <a:pt x="5" y="18"/>
                  </a:lnTo>
                  <a:lnTo>
                    <a:pt x="4" y="19"/>
                  </a:lnTo>
                  <a:lnTo>
                    <a:pt x="3" y="21"/>
                  </a:lnTo>
                  <a:lnTo>
                    <a:pt x="3" y="23"/>
                  </a:lnTo>
                  <a:lnTo>
                    <a:pt x="3" y="26"/>
                  </a:lnTo>
                  <a:lnTo>
                    <a:pt x="2" y="28"/>
                  </a:lnTo>
                  <a:lnTo>
                    <a:pt x="1" y="31"/>
                  </a:lnTo>
                  <a:lnTo>
                    <a:pt x="1" y="32"/>
                  </a:lnTo>
                  <a:lnTo>
                    <a:pt x="1" y="33"/>
                  </a:lnTo>
                  <a:lnTo>
                    <a:pt x="2" y="37"/>
                  </a:lnTo>
                  <a:lnTo>
                    <a:pt x="1" y="39"/>
                  </a:lnTo>
                  <a:lnTo>
                    <a:pt x="2" y="41"/>
                  </a:lnTo>
                  <a:lnTo>
                    <a:pt x="5" y="46"/>
                  </a:lnTo>
                  <a:lnTo>
                    <a:pt x="6" y="50"/>
                  </a:lnTo>
                  <a:lnTo>
                    <a:pt x="6" y="54"/>
                  </a:lnTo>
                  <a:lnTo>
                    <a:pt x="7" y="55"/>
                  </a:lnTo>
                  <a:lnTo>
                    <a:pt x="7" y="56"/>
                  </a:lnTo>
                  <a:lnTo>
                    <a:pt x="6" y="59"/>
                  </a:lnTo>
                  <a:lnTo>
                    <a:pt x="6" y="62"/>
                  </a:lnTo>
                  <a:lnTo>
                    <a:pt x="5" y="64"/>
                  </a:lnTo>
                  <a:lnTo>
                    <a:pt x="2" y="69"/>
                  </a:lnTo>
                  <a:lnTo>
                    <a:pt x="1" y="71"/>
                  </a:lnTo>
                  <a:lnTo>
                    <a:pt x="0" y="71"/>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2973" name="Freeform 57"/>
            <p:cNvSpPr>
              <a:spLocks/>
            </p:cNvSpPr>
            <p:nvPr/>
          </p:nvSpPr>
          <p:spPr bwMode="auto">
            <a:xfrm>
              <a:off x="3669" y="1384"/>
              <a:ext cx="426" cy="200"/>
            </a:xfrm>
            <a:custGeom>
              <a:avLst/>
              <a:gdLst>
                <a:gd name="T0" fmla="*/ 108 w 83"/>
                <a:gd name="T1" fmla="*/ 380 h 41"/>
                <a:gd name="T2" fmla="*/ 210 w 83"/>
                <a:gd name="T3" fmla="*/ 307 h 41"/>
                <a:gd name="T4" fmla="*/ 529 w 83"/>
                <a:gd name="T5" fmla="*/ 141 h 41"/>
                <a:gd name="T6" fmla="*/ 683 w 83"/>
                <a:gd name="T7" fmla="*/ 24 h 41"/>
                <a:gd name="T8" fmla="*/ 816 w 83"/>
                <a:gd name="T9" fmla="*/ 24 h 41"/>
                <a:gd name="T10" fmla="*/ 739 w 83"/>
                <a:gd name="T11" fmla="*/ 98 h 41"/>
                <a:gd name="T12" fmla="*/ 606 w 83"/>
                <a:gd name="T13" fmla="*/ 215 h 41"/>
                <a:gd name="T14" fmla="*/ 606 w 83"/>
                <a:gd name="T15" fmla="*/ 288 h 41"/>
                <a:gd name="T16" fmla="*/ 739 w 83"/>
                <a:gd name="T17" fmla="*/ 239 h 41"/>
                <a:gd name="T18" fmla="*/ 1027 w 83"/>
                <a:gd name="T19" fmla="*/ 356 h 41"/>
                <a:gd name="T20" fmla="*/ 1134 w 83"/>
                <a:gd name="T21" fmla="*/ 380 h 41"/>
                <a:gd name="T22" fmla="*/ 1160 w 83"/>
                <a:gd name="T23" fmla="*/ 405 h 41"/>
                <a:gd name="T24" fmla="*/ 1288 w 83"/>
                <a:gd name="T25" fmla="*/ 307 h 41"/>
                <a:gd name="T26" fmla="*/ 1683 w 83"/>
                <a:gd name="T27" fmla="*/ 190 h 41"/>
                <a:gd name="T28" fmla="*/ 1658 w 83"/>
                <a:gd name="T29" fmla="*/ 263 h 41"/>
                <a:gd name="T30" fmla="*/ 1740 w 83"/>
                <a:gd name="T31" fmla="*/ 332 h 41"/>
                <a:gd name="T32" fmla="*/ 1899 w 83"/>
                <a:gd name="T33" fmla="*/ 307 h 41"/>
                <a:gd name="T34" fmla="*/ 2002 w 83"/>
                <a:gd name="T35" fmla="*/ 429 h 41"/>
                <a:gd name="T36" fmla="*/ 2161 w 83"/>
                <a:gd name="T37" fmla="*/ 454 h 41"/>
                <a:gd name="T38" fmla="*/ 2161 w 83"/>
                <a:gd name="T39" fmla="*/ 498 h 41"/>
                <a:gd name="T40" fmla="*/ 2079 w 83"/>
                <a:gd name="T41" fmla="*/ 498 h 41"/>
                <a:gd name="T42" fmla="*/ 1976 w 83"/>
                <a:gd name="T43" fmla="*/ 498 h 41"/>
                <a:gd name="T44" fmla="*/ 1817 w 83"/>
                <a:gd name="T45" fmla="*/ 498 h 41"/>
                <a:gd name="T46" fmla="*/ 1817 w 83"/>
                <a:gd name="T47" fmla="*/ 571 h 41"/>
                <a:gd name="T48" fmla="*/ 1632 w 83"/>
                <a:gd name="T49" fmla="*/ 498 h 41"/>
                <a:gd name="T50" fmla="*/ 1504 w 83"/>
                <a:gd name="T51" fmla="*/ 546 h 41"/>
                <a:gd name="T52" fmla="*/ 1447 w 83"/>
                <a:gd name="T53" fmla="*/ 595 h 41"/>
                <a:gd name="T54" fmla="*/ 1319 w 83"/>
                <a:gd name="T55" fmla="*/ 595 h 41"/>
                <a:gd name="T56" fmla="*/ 1211 w 83"/>
                <a:gd name="T57" fmla="*/ 712 h 41"/>
                <a:gd name="T58" fmla="*/ 1237 w 83"/>
                <a:gd name="T59" fmla="*/ 668 h 41"/>
                <a:gd name="T60" fmla="*/ 1160 w 83"/>
                <a:gd name="T61" fmla="*/ 668 h 41"/>
                <a:gd name="T62" fmla="*/ 1109 w 83"/>
                <a:gd name="T63" fmla="*/ 644 h 41"/>
                <a:gd name="T64" fmla="*/ 1052 w 83"/>
                <a:gd name="T65" fmla="*/ 761 h 41"/>
                <a:gd name="T66" fmla="*/ 950 w 83"/>
                <a:gd name="T67" fmla="*/ 902 h 41"/>
                <a:gd name="T68" fmla="*/ 898 w 83"/>
                <a:gd name="T69" fmla="*/ 927 h 41"/>
                <a:gd name="T70" fmla="*/ 924 w 83"/>
                <a:gd name="T71" fmla="*/ 859 h 41"/>
                <a:gd name="T72" fmla="*/ 842 w 83"/>
                <a:gd name="T73" fmla="*/ 859 h 41"/>
                <a:gd name="T74" fmla="*/ 790 w 83"/>
                <a:gd name="T75" fmla="*/ 688 h 41"/>
                <a:gd name="T76" fmla="*/ 765 w 83"/>
                <a:gd name="T77" fmla="*/ 668 h 41"/>
                <a:gd name="T78" fmla="*/ 606 w 83"/>
                <a:gd name="T79" fmla="*/ 620 h 41"/>
                <a:gd name="T80" fmla="*/ 580 w 83"/>
                <a:gd name="T81" fmla="*/ 620 h 41"/>
                <a:gd name="T82" fmla="*/ 421 w 83"/>
                <a:gd name="T83" fmla="*/ 571 h 41"/>
                <a:gd name="T84" fmla="*/ 108 w 83"/>
                <a:gd name="T85" fmla="*/ 454 h 41"/>
                <a:gd name="T86" fmla="*/ 0 w 83"/>
                <a:gd name="T87" fmla="*/ 405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3"/>
                <a:gd name="T133" fmla="*/ 0 h 41"/>
                <a:gd name="T134" fmla="*/ 83 w 83"/>
                <a:gd name="T135" fmla="*/ 41 h 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3" h="41">
                  <a:moveTo>
                    <a:pt x="0" y="17"/>
                  </a:moveTo>
                  <a:lnTo>
                    <a:pt x="3" y="17"/>
                  </a:lnTo>
                  <a:lnTo>
                    <a:pt x="4" y="16"/>
                  </a:lnTo>
                  <a:lnTo>
                    <a:pt x="7" y="14"/>
                  </a:lnTo>
                  <a:lnTo>
                    <a:pt x="7" y="13"/>
                  </a:lnTo>
                  <a:lnTo>
                    <a:pt x="8" y="13"/>
                  </a:lnTo>
                  <a:lnTo>
                    <a:pt x="13" y="11"/>
                  </a:lnTo>
                  <a:lnTo>
                    <a:pt x="16" y="10"/>
                  </a:lnTo>
                  <a:lnTo>
                    <a:pt x="20" y="6"/>
                  </a:lnTo>
                  <a:lnTo>
                    <a:pt x="21" y="5"/>
                  </a:lnTo>
                  <a:lnTo>
                    <a:pt x="24" y="2"/>
                  </a:lnTo>
                  <a:lnTo>
                    <a:pt x="26" y="1"/>
                  </a:lnTo>
                  <a:lnTo>
                    <a:pt x="30" y="0"/>
                  </a:lnTo>
                  <a:lnTo>
                    <a:pt x="31" y="1"/>
                  </a:lnTo>
                  <a:lnTo>
                    <a:pt x="29" y="2"/>
                  </a:lnTo>
                  <a:lnTo>
                    <a:pt x="28" y="2"/>
                  </a:lnTo>
                  <a:lnTo>
                    <a:pt x="28" y="4"/>
                  </a:lnTo>
                  <a:lnTo>
                    <a:pt x="25" y="7"/>
                  </a:lnTo>
                  <a:lnTo>
                    <a:pt x="24" y="8"/>
                  </a:lnTo>
                  <a:lnTo>
                    <a:pt x="23" y="9"/>
                  </a:lnTo>
                  <a:lnTo>
                    <a:pt x="23" y="11"/>
                  </a:lnTo>
                  <a:lnTo>
                    <a:pt x="23" y="13"/>
                  </a:lnTo>
                  <a:lnTo>
                    <a:pt x="23" y="12"/>
                  </a:lnTo>
                  <a:lnTo>
                    <a:pt x="26" y="10"/>
                  </a:lnTo>
                  <a:lnTo>
                    <a:pt x="27" y="10"/>
                  </a:lnTo>
                  <a:lnTo>
                    <a:pt x="28" y="10"/>
                  </a:lnTo>
                  <a:lnTo>
                    <a:pt x="33" y="12"/>
                  </a:lnTo>
                  <a:lnTo>
                    <a:pt x="36" y="16"/>
                  </a:lnTo>
                  <a:lnTo>
                    <a:pt x="39" y="15"/>
                  </a:lnTo>
                  <a:lnTo>
                    <a:pt x="41" y="16"/>
                  </a:lnTo>
                  <a:lnTo>
                    <a:pt x="42" y="16"/>
                  </a:lnTo>
                  <a:lnTo>
                    <a:pt x="43" y="16"/>
                  </a:lnTo>
                  <a:lnTo>
                    <a:pt x="44" y="17"/>
                  </a:lnTo>
                  <a:lnTo>
                    <a:pt x="45" y="17"/>
                  </a:lnTo>
                  <a:lnTo>
                    <a:pt x="46" y="15"/>
                  </a:lnTo>
                  <a:lnTo>
                    <a:pt x="49" y="13"/>
                  </a:lnTo>
                  <a:lnTo>
                    <a:pt x="59" y="10"/>
                  </a:lnTo>
                  <a:lnTo>
                    <a:pt x="62" y="9"/>
                  </a:lnTo>
                  <a:lnTo>
                    <a:pt x="64" y="8"/>
                  </a:lnTo>
                  <a:lnTo>
                    <a:pt x="64" y="9"/>
                  </a:lnTo>
                  <a:lnTo>
                    <a:pt x="63" y="10"/>
                  </a:lnTo>
                  <a:lnTo>
                    <a:pt x="63" y="11"/>
                  </a:lnTo>
                  <a:lnTo>
                    <a:pt x="65" y="14"/>
                  </a:lnTo>
                  <a:lnTo>
                    <a:pt x="66" y="14"/>
                  </a:lnTo>
                  <a:lnTo>
                    <a:pt x="68" y="14"/>
                  </a:lnTo>
                  <a:lnTo>
                    <a:pt x="69" y="14"/>
                  </a:lnTo>
                  <a:lnTo>
                    <a:pt x="72" y="13"/>
                  </a:lnTo>
                  <a:lnTo>
                    <a:pt x="73" y="14"/>
                  </a:lnTo>
                  <a:lnTo>
                    <a:pt x="75" y="17"/>
                  </a:lnTo>
                  <a:lnTo>
                    <a:pt x="76" y="18"/>
                  </a:lnTo>
                  <a:lnTo>
                    <a:pt x="79" y="19"/>
                  </a:lnTo>
                  <a:lnTo>
                    <a:pt x="81" y="18"/>
                  </a:lnTo>
                  <a:lnTo>
                    <a:pt x="82" y="19"/>
                  </a:lnTo>
                  <a:lnTo>
                    <a:pt x="83" y="19"/>
                  </a:lnTo>
                  <a:lnTo>
                    <a:pt x="83" y="20"/>
                  </a:lnTo>
                  <a:lnTo>
                    <a:pt x="82" y="21"/>
                  </a:lnTo>
                  <a:lnTo>
                    <a:pt x="80" y="21"/>
                  </a:lnTo>
                  <a:lnTo>
                    <a:pt x="79" y="21"/>
                  </a:lnTo>
                  <a:lnTo>
                    <a:pt x="78" y="21"/>
                  </a:lnTo>
                  <a:lnTo>
                    <a:pt x="76" y="21"/>
                  </a:lnTo>
                  <a:lnTo>
                    <a:pt x="75" y="21"/>
                  </a:lnTo>
                  <a:lnTo>
                    <a:pt x="74" y="21"/>
                  </a:lnTo>
                  <a:lnTo>
                    <a:pt x="71" y="22"/>
                  </a:lnTo>
                  <a:lnTo>
                    <a:pt x="69" y="21"/>
                  </a:lnTo>
                  <a:lnTo>
                    <a:pt x="69" y="22"/>
                  </a:lnTo>
                  <a:lnTo>
                    <a:pt x="69" y="23"/>
                  </a:lnTo>
                  <a:lnTo>
                    <a:pt x="69" y="24"/>
                  </a:lnTo>
                  <a:lnTo>
                    <a:pt x="68" y="23"/>
                  </a:lnTo>
                  <a:lnTo>
                    <a:pt x="66" y="22"/>
                  </a:lnTo>
                  <a:lnTo>
                    <a:pt x="62" y="21"/>
                  </a:lnTo>
                  <a:lnTo>
                    <a:pt x="61" y="22"/>
                  </a:lnTo>
                  <a:lnTo>
                    <a:pt x="60" y="21"/>
                  </a:lnTo>
                  <a:lnTo>
                    <a:pt x="57" y="23"/>
                  </a:lnTo>
                  <a:lnTo>
                    <a:pt x="56" y="23"/>
                  </a:lnTo>
                  <a:lnTo>
                    <a:pt x="55" y="24"/>
                  </a:lnTo>
                  <a:lnTo>
                    <a:pt x="55" y="25"/>
                  </a:lnTo>
                  <a:lnTo>
                    <a:pt x="54" y="25"/>
                  </a:lnTo>
                  <a:lnTo>
                    <a:pt x="52" y="24"/>
                  </a:lnTo>
                  <a:lnTo>
                    <a:pt x="50" y="25"/>
                  </a:lnTo>
                  <a:lnTo>
                    <a:pt x="50" y="26"/>
                  </a:lnTo>
                  <a:lnTo>
                    <a:pt x="50" y="27"/>
                  </a:lnTo>
                  <a:lnTo>
                    <a:pt x="46" y="30"/>
                  </a:lnTo>
                  <a:lnTo>
                    <a:pt x="45" y="30"/>
                  </a:lnTo>
                  <a:lnTo>
                    <a:pt x="47" y="28"/>
                  </a:lnTo>
                  <a:lnTo>
                    <a:pt x="47" y="27"/>
                  </a:lnTo>
                  <a:lnTo>
                    <a:pt x="45" y="27"/>
                  </a:lnTo>
                  <a:lnTo>
                    <a:pt x="44" y="28"/>
                  </a:lnTo>
                  <a:lnTo>
                    <a:pt x="43" y="29"/>
                  </a:lnTo>
                  <a:lnTo>
                    <a:pt x="42" y="28"/>
                  </a:lnTo>
                  <a:lnTo>
                    <a:pt x="42" y="27"/>
                  </a:lnTo>
                  <a:lnTo>
                    <a:pt x="41" y="27"/>
                  </a:lnTo>
                  <a:lnTo>
                    <a:pt x="41" y="29"/>
                  </a:lnTo>
                  <a:lnTo>
                    <a:pt x="40" y="32"/>
                  </a:lnTo>
                  <a:lnTo>
                    <a:pt x="39" y="34"/>
                  </a:lnTo>
                  <a:lnTo>
                    <a:pt x="38" y="36"/>
                  </a:lnTo>
                  <a:lnTo>
                    <a:pt x="36" y="38"/>
                  </a:lnTo>
                  <a:lnTo>
                    <a:pt x="36" y="40"/>
                  </a:lnTo>
                  <a:lnTo>
                    <a:pt x="36" y="41"/>
                  </a:lnTo>
                  <a:lnTo>
                    <a:pt x="34" y="39"/>
                  </a:lnTo>
                  <a:lnTo>
                    <a:pt x="34" y="38"/>
                  </a:lnTo>
                  <a:lnTo>
                    <a:pt x="34" y="37"/>
                  </a:lnTo>
                  <a:lnTo>
                    <a:pt x="35" y="36"/>
                  </a:lnTo>
                  <a:lnTo>
                    <a:pt x="34" y="36"/>
                  </a:lnTo>
                  <a:lnTo>
                    <a:pt x="32" y="36"/>
                  </a:lnTo>
                  <a:lnTo>
                    <a:pt x="33" y="32"/>
                  </a:lnTo>
                  <a:lnTo>
                    <a:pt x="32" y="30"/>
                  </a:lnTo>
                  <a:lnTo>
                    <a:pt x="30" y="29"/>
                  </a:lnTo>
                  <a:lnTo>
                    <a:pt x="28" y="29"/>
                  </a:lnTo>
                  <a:lnTo>
                    <a:pt x="28" y="28"/>
                  </a:lnTo>
                  <a:lnTo>
                    <a:pt x="29" y="28"/>
                  </a:lnTo>
                  <a:lnTo>
                    <a:pt x="28" y="27"/>
                  </a:lnTo>
                  <a:lnTo>
                    <a:pt x="26" y="26"/>
                  </a:lnTo>
                  <a:lnTo>
                    <a:pt x="23" y="26"/>
                  </a:lnTo>
                  <a:lnTo>
                    <a:pt x="22" y="26"/>
                  </a:lnTo>
                  <a:lnTo>
                    <a:pt x="20" y="26"/>
                  </a:lnTo>
                  <a:lnTo>
                    <a:pt x="18" y="24"/>
                  </a:lnTo>
                  <a:lnTo>
                    <a:pt x="16" y="24"/>
                  </a:lnTo>
                  <a:lnTo>
                    <a:pt x="5" y="22"/>
                  </a:lnTo>
                  <a:lnTo>
                    <a:pt x="4" y="21"/>
                  </a:lnTo>
                  <a:lnTo>
                    <a:pt x="4" y="19"/>
                  </a:lnTo>
                  <a:lnTo>
                    <a:pt x="3" y="19"/>
                  </a:lnTo>
                  <a:lnTo>
                    <a:pt x="1" y="18"/>
                  </a:lnTo>
                  <a:lnTo>
                    <a:pt x="0" y="17"/>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2974" name="Freeform 58"/>
            <p:cNvSpPr>
              <a:spLocks/>
            </p:cNvSpPr>
            <p:nvPr/>
          </p:nvSpPr>
          <p:spPr bwMode="auto">
            <a:xfrm>
              <a:off x="3879" y="1838"/>
              <a:ext cx="206" cy="351"/>
            </a:xfrm>
            <a:custGeom>
              <a:avLst/>
              <a:gdLst>
                <a:gd name="T0" fmla="*/ 26 w 40"/>
                <a:gd name="T1" fmla="*/ 117 h 72"/>
                <a:gd name="T2" fmla="*/ 108 w 40"/>
                <a:gd name="T3" fmla="*/ 1068 h 72"/>
                <a:gd name="T4" fmla="*/ 108 w 40"/>
                <a:gd name="T5" fmla="*/ 1092 h 72"/>
                <a:gd name="T6" fmla="*/ 108 w 40"/>
                <a:gd name="T7" fmla="*/ 1116 h 72"/>
                <a:gd name="T8" fmla="*/ 108 w 40"/>
                <a:gd name="T9" fmla="*/ 1165 h 72"/>
                <a:gd name="T10" fmla="*/ 134 w 40"/>
                <a:gd name="T11" fmla="*/ 1233 h 72"/>
                <a:gd name="T12" fmla="*/ 160 w 40"/>
                <a:gd name="T13" fmla="*/ 1331 h 72"/>
                <a:gd name="T14" fmla="*/ 108 w 40"/>
                <a:gd name="T15" fmla="*/ 1404 h 72"/>
                <a:gd name="T16" fmla="*/ 108 w 40"/>
                <a:gd name="T17" fmla="*/ 1423 h 72"/>
                <a:gd name="T18" fmla="*/ 52 w 40"/>
                <a:gd name="T19" fmla="*/ 1497 h 72"/>
                <a:gd name="T20" fmla="*/ 0 w 40"/>
                <a:gd name="T21" fmla="*/ 1545 h 72"/>
                <a:gd name="T22" fmla="*/ 0 w 40"/>
                <a:gd name="T23" fmla="*/ 1618 h 72"/>
                <a:gd name="T24" fmla="*/ 0 w 40"/>
                <a:gd name="T25" fmla="*/ 1687 h 72"/>
                <a:gd name="T26" fmla="*/ 0 w 40"/>
                <a:gd name="T27" fmla="*/ 1687 h 72"/>
                <a:gd name="T28" fmla="*/ 0 w 40"/>
                <a:gd name="T29" fmla="*/ 1711 h 72"/>
                <a:gd name="T30" fmla="*/ 0 w 40"/>
                <a:gd name="T31" fmla="*/ 1711 h 72"/>
                <a:gd name="T32" fmla="*/ 26 w 40"/>
                <a:gd name="T33" fmla="*/ 1711 h 72"/>
                <a:gd name="T34" fmla="*/ 52 w 40"/>
                <a:gd name="T35" fmla="*/ 1711 h 72"/>
                <a:gd name="T36" fmla="*/ 52 w 40"/>
                <a:gd name="T37" fmla="*/ 1687 h 72"/>
                <a:gd name="T38" fmla="*/ 52 w 40"/>
                <a:gd name="T39" fmla="*/ 1662 h 72"/>
                <a:gd name="T40" fmla="*/ 134 w 40"/>
                <a:gd name="T41" fmla="*/ 1662 h 72"/>
                <a:gd name="T42" fmla="*/ 211 w 40"/>
                <a:gd name="T43" fmla="*/ 1638 h 72"/>
                <a:gd name="T44" fmla="*/ 319 w 40"/>
                <a:gd name="T45" fmla="*/ 1687 h 72"/>
                <a:gd name="T46" fmla="*/ 319 w 40"/>
                <a:gd name="T47" fmla="*/ 1687 h 72"/>
                <a:gd name="T48" fmla="*/ 345 w 40"/>
                <a:gd name="T49" fmla="*/ 1687 h 72"/>
                <a:gd name="T50" fmla="*/ 371 w 40"/>
                <a:gd name="T51" fmla="*/ 1618 h 72"/>
                <a:gd name="T52" fmla="*/ 422 w 40"/>
                <a:gd name="T53" fmla="*/ 1618 h 72"/>
                <a:gd name="T54" fmla="*/ 453 w 40"/>
                <a:gd name="T55" fmla="*/ 1638 h 72"/>
                <a:gd name="T56" fmla="*/ 479 w 40"/>
                <a:gd name="T57" fmla="*/ 1662 h 72"/>
                <a:gd name="T58" fmla="*/ 505 w 40"/>
                <a:gd name="T59" fmla="*/ 1638 h 72"/>
                <a:gd name="T60" fmla="*/ 530 w 40"/>
                <a:gd name="T61" fmla="*/ 1545 h 72"/>
                <a:gd name="T62" fmla="*/ 556 w 40"/>
                <a:gd name="T63" fmla="*/ 1521 h 72"/>
                <a:gd name="T64" fmla="*/ 582 w 40"/>
                <a:gd name="T65" fmla="*/ 1521 h 72"/>
                <a:gd name="T66" fmla="*/ 639 w 40"/>
                <a:gd name="T67" fmla="*/ 1570 h 72"/>
                <a:gd name="T68" fmla="*/ 716 w 40"/>
                <a:gd name="T69" fmla="*/ 1570 h 72"/>
                <a:gd name="T70" fmla="*/ 742 w 40"/>
                <a:gd name="T71" fmla="*/ 1497 h 72"/>
                <a:gd name="T72" fmla="*/ 875 w 40"/>
                <a:gd name="T73" fmla="*/ 1331 h 72"/>
                <a:gd name="T74" fmla="*/ 875 w 40"/>
                <a:gd name="T75" fmla="*/ 1258 h 72"/>
                <a:gd name="T76" fmla="*/ 901 w 40"/>
                <a:gd name="T77" fmla="*/ 1258 h 72"/>
                <a:gd name="T78" fmla="*/ 984 w 40"/>
                <a:gd name="T79" fmla="*/ 1258 h 72"/>
                <a:gd name="T80" fmla="*/ 1009 w 40"/>
                <a:gd name="T81" fmla="*/ 1233 h 72"/>
                <a:gd name="T82" fmla="*/ 1061 w 40"/>
                <a:gd name="T83" fmla="*/ 1214 h 72"/>
                <a:gd name="T84" fmla="*/ 1061 w 40"/>
                <a:gd name="T85" fmla="*/ 1189 h 72"/>
                <a:gd name="T86" fmla="*/ 1061 w 40"/>
                <a:gd name="T87" fmla="*/ 1116 h 72"/>
                <a:gd name="T88" fmla="*/ 1061 w 40"/>
                <a:gd name="T89" fmla="*/ 1116 h 72"/>
                <a:gd name="T90" fmla="*/ 1061 w 40"/>
                <a:gd name="T91" fmla="*/ 1068 h 72"/>
                <a:gd name="T92" fmla="*/ 927 w 40"/>
                <a:gd name="T93" fmla="*/ 24 h 72"/>
                <a:gd name="T94" fmla="*/ 927 w 40"/>
                <a:gd name="T95" fmla="*/ 0 h 72"/>
                <a:gd name="T96" fmla="*/ 237 w 40"/>
                <a:gd name="T97" fmla="*/ 73 h 72"/>
                <a:gd name="T98" fmla="*/ 211 w 40"/>
                <a:gd name="T99" fmla="*/ 97 h 72"/>
                <a:gd name="T100" fmla="*/ 160 w 40"/>
                <a:gd name="T101" fmla="*/ 117 h 72"/>
                <a:gd name="T102" fmla="*/ 134 w 40"/>
                <a:gd name="T103" fmla="*/ 141 h 72"/>
                <a:gd name="T104" fmla="*/ 77 w 40"/>
                <a:gd name="T105" fmla="*/ 141 h 72"/>
                <a:gd name="T106" fmla="*/ 26 w 40"/>
                <a:gd name="T107" fmla="*/ 117 h 72"/>
                <a:gd name="T108" fmla="*/ 26 w 40"/>
                <a:gd name="T109" fmla="*/ 117 h 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
                <a:gd name="T166" fmla="*/ 0 h 72"/>
                <a:gd name="T167" fmla="*/ 40 w 40"/>
                <a:gd name="T168" fmla="*/ 72 h 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 h="72">
                  <a:moveTo>
                    <a:pt x="1" y="5"/>
                  </a:moveTo>
                  <a:lnTo>
                    <a:pt x="4" y="45"/>
                  </a:lnTo>
                  <a:lnTo>
                    <a:pt x="4" y="46"/>
                  </a:lnTo>
                  <a:lnTo>
                    <a:pt x="4" y="47"/>
                  </a:lnTo>
                  <a:lnTo>
                    <a:pt x="4" y="49"/>
                  </a:lnTo>
                  <a:lnTo>
                    <a:pt x="5" y="52"/>
                  </a:lnTo>
                  <a:lnTo>
                    <a:pt x="6" y="56"/>
                  </a:lnTo>
                  <a:lnTo>
                    <a:pt x="4" y="59"/>
                  </a:lnTo>
                  <a:lnTo>
                    <a:pt x="4" y="60"/>
                  </a:lnTo>
                  <a:lnTo>
                    <a:pt x="2" y="63"/>
                  </a:lnTo>
                  <a:lnTo>
                    <a:pt x="0" y="65"/>
                  </a:lnTo>
                  <a:lnTo>
                    <a:pt x="0" y="68"/>
                  </a:lnTo>
                  <a:lnTo>
                    <a:pt x="0" y="71"/>
                  </a:lnTo>
                  <a:lnTo>
                    <a:pt x="0" y="72"/>
                  </a:lnTo>
                  <a:lnTo>
                    <a:pt x="1" y="72"/>
                  </a:lnTo>
                  <a:lnTo>
                    <a:pt x="2" y="72"/>
                  </a:lnTo>
                  <a:lnTo>
                    <a:pt x="2" y="71"/>
                  </a:lnTo>
                  <a:lnTo>
                    <a:pt x="2" y="70"/>
                  </a:lnTo>
                  <a:lnTo>
                    <a:pt x="5" y="70"/>
                  </a:lnTo>
                  <a:lnTo>
                    <a:pt x="8" y="69"/>
                  </a:lnTo>
                  <a:lnTo>
                    <a:pt x="12" y="71"/>
                  </a:lnTo>
                  <a:lnTo>
                    <a:pt x="13" y="71"/>
                  </a:lnTo>
                  <a:lnTo>
                    <a:pt x="14" y="68"/>
                  </a:lnTo>
                  <a:lnTo>
                    <a:pt x="16" y="68"/>
                  </a:lnTo>
                  <a:lnTo>
                    <a:pt x="17" y="69"/>
                  </a:lnTo>
                  <a:lnTo>
                    <a:pt x="18" y="70"/>
                  </a:lnTo>
                  <a:lnTo>
                    <a:pt x="19" y="69"/>
                  </a:lnTo>
                  <a:lnTo>
                    <a:pt x="20" y="65"/>
                  </a:lnTo>
                  <a:lnTo>
                    <a:pt x="21" y="64"/>
                  </a:lnTo>
                  <a:lnTo>
                    <a:pt x="22" y="64"/>
                  </a:lnTo>
                  <a:lnTo>
                    <a:pt x="24" y="66"/>
                  </a:lnTo>
                  <a:lnTo>
                    <a:pt x="27" y="66"/>
                  </a:lnTo>
                  <a:lnTo>
                    <a:pt x="28" y="63"/>
                  </a:lnTo>
                  <a:lnTo>
                    <a:pt x="33" y="56"/>
                  </a:lnTo>
                  <a:lnTo>
                    <a:pt x="33" y="53"/>
                  </a:lnTo>
                  <a:lnTo>
                    <a:pt x="34" y="53"/>
                  </a:lnTo>
                  <a:lnTo>
                    <a:pt x="37" y="53"/>
                  </a:lnTo>
                  <a:lnTo>
                    <a:pt x="38" y="52"/>
                  </a:lnTo>
                  <a:lnTo>
                    <a:pt x="40" y="51"/>
                  </a:lnTo>
                  <a:lnTo>
                    <a:pt x="40" y="50"/>
                  </a:lnTo>
                  <a:lnTo>
                    <a:pt x="40" y="47"/>
                  </a:lnTo>
                  <a:lnTo>
                    <a:pt x="40" y="45"/>
                  </a:lnTo>
                  <a:lnTo>
                    <a:pt x="35" y="1"/>
                  </a:lnTo>
                  <a:lnTo>
                    <a:pt x="35" y="0"/>
                  </a:lnTo>
                  <a:lnTo>
                    <a:pt x="9" y="3"/>
                  </a:lnTo>
                  <a:lnTo>
                    <a:pt x="8" y="4"/>
                  </a:lnTo>
                  <a:lnTo>
                    <a:pt x="6" y="5"/>
                  </a:lnTo>
                  <a:lnTo>
                    <a:pt x="5" y="6"/>
                  </a:lnTo>
                  <a:lnTo>
                    <a:pt x="3" y="6"/>
                  </a:lnTo>
                  <a:lnTo>
                    <a:pt x="1" y="5"/>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2975" name="Freeform 59"/>
            <p:cNvSpPr>
              <a:spLocks/>
            </p:cNvSpPr>
            <p:nvPr/>
          </p:nvSpPr>
          <p:spPr bwMode="auto">
            <a:xfrm>
              <a:off x="3665" y="2423"/>
              <a:ext cx="240" cy="405"/>
            </a:xfrm>
            <a:custGeom>
              <a:avLst/>
              <a:gdLst>
                <a:gd name="T0" fmla="*/ 1149 w 47"/>
                <a:gd name="T1" fmla="*/ 0 h 83"/>
                <a:gd name="T2" fmla="*/ 393 w 47"/>
                <a:gd name="T3" fmla="*/ 49 h 83"/>
                <a:gd name="T4" fmla="*/ 393 w 47"/>
                <a:gd name="T5" fmla="*/ 73 h 83"/>
                <a:gd name="T6" fmla="*/ 311 w 47"/>
                <a:gd name="T7" fmla="*/ 117 h 83"/>
                <a:gd name="T8" fmla="*/ 311 w 47"/>
                <a:gd name="T9" fmla="*/ 190 h 83"/>
                <a:gd name="T10" fmla="*/ 311 w 47"/>
                <a:gd name="T11" fmla="*/ 263 h 83"/>
                <a:gd name="T12" fmla="*/ 286 w 47"/>
                <a:gd name="T13" fmla="*/ 288 h 83"/>
                <a:gd name="T14" fmla="*/ 235 w 47"/>
                <a:gd name="T15" fmla="*/ 332 h 83"/>
                <a:gd name="T16" fmla="*/ 184 w 47"/>
                <a:gd name="T17" fmla="*/ 381 h 83"/>
                <a:gd name="T18" fmla="*/ 158 w 47"/>
                <a:gd name="T19" fmla="*/ 405 h 83"/>
                <a:gd name="T20" fmla="*/ 158 w 47"/>
                <a:gd name="T21" fmla="*/ 454 h 83"/>
                <a:gd name="T22" fmla="*/ 133 w 47"/>
                <a:gd name="T23" fmla="*/ 498 h 83"/>
                <a:gd name="T24" fmla="*/ 133 w 47"/>
                <a:gd name="T25" fmla="*/ 522 h 83"/>
                <a:gd name="T26" fmla="*/ 102 w 47"/>
                <a:gd name="T27" fmla="*/ 595 h 83"/>
                <a:gd name="T28" fmla="*/ 77 w 47"/>
                <a:gd name="T29" fmla="*/ 644 h 83"/>
                <a:gd name="T30" fmla="*/ 102 w 47"/>
                <a:gd name="T31" fmla="*/ 712 h 83"/>
                <a:gd name="T32" fmla="*/ 133 w 47"/>
                <a:gd name="T33" fmla="*/ 737 h 83"/>
                <a:gd name="T34" fmla="*/ 133 w 47"/>
                <a:gd name="T35" fmla="*/ 786 h 83"/>
                <a:gd name="T36" fmla="*/ 133 w 47"/>
                <a:gd name="T37" fmla="*/ 786 h 83"/>
                <a:gd name="T38" fmla="*/ 133 w 47"/>
                <a:gd name="T39" fmla="*/ 810 h 83"/>
                <a:gd name="T40" fmla="*/ 133 w 47"/>
                <a:gd name="T41" fmla="*/ 810 h 83"/>
                <a:gd name="T42" fmla="*/ 102 w 47"/>
                <a:gd name="T43" fmla="*/ 859 h 83"/>
                <a:gd name="T44" fmla="*/ 133 w 47"/>
                <a:gd name="T45" fmla="*/ 883 h 83"/>
                <a:gd name="T46" fmla="*/ 102 w 47"/>
                <a:gd name="T47" fmla="*/ 903 h 83"/>
                <a:gd name="T48" fmla="*/ 158 w 47"/>
                <a:gd name="T49" fmla="*/ 1000 h 83"/>
                <a:gd name="T50" fmla="*/ 158 w 47"/>
                <a:gd name="T51" fmla="*/ 1073 h 83"/>
                <a:gd name="T52" fmla="*/ 184 w 47"/>
                <a:gd name="T53" fmla="*/ 1117 h 83"/>
                <a:gd name="T54" fmla="*/ 209 w 47"/>
                <a:gd name="T55" fmla="*/ 1142 h 83"/>
                <a:gd name="T56" fmla="*/ 209 w 47"/>
                <a:gd name="T57" fmla="*/ 1166 h 83"/>
                <a:gd name="T58" fmla="*/ 158 w 47"/>
                <a:gd name="T59" fmla="*/ 1191 h 83"/>
                <a:gd name="T60" fmla="*/ 158 w 47"/>
                <a:gd name="T61" fmla="*/ 1215 h 83"/>
                <a:gd name="T62" fmla="*/ 133 w 47"/>
                <a:gd name="T63" fmla="*/ 1283 h 83"/>
                <a:gd name="T64" fmla="*/ 77 w 47"/>
                <a:gd name="T65" fmla="*/ 1405 h 83"/>
                <a:gd name="T66" fmla="*/ 0 w 47"/>
                <a:gd name="T67" fmla="*/ 1571 h 83"/>
                <a:gd name="T68" fmla="*/ 0 w 47"/>
                <a:gd name="T69" fmla="*/ 1688 h 83"/>
                <a:gd name="T70" fmla="*/ 705 w 47"/>
                <a:gd name="T71" fmla="*/ 1669 h 83"/>
                <a:gd name="T72" fmla="*/ 705 w 47"/>
                <a:gd name="T73" fmla="*/ 1688 h 83"/>
                <a:gd name="T74" fmla="*/ 679 w 47"/>
                <a:gd name="T75" fmla="*/ 1737 h 83"/>
                <a:gd name="T76" fmla="*/ 705 w 47"/>
                <a:gd name="T77" fmla="*/ 1835 h 83"/>
                <a:gd name="T78" fmla="*/ 756 w 47"/>
                <a:gd name="T79" fmla="*/ 1903 h 83"/>
                <a:gd name="T80" fmla="*/ 781 w 47"/>
                <a:gd name="T81" fmla="*/ 1976 h 83"/>
                <a:gd name="T82" fmla="*/ 832 w 47"/>
                <a:gd name="T83" fmla="*/ 1976 h 83"/>
                <a:gd name="T84" fmla="*/ 914 w 47"/>
                <a:gd name="T85" fmla="*/ 1927 h 83"/>
                <a:gd name="T86" fmla="*/ 1067 w 47"/>
                <a:gd name="T87" fmla="*/ 1879 h 83"/>
                <a:gd name="T88" fmla="*/ 1123 w 47"/>
                <a:gd name="T89" fmla="*/ 1879 h 83"/>
                <a:gd name="T90" fmla="*/ 1174 w 47"/>
                <a:gd name="T91" fmla="*/ 1859 h 83"/>
                <a:gd name="T92" fmla="*/ 1200 w 47"/>
                <a:gd name="T93" fmla="*/ 1879 h 83"/>
                <a:gd name="T94" fmla="*/ 1226 w 47"/>
                <a:gd name="T95" fmla="*/ 1903 h 83"/>
                <a:gd name="T96" fmla="*/ 1226 w 47"/>
                <a:gd name="T97" fmla="*/ 1879 h 83"/>
                <a:gd name="T98" fmla="*/ 1149 w 47"/>
                <a:gd name="T99" fmla="*/ 1283 h 83"/>
                <a:gd name="T100" fmla="*/ 1149 w 47"/>
                <a:gd name="T101" fmla="*/ 1239 h 83"/>
                <a:gd name="T102" fmla="*/ 1174 w 47"/>
                <a:gd name="T103" fmla="*/ 49 h 83"/>
                <a:gd name="T104" fmla="*/ 1149 w 47"/>
                <a:gd name="T105" fmla="*/ 0 h 83"/>
                <a:gd name="T106" fmla="*/ 1149 w 47"/>
                <a:gd name="T107" fmla="*/ 0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7"/>
                <a:gd name="T163" fmla="*/ 0 h 83"/>
                <a:gd name="T164" fmla="*/ 47 w 47"/>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7" h="83">
                  <a:moveTo>
                    <a:pt x="44" y="0"/>
                  </a:moveTo>
                  <a:lnTo>
                    <a:pt x="15" y="2"/>
                  </a:lnTo>
                  <a:lnTo>
                    <a:pt x="15" y="3"/>
                  </a:lnTo>
                  <a:lnTo>
                    <a:pt x="12" y="5"/>
                  </a:lnTo>
                  <a:lnTo>
                    <a:pt x="12" y="8"/>
                  </a:lnTo>
                  <a:lnTo>
                    <a:pt x="12" y="11"/>
                  </a:lnTo>
                  <a:lnTo>
                    <a:pt x="11" y="12"/>
                  </a:lnTo>
                  <a:lnTo>
                    <a:pt x="9" y="14"/>
                  </a:lnTo>
                  <a:lnTo>
                    <a:pt x="7" y="16"/>
                  </a:lnTo>
                  <a:lnTo>
                    <a:pt x="6" y="17"/>
                  </a:lnTo>
                  <a:lnTo>
                    <a:pt x="6" y="19"/>
                  </a:lnTo>
                  <a:lnTo>
                    <a:pt x="5" y="21"/>
                  </a:lnTo>
                  <a:lnTo>
                    <a:pt x="5" y="22"/>
                  </a:lnTo>
                  <a:lnTo>
                    <a:pt x="4" y="25"/>
                  </a:lnTo>
                  <a:lnTo>
                    <a:pt x="3" y="27"/>
                  </a:lnTo>
                  <a:lnTo>
                    <a:pt x="4" y="30"/>
                  </a:lnTo>
                  <a:lnTo>
                    <a:pt x="5" y="31"/>
                  </a:lnTo>
                  <a:lnTo>
                    <a:pt x="5" y="33"/>
                  </a:lnTo>
                  <a:lnTo>
                    <a:pt x="5" y="34"/>
                  </a:lnTo>
                  <a:lnTo>
                    <a:pt x="4" y="36"/>
                  </a:lnTo>
                  <a:lnTo>
                    <a:pt x="5" y="37"/>
                  </a:lnTo>
                  <a:lnTo>
                    <a:pt x="4" y="38"/>
                  </a:lnTo>
                  <a:lnTo>
                    <a:pt x="6" y="42"/>
                  </a:lnTo>
                  <a:lnTo>
                    <a:pt x="6" y="45"/>
                  </a:lnTo>
                  <a:lnTo>
                    <a:pt x="7" y="47"/>
                  </a:lnTo>
                  <a:lnTo>
                    <a:pt x="8" y="48"/>
                  </a:lnTo>
                  <a:lnTo>
                    <a:pt x="8" y="49"/>
                  </a:lnTo>
                  <a:lnTo>
                    <a:pt x="6" y="50"/>
                  </a:lnTo>
                  <a:lnTo>
                    <a:pt x="6" y="51"/>
                  </a:lnTo>
                  <a:lnTo>
                    <a:pt x="5" y="54"/>
                  </a:lnTo>
                  <a:lnTo>
                    <a:pt x="3" y="59"/>
                  </a:lnTo>
                  <a:lnTo>
                    <a:pt x="0" y="66"/>
                  </a:lnTo>
                  <a:lnTo>
                    <a:pt x="0" y="71"/>
                  </a:lnTo>
                  <a:lnTo>
                    <a:pt x="27" y="70"/>
                  </a:lnTo>
                  <a:lnTo>
                    <a:pt x="27" y="71"/>
                  </a:lnTo>
                  <a:lnTo>
                    <a:pt x="26" y="73"/>
                  </a:lnTo>
                  <a:lnTo>
                    <a:pt x="27" y="77"/>
                  </a:lnTo>
                  <a:lnTo>
                    <a:pt x="29" y="80"/>
                  </a:lnTo>
                  <a:lnTo>
                    <a:pt x="30" y="83"/>
                  </a:lnTo>
                  <a:lnTo>
                    <a:pt x="32" y="83"/>
                  </a:lnTo>
                  <a:lnTo>
                    <a:pt x="35" y="81"/>
                  </a:lnTo>
                  <a:lnTo>
                    <a:pt x="41" y="79"/>
                  </a:lnTo>
                  <a:lnTo>
                    <a:pt x="43" y="79"/>
                  </a:lnTo>
                  <a:lnTo>
                    <a:pt x="45" y="78"/>
                  </a:lnTo>
                  <a:lnTo>
                    <a:pt x="46" y="79"/>
                  </a:lnTo>
                  <a:lnTo>
                    <a:pt x="47" y="80"/>
                  </a:lnTo>
                  <a:lnTo>
                    <a:pt x="47" y="79"/>
                  </a:lnTo>
                  <a:lnTo>
                    <a:pt x="44" y="54"/>
                  </a:lnTo>
                  <a:lnTo>
                    <a:pt x="44" y="52"/>
                  </a:lnTo>
                  <a:lnTo>
                    <a:pt x="45" y="2"/>
                  </a:lnTo>
                  <a:lnTo>
                    <a:pt x="44" y="0"/>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2976" name="Freeform 60"/>
            <p:cNvSpPr>
              <a:spLocks/>
            </p:cNvSpPr>
            <p:nvPr/>
          </p:nvSpPr>
          <p:spPr bwMode="auto">
            <a:xfrm>
              <a:off x="4331" y="1721"/>
              <a:ext cx="404" cy="249"/>
            </a:xfrm>
            <a:custGeom>
              <a:avLst/>
              <a:gdLst>
                <a:gd name="T0" fmla="*/ 496 w 79"/>
                <a:gd name="T1" fmla="*/ 1167 h 51"/>
                <a:gd name="T2" fmla="*/ 1437 w 79"/>
                <a:gd name="T3" fmla="*/ 1001 h 51"/>
                <a:gd name="T4" fmla="*/ 1729 w 79"/>
                <a:gd name="T5" fmla="*/ 952 h 51"/>
                <a:gd name="T6" fmla="*/ 1754 w 79"/>
                <a:gd name="T7" fmla="*/ 952 h 51"/>
                <a:gd name="T8" fmla="*/ 1754 w 79"/>
                <a:gd name="T9" fmla="*/ 928 h 51"/>
                <a:gd name="T10" fmla="*/ 1754 w 79"/>
                <a:gd name="T11" fmla="*/ 908 h 51"/>
                <a:gd name="T12" fmla="*/ 1780 w 79"/>
                <a:gd name="T13" fmla="*/ 884 h 51"/>
                <a:gd name="T14" fmla="*/ 1831 w 79"/>
                <a:gd name="T15" fmla="*/ 884 h 51"/>
                <a:gd name="T16" fmla="*/ 1856 w 79"/>
                <a:gd name="T17" fmla="*/ 884 h 51"/>
                <a:gd name="T18" fmla="*/ 1933 w 79"/>
                <a:gd name="T19" fmla="*/ 835 h 51"/>
                <a:gd name="T20" fmla="*/ 1933 w 79"/>
                <a:gd name="T21" fmla="*/ 786 h 51"/>
                <a:gd name="T22" fmla="*/ 2015 w 79"/>
                <a:gd name="T23" fmla="*/ 737 h 51"/>
                <a:gd name="T24" fmla="*/ 2066 w 79"/>
                <a:gd name="T25" fmla="*/ 713 h 51"/>
                <a:gd name="T26" fmla="*/ 2066 w 79"/>
                <a:gd name="T27" fmla="*/ 693 h 51"/>
                <a:gd name="T28" fmla="*/ 2015 w 79"/>
                <a:gd name="T29" fmla="*/ 669 h 51"/>
                <a:gd name="T30" fmla="*/ 1989 w 79"/>
                <a:gd name="T31" fmla="*/ 644 h 51"/>
                <a:gd name="T32" fmla="*/ 1964 w 79"/>
                <a:gd name="T33" fmla="*/ 644 h 51"/>
                <a:gd name="T34" fmla="*/ 1964 w 79"/>
                <a:gd name="T35" fmla="*/ 620 h 51"/>
                <a:gd name="T36" fmla="*/ 1907 w 79"/>
                <a:gd name="T37" fmla="*/ 620 h 51"/>
                <a:gd name="T38" fmla="*/ 1907 w 79"/>
                <a:gd name="T39" fmla="*/ 571 h 51"/>
                <a:gd name="T40" fmla="*/ 1856 w 79"/>
                <a:gd name="T41" fmla="*/ 571 h 51"/>
                <a:gd name="T42" fmla="*/ 1856 w 79"/>
                <a:gd name="T43" fmla="*/ 547 h 51"/>
                <a:gd name="T44" fmla="*/ 1856 w 79"/>
                <a:gd name="T45" fmla="*/ 478 h 51"/>
                <a:gd name="T46" fmla="*/ 1882 w 79"/>
                <a:gd name="T47" fmla="*/ 478 h 51"/>
                <a:gd name="T48" fmla="*/ 1856 w 79"/>
                <a:gd name="T49" fmla="*/ 430 h 51"/>
                <a:gd name="T50" fmla="*/ 1831 w 79"/>
                <a:gd name="T51" fmla="*/ 405 h 51"/>
                <a:gd name="T52" fmla="*/ 1831 w 79"/>
                <a:gd name="T53" fmla="*/ 405 h 51"/>
                <a:gd name="T54" fmla="*/ 1856 w 79"/>
                <a:gd name="T55" fmla="*/ 381 h 51"/>
                <a:gd name="T56" fmla="*/ 1882 w 79"/>
                <a:gd name="T57" fmla="*/ 356 h 51"/>
                <a:gd name="T58" fmla="*/ 1907 w 79"/>
                <a:gd name="T59" fmla="*/ 288 h 51"/>
                <a:gd name="T60" fmla="*/ 1907 w 79"/>
                <a:gd name="T61" fmla="*/ 264 h 51"/>
                <a:gd name="T62" fmla="*/ 1933 w 79"/>
                <a:gd name="T63" fmla="*/ 239 h 51"/>
                <a:gd name="T64" fmla="*/ 1933 w 79"/>
                <a:gd name="T65" fmla="*/ 215 h 51"/>
                <a:gd name="T66" fmla="*/ 1907 w 79"/>
                <a:gd name="T67" fmla="*/ 215 h 51"/>
                <a:gd name="T68" fmla="*/ 1831 w 79"/>
                <a:gd name="T69" fmla="*/ 190 h 51"/>
                <a:gd name="T70" fmla="*/ 1831 w 79"/>
                <a:gd name="T71" fmla="*/ 190 h 51"/>
                <a:gd name="T72" fmla="*/ 1805 w 79"/>
                <a:gd name="T73" fmla="*/ 166 h 51"/>
                <a:gd name="T74" fmla="*/ 1805 w 79"/>
                <a:gd name="T75" fmla="*/ 142 h 51"/>
                <a:gd name="T76" fmla="*/ 1754 w 79"/>
                <a:gd name="T77" fmla="*/ 73 h 51"/>
                <a:gd name="T78" fmla="*/ 1729 w 79"/>
                <a:gd name="T79" fmla="*/ 73 h 51"/>
                <a:gd name="T80" fmla="*/ 1729 w 79"/>
                <a:gd name="T81" fmla="*/ 49 h 51"/>
                <a:gd name="T82" fmla="*/ 1698 w 79"/>
                <a:gd name="T83" fmla="*/ 49 h 51"/>
                <a:gd name="T84" fmla="*/ 1698 w 79"/>
                <a:gd name="T85" fmla="*/ 49 h 51"/>
                <a:gd name="T86" fmla="*/ 1698 w 79"/>
                <a:gd name="T87" fmla="*/ 24 h 51"/>
                <a:gd name="T88" fmla="*/ 1672 w 79"/>
                <a:gd name="T89" fmla="*/ 0 h 51"/>
                <a:gd name="T90" fmla="*/ 235 w 79"/>
                <a:gd name="T91" fmla="*/ 264 h 51"/>
                <a:gd name="T92" fmla="*/ 210 w 79"/>
                <a:gd name="T93" fmla="*/ 166 h 51"/>
                <a:gd name="T94" fmla="*/ 133 w 79"/>
                <a:gd name="T95" fmla="*/ 239 h 51"/>
                <a:gd name="T96" fmla="*/ 133 w 79"/>
                <a:gd name="T97" fmla="*/ 239 h 51"/>
                <a:gd name="T98" fmla="*/ 102 w 79"/>
                <a:gd name="T99" fmla="*/ 215 h 51"/>
                <a:gd name="T100" fmla="*/ 102 w 79"/>
                <a:gd name="T101" fmla="*/ 215 h 51"/>
                <a:gd name="T102" fmla="*/ 77 w 79"/>
                <a:gd name="T103" fmla="*/ 264 h 51"/>
                <a:gd name="T104" fmla="*/ 26 w 79"/>
                <a:gd name="T105" fmla="*/ 308 h 51"/>
                <a:gd name="T106" fmla="*/ 0 w 79"/>
                <a:gd name="T107" fmla="*/ 332 h 51"/>
                <a:gd name="T108" fmla="*/ 102 w 79"/>
                <a:gd name="T109" fmla="*/ 859 h 51"/>
                <a:gd name="T110" fmla="*/ 159 w 79"/>
                <a:gd name="T111" fmla="*/ 1216 h 51"/>
                <a:gd name="T112" fmla="*/ 496 w 79"/>
                <a:gd name="T113" fmla="*/ 1167 h 51"/>
                <a:gd name="T114" fmla="*/ 496 w 79"/>
                <a:gd name="T115" fmla="*/ 1167 h 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9"/>
                <a:gd name="T175" fmla="*/ 0 h 51"/>
                <a:gd name="T176" fmla="*/ 79 w 79"/>
                <a:gd name="T177" fmla="*/ 51 h 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9" h="51">
                  <a:moveTo>
                    <a:pt x="19" y="49"/>
                  </a:moveTo>
                  <a:lnTo>
                    <a:pt x="55" y="42"/>
                  </a:lnTo>
                  <a:lnTo>
                    <a:pt x="66" y="40"/>
                  </a:lnTo>
                  <a:lnTo>
                    <a:pt x="67" y="40"/>
                  </a:lnTo>
                  <a:lnTo>
                    <a:pt x="67" y="39"/>
                  </a:lnTo>
                  <a:lnTo>
                    <a:pt x="67" y="38"/>
                  </a:lnTo>
                  <a:lnTo>
                    <a:pt x="68" y="37"/>
                  </a:lnTo>
                  <a:lnTo>
                    <a:pt x="70" y="37"/>
                  </a:lnTo>
                  <a:lnTo>
                    <a:pt x="71" y="37"/>
                  </a:lnTo>
                  <a:lnTo>
                    <a:pt x="74" y="35"/>
                  </a:lnTo>
                  <a:lnTo>
                    <a:pt x="74" y="33"/>
                  </a:lnTo>
                  <a:lnTo>
                    <a:pt x="77" y="31"/>
                  </a:lnTo>
                  <a:lnTo>
                    <a:pt x="79" y="30"/>
                  </a:lnTo>
                  <a:lnTo>
                    <a:pt x="79" y="29"/>
                  </a:lnTo>
                  <a:lnTo>
                    <a:pt x="77" y="28"/>
                  </a:lnTo>
                  <a:lnTo>
                    <a:pt x="76" y="27"/>
                  </a:lnTo>
                  <a:lnTo>
                    <a:pt x="75" y="27"/>
                  </a:lnTo>
                  <a:lnTo>
                    <a:pt x="75" y="26"/>
                  </a:lnTo>
                  <a:lnTo>
                    <a:pt x="73" y="26"/>
                  </a:lnTo>
                  <a:lnTo>
                    <a:pt x="73" y="24"/>
                  </a:lnTo>
                  <a:lnTo>
                    <a:pt x="71" y="24"/>
                  </a:lnTo>
                  <a:lnTo>
                    <a:pt x="71" y="23"/>
                  </a:lnTo>
                  <a:lnTo>
                    <a:pt x="71" y="20"/>
                  </a:lnTo>
                  <a:lnTo>
                    <a:pt x="72" y="20"/>
                  </a:lnTo>
                  <a:lnTo>
                    <a:pt x="71" y="18"/>
                  </a:lnTo>
                  <a:lnTo>
                    <a:pt x="70" y="17"/>
                  </a:lnTo>
                  <a:lnTo>
                    <a:pt x="71" y="16"/>
                  </a:lnTo>
                  <a:lnTo>
                    <a:pt x="72" y="15"/>
                  </a:lnTo>
                  <a:lnTo>
                    <a:pt x="73" y="12"/>
                  </a:lnTo>
                  <a:lnTo>
                    <a:pt x="73" y="11"/>
                  </a:lnTo>
                  <a:lnTo>
                    <a:pt x="74" y="10"/>
                  </a:lnTo>
                  <a:lnTo>
                    <a:pt x="74" y="9"/>
                  </a:lnTo>
                  <a:lnTo>
                    <a:pt x="73" y="9"/>
                  </a:lnTo>
                  <a:lnTo>
                    <a:pt x="70" y="8"/>
                  </a:lnTo>
                  <a:lnTo>
                    <a:pt x="69" y="7"/>
                  </a:lnTo>
                  <a:lnTo>
                    <a:pt x="69" y="6"/>
                  </a:lnTo>
                  <a:lnTo>
                    <a:pt x="67" y="3"/>
                  </a:lnTo>
                  <a:lnTo>
                    <a:pt x="66" y="3"/>
                  </a:lnTo>
                  <a:lnTo>
                    <a:pt x="66" y="2"/>
                  </a:lnTo>
                  <a:lnTo>
                    <a:pt x="65" y="2"/>
                  </a:lnTo>
                  <a:lnTo>
                    <a:pt x="65" y="1"/>
                  </a:lnTo>
                  <a:lnTo>
                    <a:pt x="64" y="0"/>
                  </a:lnTo>
                  <a:lnTo>
                    <a:pt x="9" y="11"/>
                  </a:lnTo>
                  <a:lnTo>
                    <a:pt x="8" y="7"/>
                  </a:lnTo>
                  <a:lnTo>
                    <a:pt x="5" y="10"/>
                  </a:lnTo>
                  <a:lnTo>
                    <a:pt x="4" y="9"/>
                  </a:lnTo>
                  <a:lnTo>
                    <a:pt x="3" y="11"/>
                  </a:lnTo>
                  <a:lnTo>
                    <a:pt x="1" y="13"/>
                  </a:lnTo>
                  <a:lnTo>
                    <a:pt x="0" y="14"/>
                  </a:lnTo>
                  <a:lnTo>
                    <a:pt x="4" y="36"/>
                  </a:lnTo>
                  <a:lnTo>
                    <a:pt x="6" y="51"/>
                  </a:lnTo>
                  <a:lnTo>
                    <a:pt x="19" y="49"/>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2977" name="Freeform 61"/>
            <p:cNvSpPr>
              <a:spLocks/>
            </p:cNvSpPr>
            <p:nvPr/>
          </p:nvSpPr>
          <p:spPr bwMode="auto">
            <a:xfrm>
              <a:off x="4197" y="1970"/>
              <a:ext cx="523" cy="287"/>
            </a:xfrm>
            <a:custGeom>
              <a:avLst/>
              <a:gdLst>
                <a:gd name="T0" fmla="*/ 815 w 102"/>
                <a:gd name="T1" fmla="*/ 1304 h 59"/>
                <a:gd name="T2" fmla="*/ 682 w 102"/>
                <a:gd name="T3" fmla="*/ 1323 h 59"/>
                <a:gd name="T4" fmla="*/ 579 w 102"/>
                <a:gd name="T5" fmla="*/ 1323 h 59"/>
                <a:gd name="T6" fmla="*/ 133 w 102"/>
                <a:gd name="T7" fmla="*/ 1323 h 59"/>
                <a:gd name="T8" fmla="*/ 236 w 102"/>
                <a:gd name="T9" fmla="*/ 1231 h 59"/>
                <a:gd name="T10" fmla="*/ 262 w 102"/>
                <a:gd name="T11" fmla="*/ 1158 h 59"/>
                <a:gd name="T12" fmla="*/ 497 w 102"/>
                <a:gd name="T13" fmla="*/ 949 h 59"/>
                <a:gd name="T14" fmla="*/ 554 w 102"/>
                <a:gd name="T15" fmla="*/ 1041 h 59"/>
                <a:gd name="T16" fmla="*/ 708 w 102"/>
                <a:gd name="T17" fmla="*/ 1041 h 59"/>
                <a:gd name="T18" fmla="*/ 764 w 102"/>
                <a:gd name="T19" fmla="*/ 1017 h 59"/>
                <a:gd name="T20" fmla="*/ 892 w 102"/>
                <a:gd name="T21" fmla="*/ 992 h 59"/>
                <a:gd name="T22" fmla="*/ 949 w 102"/>
                <a:gd name="T23" fmla="*/ 968 h 59"/>
                <a:gd name="T24" fmla="*/ 1102 w 102"/>
                <a:gd name="T25" fmla="*/ 851 h 59"/>
                <a:gd name="T26" fmla="*/ 1159 w 102"/>
                <a:gd name="T27" fmla="*/ 662 h 59"/>
                <a:gd name="T28" fmla="*/ 1287 w 102"/>
                <a:gd name="T29" fmla="*/ 428 h 59"/>
                <a:gd name="T30" fmla="*/ 1369 w 102"/>
                <a:gd name="T31" fmla="*/ 448 h 59"/>
                <a:gd name="T32" fmla="*/ 1446 w 102"/>
                <a:gd name="T33" fmla="*/ 282 h 59"/>
                <a:gd name="T34" fmla="*/ 1554 w 102"/>
                <a:gd name="T35" fmla="*/ 238 h 59"/>
                <a:gd name="T36" fmla="*/ 1605 w 102"/>
                <a:gd name="T37" fmla="*/ 117 h 59"/>
                <a:gd name="T38" fmla="*/ 1605 w 102"/>
                <a:gd name="T39" fmla="*/ 24 h 59"/>
                <a:gd name="T40" fmla="*/ 1789 w 102"/>
                <a:gd name="T41" fmla="*/ 92 h 59"/>
                <a:gd name="T42" fmla="*/ 1841 w 102"/>
                <a:gd name="T43" fmla="*/ 24 h 59"/>
                <a:gd name="T44" fmla="*/ 1918 w 102"/>
                <a:gd name="T45" fmla="*/ 49 h 59"/>
                <a:gd name="T46" fmla="*/ 2000 w 102"/>
                <a:gd name="T47" fmla="*/ 92 h 59"/>
                <a:gd name="T48" fmla="*/ 2102 w 102"/>
                <a:gd name="T49" fmla="*/ 190 h 59"/>
                <a:gd name="T50" fmla="*/ 2025 w 102"/>
                <a:gd name="T51" fmla="*/ 331 h 59"/>
                <a:gd name="T52" fmla="*/ 2128 w 102"/>
                <a:gd name="T53" fmla="*/ 355 h 59"/>
                <a:gd name="T54" fmla="*/ 2210 w 102"/>
                <a:gd name="T55" fmla="*/ 404 h 59"/>
                <a:gd name="T56" fmla="*/ 2287 w 102"/>
                <a:gd name="T57" fmla="*/ 428 h 59"/>
                <a:gd name="T58" fmla="*/ 2446 w 102"/>
                <a:gd name="T59" fmla="*/ 472 h 59"/>
                <a:gd name="T60" fmla="*/ 2446 w 102"/>
                <a:gd name="T61" fmla="*/ 545 h 59"/>
                <a:gd name="T62" fmla="*/ 2420 w 102"/>
                <a:gd name="T63" fmla="*/ 613 h 59"/>
                <a:gd name="T64" fmla="*/ 2497 w 102"/>
                <a:gd name="T65" fmla="*/ 686 h 59"/>
                <a:gd name="T66" fmla="*/ 2446 w 102"/>
                <a:gd name="T67" fmla="*/ 710 h 59"/>
                <a:gd name="T68" fmla="*/ 2471 w 102"/>
                <a:gd name="T69" fmla="*/ 735 h 59"/>
                <a:gd name="T70" fmla="*/ 2420 w 102"/>
                <a:gd name="T71" fmla="*/ 759 h 59"/>
                <a:gd name="T72" fmla="*/ 2471 w 102"/>
                <a:gd name="T73" fmla="*/ 783 h 59"/>
                <a:gd name="T74" fmla="*/ 2471 w 102"/>
                <a:gd name="T75" fmla="*/ 851 h 59"/>
                <a:gd name="T76" fmla="*/ 2420 w 102"/>
                <a:gd name="T77" fmla="*/ 851 h 59"/>
                <a:gd name="T78" fmla="*/ 2523 w 102"/>
                <a:gd name="T79" fmla="*/ 876 h 59"/>
                <a:gd name="T80" fmla="*/ 2630 w 102"/>
                <a:gd name="T81" fmla="*/ 851 h 59"/>
                <a:gd name="T82" fmla="*/ 2656 w 102"/>
                <a:gd name="T83" fmla="*/ 992 h 59"/>
                <a:gd name="T84" fmla="*/ 2656 w 102"/>
                <a:gd name="T85" fmla="*/ 1017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
                <a:gd name="T130" fmla="*/ 0 h 59"/>
                <a:gd name="T131" fmla="*/ 102 w 102"/>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 h="59">
                  <a:moveTo>
                    <a:pt x="101" y="43"/>
                  </a:moveTo>
                  <a:lnTo>
                    <a:pt x="67" y="50"/>
                  </a:lnTo>
                  <a:lnTo>
                    <a:pt x="31" y="55"/>
                  </a:lnTo>
                  <a:lnTo>
                    <a:pt x="29" y="56"/>
                  </a:lnTo>
                  <a:lnTo>
                    <a:pt x="26" y="56"/>
                  </a:lnTo>
                  <a:lnTo>
                    <a:pt x="26" y="55"/>
                  </a:lnTo>
                  <a:lnTo>
                    <a:pt x="22" y="56"/>
                  </a:lnTo>
                  <a:lnTo>
                    <a:pt x="0" y="59"/>
                  </a:lnTo>
                  <a:lnTo>
                    <a:pt x="0" y="58"/>
                  </a:lnTo>
                  <a:lnTo>
                    <a:pt x="5" y="56"/>
                  </a:lnTo>
                  <a:lnTo>
                    <a:pt x="6" y="55"/>
                  </a:lnTo>
                  <a:lnTo>
                    <a:pt x="9" y="53"/>
                  </a:lnTo>
                  <a:lnTo>
                    <a:pt x="9" y="52"/>
                  </a:lnTo>
                  <a:lnTo>
                    <a:pt x="9" y="51"/>
                  </a:lnTo>
                  <a:lnTo>
                    <a:pt x="10" y="50"/>
                  </a:lnTo>
                  <a:lnTo>
                    <a:pt x="10" y="49"/>
                  </a:lnTo>
                  <a:lnTo>
                    <a:pt x="12" y="47"/>
                  </a:lnTo>
                  <a:lnTo>
                    <a:pt x="19" y="41"/>
                  </a:lnTo>
                  <a:lnTo>
                    <a:pt x="19" y="40"/>
                  </a:lnTo>
                  <a:lnTo>
                    <a:pt x="20" y="41"/>
                  </a:lnTo>
                  <a:lnTo>
                    <a:pt x="19" y="42"/>
                  </a:lnTo>
                  <a:lnTo>
                    <a:pt x="21" y="44"/>
                  </a:lnTo>
                  <a:lnTo>
                    <a:pt x="24" y="45"/>
                  </a:lnTo>
                  <a:lnTo>
                    <a:pt x="26" y="45"/>
                  </a:lnTo>
                  <a:lnTo>
                    <a:pt x="27" y="44"/>
                  </a:lnTo>
                  <a:lnTo>
                    <a:pt x="27" y="43"/>
                  </a:lnTo>
                  <a:lnTo>
                    <a:pt x="28" y="42"/>
                  </a:lnTo>
                  <a:lnTo>
                    <a:pt x="29" y="43"/>
                  </a:lnTo>
                  <a:lnTo>
                    <a:pt x="30" y="44"/>
                  </a:lnTo>
                  <a:lnTo>
                    <a:pt x="31" y="43"/>
                  </a:lnTo>
                  <a:lnTo>
                    <a:pt x="34" y="42"/>
                  </a:lnTo>
                  <a:lnTo>
                    <a:pt x="35" y="40"/>
                  </a:lnTo>
                  <a:lnTo>
                    <a:pt x="36" y="41"/>
                  </a:lnTo>
                  <a:lnTo>
                    <a:pt x="39" y="38"/>
                  </a:lnTo>
                  <a:lnTo>
                    <a:pt x="40" y="39"/>
                  </a:lnTo>
                  <a:lnTo>
                    <a:pt x="42" y="36"/>
                  </a:lnTo>
                  <a:lnTo>
                    <a:pt x="41" y="35"/>
                  </a:lnTo>
                  <a:lnTo>
                    <a:pt x="42" y="33"/>
                  </a:lnTo>
                  <a:lnTo>
                    <a:pt x="44" y="28"/>
                  </a:lnTo>
                  <a:lnTo>
                    <a:pt x="47" y="17"/>
                  </a:lnTo>
                  <a:lnTo>
                    <a:pt x="49" y="18"/>
                  </a:lnTo>
                  <a:lnTo>
                    <a:pt x="49" y="19"/>
                  </a:lnTo>
                  <a:lnTo>
                    <a:pt x="50" y="20"/>
                  </a:lnTo>
                  <a:lnTo>
                    <a:pt x="52" y="19"/>
                  </a:lnTo>
                  <a:lnTo>
                    <a:pt x="53" y="17"/>
                  </a:lnTo>
                  <a:lnTo>
                    <a:pt x="54" y="13"/>
                  </a:lnTo>
                  <a:lnTo>
                    <a:pt x="55" y="12"/>
                  </a:lnTo>
                  <a:lnTo>
                    <a:pt x="57" y="12"/>
                  </a:lnTo>
                  <a:lnTo>
                    <a:pt x="58" y="10"/>
                  </a:lnTo>
                  <a:lnTo>
                    <a:pt x="59" y="10"/>
                  </a:lnTo>
                  <a:lnTo>
                    <a:pt x="60" y="8"/>
                  </a:lnTo>
                  <a:lnTo>
                    <a:pt x="60" y="6"/>
                  </a:lnTo>
                  <a:lnTo>
                    <a:pt x="61" y="5"/>
                  </a:lnTo>
                  <a:lnTo>
                    <a:pt x="61" y="4"/>
                  </a:lnTo>
                  <a:lnTo>
                    <a:pt x="61" y="1"/>
                  </a:lnTo>
                  <a:lnTo>
                    <a:pt x="61" y="0"/>
                  </a:lnTo>
                  <a:lnTo>
                    <a:pt x="62" y="0"/>
                  </a:lnTo>
                  <a:lnTo>
                    <a:pt x="68" y="4"/>
                  </a:lnTo>
                  <a:lnTo>
                    <a:pt x="69" y="4"/>
                  </a:lnTo>
                  <a:lnTo>
                    <a:pt x="70" y="1"/>
                  </a:lnTo>
                  <a:lnTo>
                    <a:pt x="71" y="1"/>
                  </a:lnTo>
                  <a:lnTo>
                    <a:pt x="72" y="1"/>
                  </a:lnTo>
                  <a:lnTo>
                    <a:pt x="73" y="2"/>
                  </a:lnTo>
                  <a:lnTo>
                    <a:pt x="72" y="3"/>
                  </a:lnTo>
                  <a:lnTo>
                    <a:pt x="74" y="4"/>
                  </a:lnTo>
                  <a:lnTo>
                    <a:pt x="76" y="4"/>
                  </a:lnTo>
                  <a:lnTo>
                    <a:pt x="78" y="6"/>
                  </a:lnTo>
                  <a:lnTo>
                    <a:pt x="79" y="6"/>
                  </a:lnTo>
                  <a:lnTo>
                    <a:pt x="80" y="8"/>
                  </a:lnTo>
                  <a:lnTo>
                    <a:pt x="78" y="12"/>
                  </a:lnTo>
                  <a:lnTo>
                    <a:pt x="77" y="14"/>
                  </a:lnTo>
                  <a:lnTo>
                    <a:pt x="78" y="16"/>
                  </a:lnTo>
                  <a:lnTo>
                    <a:pt x="80" y="16"/>
                  </a:lnTo>
                  <a:lnTo>
                    <a:pt x="81" y="15"/>
                  </a:lnTo>
                  <a:lnTo>
                    <a:pt x="83" y="17"/>
                  </a:lnTo>
                  <a:lnTo>
                    <a:pt x="84" y="17"/>
                  </a:lnTo>
                  <a:lnTo>
                    <a:pt x="85" y="18"/>
                  </a:lnTo>
                  <a:lnTo>
                    <a:pt x="86" y="18"/>
                  </a:lnTo>
                  <a:lnTo>
                    <a:pt x="87" y="18"/>
                  </a:lnTo>
                  <a:lnTo>
                    <a:pt x="90" y="20"/>
                  </a:lnTo>
                  <a:lnTo>
                    <a:pt x="93" y="20"/>
                  </a:lnTo>
                  <a:lnTo>
                    <a:pt x="94" y="22"/>
                  </a:lnTo>
                  <a:lnTo>
                    <a:pt x="93" y="22"/>
                  </a:lnTo>
                  <a:lnTo>
                    <a:pt x="93" y="23"/>
                  </a:lnTo>
                  <a:lnTo>
                    <a:pt x="93" y="25"/>
                  </a:lnTo>
                  <a:lnTo>
                    <a:pt x="92" y="26"/>
                  </a:lnTo>
                  <a:lnTo>
                    <a:pt x="94" y="27"/>
                  </a:lnTo>
                  <a:lnTo>
                    <a:pt x="95" y="29"/>
                  </a:lnTo>
                  <a:lnTo>
                    <a:pt x="95" y="30"/>
                  </a:lnTo>
                  <a:lnTo>
                    <a:pt x="93" y="30"/>
                  </a:lnTo>
                  <a:lnTo>
                    <a:pt x="93" y="31"/>
                  </a:lnTo>
                  <a:lnTo>
                    <a:pt x="94" y="31"/>
                  </a:lnTo>
                  <a:lnTo>
                    <a:pt x="94" y="32"/>
                  </a:lnTo>
                  <a:lnTo>
                    <a:pt x="93" y="32"/>
                  </a:lnTo>
                  <a:lnTo>
                    <a:pt x="92" y="32"/>
                  </a:lnTo>
                  <a:lnTo>
                    <a:pt x="93" y="33"/>
                  </a:lnTo>
                  <a:lnTo>
                    <a:pt x="94" y="33"/>
                  </a:lnTo>
                  <a:lnTo>
                    <a:pt x="96" y="34"/>
                  </a:lnTo>
                  <a:lnTo>
                    <a:pt x="94" y="36"/>
                  </a:lnTo>
                  <a:lnTo>
                    <a:pt x="92" y="35"/>
                  </a:lnTo>
                  <a:lnTo>
                    <a:pt x="92" y="36"/>
                  </a:lnTo>
                  <a:lnTo>
                    <a:pt x="93" y="37"/>
                  </a:lnTo>
                  <a:lnTo>
                    <a:pt x="94" y="38"/>
                  </a:lnTo>
                  <a:lnTo>
                    <a:pt x="96" y="37"/>
                  </a:lnTo>
                  <a:lnTo>
                    <a:pt x="97" y="36"/>
                  </a:lnTo>
                  <a:lnTo>
                    <a:pt x="99" y="36"/>
                  </a:lnTo>
                  <a:lnTo>
                    <a:pt x="100" y="36"/>
                  </a:lnTo>
                  <a:lnTo>
                    <a:pt x="101" y="37"/>
                  </a:lnTo>
                  <a:lnTo>
                    <a:pt x="102" y="41"/>
                  </a:lnTo>
                  <a:lnTo>
                    <a:pt x="101" y="42"/>
                  </a:lnTo>
                  <a:lnTo>
                    <a:pt x="101" y="43"/>
                  </a:lnTo>
                  <a:close/>
                </a:path>
              </a:pathLst>
            </a:custGeom>
            <a:solidFill>
              <a:srgbClr val="AAC8F5"/>
            </a:solidFill>
            <a:ln w="12700" cmpd="sng">
              <a:solidFill>
                <a:schemeClr val="tx1"/>
              </a:solidFill>
              <a:prstDash val="solid"/>
              <a:round/>
              <a:headEnd/>
              <a:tailEnd/>
            </a:ln>
          </p:spPr>
          <p:txBody>
            <a:bodyPr/>
            <a:lstStyle/>
            <a:p>
              <a:endParaRPr lang="en-US"/>
            </a:p>
          </p:txBody>
        </p:sp>
        <p:sp>
          <p:nvSpPr>
            <p:cNvPr id="32978" name="Freeform 62"/>
            <p:cNvSpPr>
              <a:spLocks/>
            </p:cNvSpPr>
            <p:nvPr/>
          </p:nvSpPr>
          <p:spPr bwMode="auto">
            <a:xfrm>
              <a:off x="4233" y="2350"/>
              <a:ext cx="353" cy="258"/>
            </a:xfrm>
            <a:custGeom>
              <a:avLst/>
              <a:gdLst>
                <a:gd name="T0" fmla="*/ 1074 w 69"/>
                <a:gd name="T1" fmla="*/ 1256 h 53"/>
                <a:gd name="T2" fmla="*/ 992 w 69"/>
                <a:gd name="T3" fmla="*/ 1232 h 53"/>
                <a:gd name="T4" fmla="*/ 967 w 69"/>
                <a:gd name="T5" fmla="*/ 1139 h 53"/>
                <a:gd name="T6" fmla="*/ 865 w 69"/>
                <a:gd name="T7" fmla="*/ 1042 h 53"/>
                <a:gd name="T8" fmla="*/ 813 w 69"/>
                <a:gd name="T9" fmla="*/ 925 h 53"/>
                <a:gd name="T10" fmla="*/ 757 w 69"/>
                <a:gd name="T11" fmla="*/ 876 h 53"/>
                <a:gd name="T12" fmla="*/ 655 w 69"/>
                <a:gd name="T13" fmla="*/ 808 h 53"/>
                <a:gd name="T14" fmla="*/ 604 w 69"/>
                <a:gd name="T15" fmla="*/ 759 h 53"/>
                <a:gd name="T16" fmla="*/ 578 w 69"/>
                <a:gd name="T17" fmla="*/ 711 h 53"/>
                <a:gd name="T18" fmla="*/ 394 w 69"/>
                <a:gd name="T19" fmla="*/ 594 h 53"/>
                <a:gd name="T20" fmla="*/ 343 w 69"/>
                <a:gd name="T21" fmla="*/ 545 h 53"/>
                <a:gd name="T22" fmla="*/ 261 w 69"/>
                <a:gd name="T23" fmla="*/ 448 h 53"/>
                <a:gd name="T24" fmla="*/ 210 w 69"/>
                <a:gd name="T25" fmla="*/ 380 h 53"/>
                <a:gd name="T26" fmla="*/ 26 w 69"/>
                <a:gd name="T27" fmla="*/ 331 h 53"/>
                <a:gd name="T28" fmla="*/ 26 w 69"/>
                <a:gd name="T29" fmla="*/ 239 h 53"/>
                <a:gd name="T30" fmla="*/ 77 w 69"/>
                <a:gd name="T31" fmla="*/ 190 h 53"/>
                <a:gd name="T32" fmla="*/ 77 w 69"/>
                <a:gd name="T33" fmla="*/ 166 h 53"/>
                <a:gd name="T34" fmla="*/ 210 w 69"/>
                <a:gd name="T35" fmla="*/ 117 h 53"/>
                <a:gd name="T36" fmla="*/ 312 w 69"/>
                <a:gd name="T37" fmla="*/ 73 h 53"/>
                <a:gd name="T38" fmla="*/ 343 w 69"/>
                <a:gd name="T39" fmla="*/ 49 h 53"/>
                <a:gd name="T40" fmla="*/ 813 w 69"/>
                <a:gd name="T41" fmla="*/ 24 h 53"/>
                <a:gd name="T42" fmla="*/ 813 w 69"/>
                <a:gd name="T43" fmla="*/ 49 h 53"/>
                <a:gd name="T44" fmla="*/ 916 w 69"/>
                <a:gd name="T45" fmla="*/ 92 h 53"/>
                <a:gd name="T46" fmla="*/ 1335 w 69"/>
                <a:gd name="T47" fmla="*/ 92 h 53"/>
                <a:gd name="T48" fmla="*/ 1780 w 69"/>
                <a:gd name="T49" fmla="*/ 404 h 53"/>
                <a:gd name="T50" fmla="*/ 1729 w 69"/>
                <a:gd name="T51" fmla="*/ 448 h 53"/>
                <a:gd name="T52" fmla="*/ 1647 w 69"/>
                <a:gd name="T53" fmla="*/ 570 h 53"/>
                <a:gd name="T54" fmla="*/ 1622 w 69"/>
                <a:gd name="T55" fmla="*/ 662 h 53"/>
                <a:gd name="T56" fmla="*/ 1622 w 69"/>
                <a:gd name="T57" fmla="*/ 711 h 53"/>
                <a:gd name="T58" fmla="*/ 1571 w 69"/>
                <a:gd name="T59" fmla="*/ 735 h 53"/>
                <a:gd name="T60" fmla="*/ 1545 w 69"/>
                <a:gd name="T61" fmla="*/ 784 h 53"/>
                <a:gd name="T62" fmla="*/ 1494 w 69"/>
                <a:gd name="T63" fmla="*/ 828 h 53"/>
                <a:gd name="T64" fmla="*/ 1386 w 69"/>
                <a:gd name="T65" fmla="*/ 925 h 53"/>
                <a:gd name="T66" fmla="*/ 1310 w 69"/>
                <a:gd name="T67" fmla="*/ 974 h 53"/>
                <a:gd name="T68" fmla="*/ 1284 w 69"/>
                <a:gd name="T69" fmla="*/ 1017 h 53"/>
                <a:gd name="T70" fmla="*/ 1202 w 69"/>
                <a:gd name="T71" fmla="*/ 1042 h 53"/>
                <a:gd name="T72" fmla="*/ 1202 w 69"/>
                <a:gd name="T73" fmla="*/ 1066 h 53"/>
                <a:gd name="T74" fmla="*/ 1177 w 69"/>
                <a:gd name="T75" fmla="*/ 1115 h 53"/>
                <a:gd name="T76" fmla="*/ 1126 w 69"/>
                <a:gd name="T77" fmla="*/ 1139 h 53"/>
                <a:gd name="T78" fmla="*/ 1126 w 69"/>
                <a:gd name="T79" fmla="*/ 1139 h 53"/>
                <a:gd name="T80" fmla="*/ 1126 w 69"/>
                <a:gd name="T81" fmla="*/ 1163 h 53"/>
                <a:gd name="T82" fmla="*/ 1151 w 69"/>
                <a:gd name="T83" fmla="*/ 1183 h 53"/>
                <a:gd name="T84" fmla="*/ 1100 w 69"/>
                <a:gd name="T85" fmla="*/ 1207 h 53"/>
                <a:gd name="T86" fmla="*/ 1074 w 69"/>
                <a:gd name="T87" fmla="*/ 1232 h 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53"/>
                <a:gd name="T134" fmla="*/ 69 w 69"/>
                <a:gd name="T135" fmla="*/ 53 h 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53">
                  <a:moveTo>
                    <a:pt x="41" y="52"/>
                  </a:moveTo>
                  <a:lnTo>
                    <a:pt x="41" y="53"/>
                  </a:lnTo>
                  <a:lnTo>
                    <a:pt x="39" y="52"/>
                  </a:lnTo>
                  <a:lnTo>
                    <a:pt x="38" y="52"/>
                  </a:lnTo>
                  <a:lnTo>
                    <a:pt x="38" y="51"/>
                  </a:lnTo>
                  <a:lnTo>
                    <a:pt x="37" y="48"/>
                  </a:lnTo>
                  <a:lnTo>
                    <a:pt x="35" y="45"/>
                  </a:lnTo>
                  <a:lnTo>
                    <a:pt x="33" y="44"/>
                  </a:lnTo>
                  <a:lnTo>
                    <a:pt x="32" y="41"/>
                  </a:lnTo>
                  <a:lnTo>
                    <a:pt x="31" y="39"/>
                  </a:lnTo>
                  <a:lnTo>
                    <a:pt x="30" y="37"/>
                  </a:lnTo>
                  <a:lnTo>
                    <a:pt x="29" y="37"/>
                  </a:lnTo>
                  <a:lnTo>
                    <a:pt x="26" y="36"/>
                  </a:lnTo>
                  <a:lnTo>
                    <a:pt x="25" y="34"/>
                  </a:lnTo>
                  <a:lnTo>
                    <a:pt x="23" y="33"/>
                  </a:lnTo>
                  <a:lnTo>
                    <a:pt x="23" y="32"/>
                  </a:lnTo>
                  <a:lnTo>
                    <a:pt x="22" y="30"/>
                  </a:lnTo>
                  <a:lnTo>
                    <a:pt x="19" y="29"/>
                  </a:lnTo>
                  <a:lnTo>
                    <a:pt x="15" y="25"/>
                  </a:lnTo>
                  <a:lnTo>
                    <a:pt x="13" y="24"/>
                  </a:lnTo>
                  <a:lnTo>
                    <a:pt x="13" y="23"/>
                  </a:lnTo>
                  <a:lnTo>
                    <a:pt x="11" y="21"/>
                  </a:lnTo>
                  <a:lnTo>
                    <a:pt x="10" y="19"/>
                  </a:lnTo>
                  <a:lnTo>
                    <a:pt x="8" y="17"/>
                  </a:lnTo>
                  <a:lnTo>
                    <a:pt x="8" y="16"/>
                  </a:lnTo>
                  <a:lnTo>
                    <a:pt x="5" y="16"/>
                  </a:lnTo>
                  <a:lnTo>
                    <a:pt x="1" y="14"/>
                  </a:lnTo>
                  <a:lnTo>
                    <a:pt x="0" y="13"/>
                  </a:lnTo>
                  <a:lnTo>
                    <a:pt x="1" y="10"/>
                  </a:lnTo>
                  <a:lnTo>
                    <a:pt x="2" y="9"/>
                  </a:lnTo>
                  <a:lnTo>
                    <a:pt x="3" y="8"/>
                  </a:lnTo>
                  <a:lnTo>
                    <a:pt x="3" y="7"/>
                  </a:lnTo>
                  <a:lnTo>
                    <a:pt x="7" y="5"/>
                  </a:lnTo>
                  <a:lnTo>
                    <a:pt x="8" y="5"/>
                  </a:lnTo>
                  <a:lnTo>
                    <a:pt x="12" y="3"/>
                  </a:lnTo>
                  <a:lnTo>
                    <a:pt x="12" y="2"/>
                  </a:lnTo>
                  <a:lnTo>
                    <a:pt x="13" y="2"/>
                  </a:lnTo>
                  <a:lnTo>
                    <a:pt x="31" y="0"/>
                  </a:lnTo>
                  <a:lnTo>
                    <a:pt x="31" y="1"/>
                  </a:lnTo>
                  <a:lnTo>
                    <a:pt x="31" y="2"/>
                  </a:lnTo>
                  <a:lnTo>
                    <a:pt x="32" y="1"/>
                  </a:lnTo>
                  <a:lnTo>
                    <a:pt x="35" y="4"/>
                  </a:lnTo>
                  <a:lnTo>
                    <a:pt x="36" y="6"/>
                  </a:lnTo>
                  <a:lnTo>
                    <a:pt x="51" y="4"/>
                  </a:lnTo>
                  <a:lnTo>
                    <a:pt x="69" y="16"/>
                  </a:lnTo>
                  <a:lnTo>
                    <a:pt x="68" y="17"/>
                  </a:lnTo>
                  <a:lnTo>
                    <a:pt x="67" y="18"/>
                  </a:lnTo>
                  <a:lnTo>
                    <a:pt x="66" y="19"/>
                  </a:lnTo>
                  <a:lnTo>
                    <a:pt x="63" y="23"/>
                  </a:lnTo>
                  <a:lnTo>
                    <a:pt x="63" y="24"/>
                  </a:lnTo>
                  <a:lnTo>
                    <a:pt x="62" y="26"/>
                  </a:lnTo>
                  <a:lnTo>
                    <a:pt x="62" y="28"/>
                  </a:lnTo>
                  <a:lnTo>
                    <a:pt x="62" y="29"/>
                  </a:lnTo>
                  <a:lnTo>
                    <a:pt x="62" y="30"/>
                  </a:lnTo>
                  <a:lnTo>
                    <a:pt x="61" y="31"/>
                  </a:lnTo>
                  <a:lnTo>
                    <a:pt x="60" y="31"/>
                  </a:lnTo>
                  <a:lnTo>
                    <a:pt x="59" y="32"/>
                  </a:lnTo>
                  <a:lnTo>
                    <a:pt x="59" y="33"/>
                  </a:lnTo>
                  <a:lnTo>
                    <a:pt x="58" y="34"/>
                  </a:lnTo>
                  <a:lnTo>
                    <a:pt x="57" y="35"/>
                  </a:lnTo>
                  <a:lnTo>
                    <a:pt x="55" y="37"/>
                  </a:lnTo>
                  <a:lnTo>
                    <a:pt x="53" y="39"/>
                  </a:lnTo>
                  <a:lnTo>
                    <a:pt x="52" y="40"/>
                  </a:lnTo>
                  <a:lnTo>
                    <a:pt x="50" y="41"/>
                  </a:lnTo>
                  <a:lnTo>
                    <a:pt x="50" y="42"/>
                  </a:lnTo>
                  <a:lnTo>
                    <a:pt x="49" y="43"/>
                  </a:lnTo>
                  <a:lnTo>
                    <a:pt x="47" y="44"/>
                  </a:lnTo>
                  <a:lnTo>
                    <a:pt x="46" y="44"/>
                  </a:lnTo>
                  <a:lnTo>
                    <a:pt x="46" y="45"/>
                  </a:lnTo>
                  <a:lnTo>
                    <a:pt x="45" y="47"/>
                  </a:lnTo>
                  <a:lnTo>
                    <a:pt x="44" y="48"/>
                  </a:lnTo>
                  <a:lnTo>
                    <a:pt x="43" y="48"/>
                  </a:lnTo>
                  <a:lnTo>
                    <a:pt x="43" y="49"/>
                  </a:lnTo>
                  <a:lnTo>
                    <a:pt x="44" y="49"/>
                  </a:lnTo>
                  <a:lnTo>
                    <a:pt x="44" y="50"/>
                  </a:lnTo>
                  <a:lnTo>
                    <a:pt x="43" y="50"/>
                  </a:lnTo>
                  <a:lnTo>
                    <a:pt x="42" y="51"/>
                  </a:lnTo>
                  <a:lnTo>
                    <a:pt x="41" y="52"/>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2979" name="Freeform 63"/>
            <p:cNvSpPr>
              <a:spLocks/>
            </p:cNvSpPr>
            <p:nvPr/>
          </p:nvSpPr>
          <p:spPr bwMode="auto">
            <a:xfrm>
              <a:off x="4074" y="2384"/>
              <a:ext cx="375" cy="376"/>
            </a:xfrm>
            <a:custGeom>
              <a:avLst/>
              <a:gdLst>
                <a:gd name="T0" fmla="*/ 236 w 73"/>
                <a:gd name="T1" fmla="*/ 977 h 77"/>
                <a:gd name="T2" fmla="*/ 293 w 73"/>
                <a:gd name="T3" fmla="*/ 1050 h 77"/>
                <a:gd name="T4" fmla="*/ 344 w 73"/>
                <a:gd name="T5" fmla="*/ 1099 h 77"/>
                <a:gd name="T6" fmla="*/ 344 w 73"/>
                <a:gd name="T7" fmla="*/ 1167 h 77"/>
                <a:gd name="T8" fmla="*/ 370 w 73"/>
                <a:gd name="T9" fmla="*/ 1191 h 77"/>
                <a:gd name="T10" fmla="*/ 344 w 73"/>
                <a:gd name="T11" fmla="*/ 1314 h 77"/>
                <a:gd name="T12" fmla="*/ 318 w 73"/>
                <a:gd name="T13" fmla="*/ 1431 h 77"/>
                <a:gd name="T14" fmla="*/ 370 w 73"/>
                <a:gd name="T15" fmla="*/ 1621 h 77"/>
                <a:gd name="T16" fmla="*/ 421 w 73"/>
                <a:gd name="T17" fmla="*/ 1694 h 77"/>
                <a:gd name="T18" fmla="*/ 447 w 73"/>
                <a:gd name="T19" fmla="*/ 1763 h 77"/>
                <a:gd name="T20" fmla="*/ 473 w 73"/>
                <a:gd name="T21" fmla="*/ 1812 h 77"/>
                <a:gd name="T22" fmla="*/ 1531 w 73"/>
                <a:gd name="T23" fmla="*/ 1812 h 77"/>
                <a:gd name="T24" fmla="*/ 1582 w 73"/>
                <a:gd name="T25" fmla="*/ 1836 h 77"/>
                <a:gd name="T26" fmla="*/ 1557 w 73"/>
                <a:gd name="T27" fmla="*/ 1694 h 77"/>
                <a:gd name="T28" fmla="*/ 1582 w 73"/>
                <a:gd name="T29" fmla="*/ 1646 h 77"/>
                <a:gd name="T30" fmla="*/ 1690 w 73"/>
                <a:gd name="T31" fmla="*/ 1646 h 77"/>
                <a:gd name="T32" fmla="*/ 1767 w 73"/>
                <a:gd name="T33" fmla="*/ 1646 h 77"/>
                <a:gd name="T34" fmla="*/ 1767 w 73"/>
                <a:gd name="T35" fmla="*/ 1548 h 77"/>
                <a:gd name="T36" fmla="*/ 1767 w 73"/>
                <a:gd name="T37" fmla="*/ 1480 h 77"/>
                <a:gd name="T38" fmla="*/ 1818 w 73"/>
                <a:gd name="T39" fmla="*/ 1265 h 77"/>
                <a:gd name="T40" fmla="*/ 1875 w 73"/>
                <a:gd name="T41" fmla="*/ 1143 h 77"/>
                <a:gd name="T42" fmla="*/ 1926 w 73"/>
                <a:gd name="T43" fmla="*/ 1123 h 77"/>
                <a:gd name="T44" fmla="*/ 1926 w 73"/>
                <a:gd name="T45" fmla="*/ 1099 h 77"/>
                <a:gd name="T46" fmla="*/ 1901 w 73"/>
                <a:gd name="T47" fmla="*/ 1099 h 77"/>
                <a:gd name="T48" fmla="*/ 1818 w 73"/>
                <a:gd name="T49" fmla="*/ 1074 h 77"/>
                <a:gd name="T50" fmla="*/ 1793 w 73"/>
                <a:gd name="T51" fmla="*/ 977 h 77"/>
                <a:gd name="T52" fmla="*/ 1690 w 73"/>
                <a:gd name="T53" fmla="*/ 884 h 77"/>
                <a:gd name="T54" fmla="*/ 1634 w 73"/>
                <a:gd name="T55" fmla="*/ 762 h 77"/>
                <a:gd name="T56" fmla="*/ 1582 w 73"/>
                <a:gd name="T57" fmla="*/ 713 h 77"/>
                <a:gd name="T58" fmla="*/ 1479 w 73"/>
                <a:gd name="T59" fmla="*/ 645 h 77"/>
                <a:gd name="T60" fmla="*/ 1423 w 73"/>
                <a:gd name="T61" fmla="*/ 596 h 77"/>
                <a:gd name="T62" fmla="*/ 1397 w 73"/>
                <a:gd name="T63" fmla="*/ 547 h 77"/>
                <a:gd name="T64" fmla="*/ 1212 w 73"/>
                <a:gd name="T65" fmla="*/ 430 h 77"/>
                <a:gd name="T66" fmla="*/ 1161 w 73"/>
                <a:gd name="T67" fmla="*/ 381 h 77"/>
                <a:gd name="T68" fmla="*/ 1084 w 73"/>
                <a:gd name="T69" fmla="*/ 288 h 77"/>
                <a:gd name="T70" fmla="*/ 1027 w 73"/>
                <a:gd name="T71" fmla="*/ 215 h 77"/>
                <a:gd name="T72" fmla="*/ 842 w 73"/>
                <a:gd name="T73" fmla="*/ 166 h 77"/>
                <a:gd name="T74" fmla="*/ 842 w 73"/>
                <a:gd name="T75" fmla="*/ 73 h 77"/>
                <a:gd name="T76" fmla="*/ 899 w 73"/>
                <a:gd name="T77" fmla="*/ 24 h 77"/>
                <a:gd name="T78" fmla="*/ 899 w 73"/>
                <a:gd name="T79" fmla="*/ 0 h 77"/>
                <a:gd name="T80" fmla="*/ 0 w 73"/>
                <a:gd name="T81" fmla="*/ 117 h 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
                <a:gd name="T124" fmla="*/ 0 h 77"/>
                <a:gd name="T125" fmla="*/ 73 w 73"/>
                <a:gd name="T126" fmla="*/ 77 h 7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 h="77">
                  <a:moveTo>
                    <a:pt x="0" y="5"/>
                  </a:moveTo>
                  <a:lnTo>
                    <a:pt x="9" y="41"/>
                  </a:lnTo>
                  <a:lnTo>
                    <a:pt x="10" y="42"/>
                  </a:lnTo>
                  <a:lnTo>
                    <a:pt x="11" y="44"/>
                  </a:lnTo>
                  <a:lnTo>
                    <a:pt x="12" y="45"/>
                  </a:lnTo>
                  <a:lnTo>
                    <a:pt x="13" y="46"/>
                  </a:lnTo>
                  <a:lnTo>
                    <a:pt x="14" y="47"/>
                  </a:lnTo>
                  <a:lnTo>
                    <a:pt x="13" y="49"/>
                  </a:lnTo>
                  <a:lnTo>
                    <a:pt x="15" y="50"/>
                  </a:lnTo>
                  <a:lnTo>
                    <a:pt x="14" y="50"/>
                  </a:lnTo>
                  <a:lnTo>
                    <a:pt x="13" y="52"/>
                  </a:lnTo>
                  <a:lnTo>
                    <a:pt x="13" y="55"/>
                  </a:lnTo>
                  <a:lnTo>
                    <a:pt x="12" y="57"/>
                  </a:lnTo>
                  <a:lnTo>
                    <a:pt x="12" y="60"/>
                  </a:lnTo>
                  <a:lnTo>
                    <a:pt x="14" y="63"/>
                  </a:lnTo>
                  <a:lnTo>
                    <a:pt x="14" y="68"/>
                  </a:lnTo>
                  <a:lnTo>
                    <a:pt x="16" y="70"/>
                  </a:lnTo>
                  <a:lnTo>
                    <a:pt x="16" y="71"/>
                  </a:lnTo>
                  <a:lnTo>
                    <a:pt x="16" y="72"/>
                  </a:lnTo>
                  <a:lnTo>
                    <a:pt x="17" y="74"/>
                  </a:lnTo>
                  <a:lnTo>
                    <a:pt x="17" y="75"/>
                  </a:lnTo>
                  <a:lnTo>
                    <a:pt x="18" y="76"/>
                  </a:lnTo>
                  <a:lnTo>
                    <a:pt x="57" y="74"/>
                  </a:lnTo>
                  <a:lnTo>
                    <a:pt x="58" y="76"/>
                  </a:lnTo>
                  <a:lnTo>
                    <a:pt x="60" y="77"/>
                  </a:lnTo>
                  <a:lnTo>
                    <a:pt x="60" y="75"/>
                  </a:lnTo>
                  <a:lnTo>
                    <a:pt x="59" y="71"/>
                  </a:lnTo>
                  <a:lnTo>
                    <a:pt x="60" y="70"/>
                  </a:lnTo>
                  <a:lnTo>
                    <a:pt x="60" y="69"/>
                  </a:lnTo>
                  <a:lnTo>
                    <a:pt x="61" y="68"/>
                  </a:lnTo>
                  <a:lnTo>
                    <a:pt x="64" y="69"/>
                  </a:lnTo>
                  <a:lnTo>
                    <a:pt x="66" y="69"/>
                  </a:lnTo>
                  <a:lnTo>
                    <a:pt x="67" y="69"/>
                  </a:lnTo>
                  <a:lnTo>
                    <a:pt x="67" y="66"/>
                  </a:lnTo>
                  <a:lnTo>
                    <a:pt x="67" y="65"/>
                  </a:lnTo>
                  <a:lnTo>
                    <a:pt x="67" y="63"/>
                  </a:lnTo>
                  <a:lnTo>
                    <a:pt x="67" y="62"/>
                  </a:lnTo>
                  <a:lnTo>
                    <a:pt x="69" y="56"/>
                  </a:lnTo>
                  <a:lnTo>
                    <a:pt x="69" y="53"/>
                  </a:lnTo>
                  <a:lnTo>
                    <a:pt x="70" y="51"/>
                  </a:lnTo>
                  <a:lnTo>
                    <a:pt x="71" y="48"/>
                  </a:lnTo>
                  <a:lnTo>
                    <a:pt x="73" y="47"/>
                  </a:lnTo>
                  <a:lnTo>
                    <a:pt x="73" y="46"/>
                  </a:lnTo>
                  <a:lnTo>
                    <a:pt x="72" y="45"/>
                  </a:lnTo>
                  <a:lnTo>
                    <a:pt x="72" y="46"/>
                  </a:lnTo>
                  <a:lnTo>
                    <a:pt x="70" y="45"/>
                  </a:lnTo>
                  <a:lnTo>
                    <a:pt x="69" y="45"/>
                  </a:lnTo>
                  <a:lnTo>
                    <a:pt x="69" y="44"/>
                  </a:lnTo>
                  <a:lnTo>
                    <a:pt x="68" y="41"/>
                  </a:lnTo>
                  <a:lnTo>
                    <a:pt x="66" y="38"/>
                  </a:lnTo>
                  <a:lnTo>
                    <a:pt x="64" y="37"/>
                  </a:lnTo>
                  <a:lnTo>
                    <a:pt x="63" y="34"/>
                  </a:lnTo>
                  <a:lnTo>
                    <a:pt x="62" y="32"/>
                  </a:lnTo>
                  <a:lnTo>
                    <a:pt x="61" y="30"/>
                  </a:lnTo>
                  <a:lnTo>
                    <a:pt x="60" y="30"/>
                  </a:lnTo>
                  <a:lnTo>
                    <a:pt x="57" y="29"/>
                  </a:lnTo>
                  <a:lnTo>
                    <a:pt x="56" y="27"/>
                  </a:lnTo>
                  <a:lnTo>
                    <a:pt x="54" y="26"/>
                  </a:lnTo>
                  <a:lnTo>
                    <a:pt x="54" y="25"/>
                  </a:lnTo>
                  <a:lnTo>
                    <a:pt x="53" y="23"/>
                  </a:lnTo>
                  <a:lnTo>
                    <a:pt x="50" y="22"/>
                  </a:lnTo>
                  <a:lnTo>
                    <a:pt x="46" y="18"/>
                  </a:lnTo>
                  <a:lnTo>
                    <a:pt x="44" y="17"/>
                  </a:lnTo>
                  <a:lnTo>
                    <a:pt x="44" y="16"/>
                  </a:lnTo>
                  <a:lnTo>
                    <a:pt x="42" y="14"/>
                  </a:lnTo>
                  <a:lnTo>
                    <a:pt x="41" y="12"/>
                  </a:lnTo>
                  <a:lnTo>
                    <a:pt x="39" y="10"/>
                  </a:lnTo>
                  <a:lnTo>
                    <a:pt x="39" y="9"/>
                  </a:lnTo>
                  <a:lnTo>
                    <a:pt x="36" y="9"/>
                  </a:lnTo>
                  <a:lnTo>
                    <a:pt x="32" y="7"/>
                  </a:lnTo>
                  <a:lnTo>
                    <a:pt x="31" y="6"/>
                  </a:lnTo>
                  <a:lnTo>
                    <a:pt x="32" y="3"/>
                  </a:lnTo>
                  <a:lnTo>
                    <a:pt x="33" y="2"/>
                  </a:lnTo>
                  <a:lnTo>
                    <a:pt x="34" y="1"/>
                  </a:lnTo>
                  <a:lnTo>
                    <a:pt x="34" y="0"/>
                  </a:lnTo>
                  <a:lnTo>
                    <a:pt x="13" y="3"/>
                  </a:lnTo>
                  <a:lnTo>
                    <a:pt x="0" y="5"/>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2980" name="Freeform 64"/>
            <p:cNvSpPr>
              <a:spLocks/>
            </p:cNvSpPr>
            <p:nvPr/>
          </p:nvSpPr>
          <p:spPr bwMode="auto">
            <a:xfrm>
              <a:off x="4427" y="1916"/>
              <a:ext cx="318" cy="141"/>
            </a:xfrm>
            <a:custGeom>
              <a:avLst/>
              <a:gdLst>
                <a:gd name="T0" fmla="*/ 949 w 62"/>
                <a:gd name="T1" fmla="*/ 49 h 29"/>
                <a:gd name="T2" fmla="*/ 51 w 62"/>
                <a:gd name="T3" fmla="*/ 404 h 29"/>
                <a:gd name="T4" fmla="*/ 108 w 62"/>
                <a:gd name="T5" fmla="*/ 379 h 29"/>
                <a:gd name="T6" fmla="*/ 210 w 62"/>
                <a:gd name="T7" fmla="*/ 306 h 29"/>
                <a:gd name="T8" fmla="*/ 262 w 62"/>
                <a:gd name="T9" fmla="*/ 258 h 29"/>
                <a:gd name="T10" fmla="*/ 287 w 62"/>
                <a:gd name="T11" fmla="*/ 238 h 29"/>
                <a:gd name="T12" fmla="*/ 369 w 62"/>
                <a:gd name="T13" fmla="*/ 214 h 29"/>
                <a:gd name="T14" fmla="*/ 498 w 62"/>
                <a:gd name="T15" fmla="*/ 165 h 29"/>
                <a:gd name="T16" fmla="*/ 554 w 62"/>
                <a:gd name="T17" fmla="*/ 190 h 29"/>
                <a:gd name="T18" fmla="*/ 605 w 62"/>
                <a:gd name="T19" fmla="*/ 190 h 29"/>
                <a:gd name="T20" fmla="*/ 657 w 62"/>
                <a:gd name="T21" fmla="*/ 282 h 29"/>
                <a:gd name="T22" fmla="*/ 708 w 62"/>
                <a:gd name="T23" fmla="*/ 282 h 29"/>
                <a:gd name="T24" fmla="*/ 708 w 62"/>
                <a:gd name="T25" fmla="*/ 331 h 29"/>
                <a:gd name="T26" fmla="*/ 816 w 62"/>
                <a:gd name="T27" fmla="*/ 355 h 29"/>
                <a:gd name="T28" fmla="*/ 892 w 62"/>
                <a:gd name="T29" fmla="*/ 404 h 29"/>
                <a:gd name="T30" fmla="*/ 923 w 62"/>
                <a:gd name="T31" fmla="*/ 447 h 29"/>
                <a:gd name="T32" fmla="*/ 841 w 62"/>
                <a:gd name="T33" fmla="*/ 593 h 29"/>
                <a:gd name="T34" fmla="*/ 923 w 62"/>
                <a:gd name="T35" fmla="*/ 637 h 29"/>
                <a:gd name="T36" fmla="*/ 1000 w 62"/>
                <a:gd name="T37" fmla="*/ 661 h 29"/>
                <a:gd name="T38" fmla="*/ 1026 w 62"/>
                <a:gd name="T39" fmla="*/ 661 h 29"/>
                <a:gd name="T40" fmla="*/ 1103 w 62"/>
                <a:gd name="T41" fmla="*/ 637 h 29"/>
                <a:gd name="T42" fmla="*/ 1210 w 62"/>
                <a:gd name="T43" fmla="*/ 686 h 29"/>
                <a:gd name="T44" fmla="*/ 1236 w 62"/>
                <a:gd name="T45" fmla="*/ 661 h 29"/>
                <a:gd name="T46" fmla="*/ 1185 w 62"/>
                <a:gd name="T47" fmla="*/ 613 h 29"/>
                <a:gd name="T48" fmla="*/ 1159 w 62"/>
                <a:gd name="T49" fmla="*/ 593 h 29"/>
                <a:gd name="T50" fmla="*/ 1185 w 62"/>
                <a:gd name="T51" fmla="*/ 569 h 29"/>
                <a:gd name="T52" fmla="*/ 1159 w 62"/>
                <a:gd name="T53" fmla="*/ 545 h 29"/>
                <a:gd name="T54" fmla="*/ 1077 w 62"/>
                <a:gd name="T55" fmla="*/ 447 h 29"/>
                <a:gd name="T56" fmla="*/ 1077 w 62"/>
                <a:gd name="T57" fmla="*/ 379 h 29"/>
                <a:gd name="T58" fmla="*/ 1077 w 62"/>
                <a:gd name="T59" fmla="*/ 282 h 29"/>
                <a:gd name="T60" fmla="*/ 1077 w 62"/>
                <a:gd name="T61" fmla="*/ 238 h 29"/>
                <a:gd name="T62" fmla="*/ 1077 w 62"/>
                <a:gd name="T63" fmla="*/ 214 h 29"/>
                <a:gd name="T64" fmla="*/ 1159 w 62"/>
                <a:gd name="T65" fmla="*/ 141 h 29"/>
                <a:gd name="T66" fmla="*/ 1185 w 62"/>
                <a:gd name="T67" fmla="*/ 92 h 29"/>
                <a:gd name="T68" fmla="*/ 1236 w 62"/>
                <a:gd name="T69" fmla="*/ 92 h 29"/>
                <a:gd name="T70" fmla="*/ 1185 w 62"/>
                <a:gd name="T71" fmla="*/ 190 h 29"/>
                <a:gd name="T72" fmla="*/ 1159 w 62"/>
                <a:gd name="T73" fmla="*/ 238 h 29"/>
                <a:gd name="T74" fmla="*/ 1210 w 62"/>
                <a:gd name="T75" fmla="*/ 282 h 29"/>
                <a:gd name="T76" fmla="*/ 1210 w 62"/>
                <a:gd name="T77" fmla="*/ 379 h 29"/>
                <a:gd name="T78" fmla="*/ 1185 w 62"/>
                <a:gd name="T79" fmla="*/ 428 h 29"/>
                <a:gd name="T80" fmla="*/ 1210 w 62"/>
                <a:gd name="T81" fmla="*/ 447 h 29"/>
                <a:gd name="T82" fmla="*/ 1210 w 62"/>
                <a:gd name="T83" fmla="*/ 496 h 29"/>
                <a:gd name="T84" fmla="*/ 1236 w 62"/>
                <a:gd name="T85" fmla="*/ 569 h 29"/>
                <a:gd name="T86" fmla="*/ 1313 w 62"/>
                <a:gd name="T87" fmla="*/ 593 h 29"/>
                <a:gd name="T88" fmla="*/ 1369 w 62"/>
                <a:gd name="T89" fmla="*/ 569 h 29"/>
                <a:gd name="T90" fmla="*/ 1369 w 62"/>
                <a:gd name="T91" fmla="*/ 613 h 29"/>
                <a:gd name="T92" fmla="*/ 1395 w 62"/>
                <a:gd name="T93" fmla="*/ 661 h 29"/>
                <a:gd name="T94" fmla="*/ 1446 w 62"/>
                <a:gd name="T95" fmla="*/ 686 h 29"/>
                <a:gd name="T96" fmla="*/ 1472 w 62"/>
                <a:gd name="T97" fmla="*/ 661 h 29"/>
                <a:gd name="T98" fmla="*/ 1605 w 62"/>
                <a:gd name="T99" fmla="*/ 613 h 29"/>
                <a:gd name="T100" fmla="*/ 1631 w 62"/>
                <a:gd name="T101" fmla="*/ 447 h 29"/>
                <a:gd name="T102" fmla="*/ 1421 w 62"/>
                <a:gd name="T103" fmla="*/ 496 h 29"/>
                <a:gd name="T104" fmla="*/ 1236 w 62"/>
                <a:gd name="T105" fmla="*/ 0 h 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
                <a:gd name="T160" fmla="*/ 0 h 29"/>
                <a:gd name="T161" fmla="*/ 62 w 62"/>
                <a:gd name="T162" fmla="*/ 29 h 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 h="29">
                  <a:moveTo>
                    <a:pt x="47" y="0"/>
                  </a:moveTo>
                  <a:lnTo>
                    <a:pt x="36" y="2"/>
                  </a:lnTo>
                  <a:lnTo>
                    <a:pt x="0" y="9"/>
                  </a:lnTo>
                  <a:lnTo>
                    <a:pt x="2" y="17"/>
                  </a:lnTo>
                  <a:lnTo>
                    <a:pt x="3" y="16"/>
                  </a:lnTo>
                  <a:lnTo>
                    <a:pt x="4" y="16"/>
                  </a:lnTo>
                  <a:lnTo>
                    <a:pt x="6" y="13"/>
                  </a:lnTo>
                  <a:lnTo>
                    <a:pt x="8" y="13"/>
                  </a:lnTo>
                  <a:lnTo>
                    <a:pt x="9" y="11"/>
                  </a:lnTo>
                  <a:lnTo>
                    <a:pt x="10" y="11"/>
                  </a:lnTo>
                  <a:lnTo>
                    <a:pt x="10" y="9"/>
                  </a:lnTo>
                  <a:lnTo>
                    <a:pt x="11" y="10"/>
                  </a:lnTo>
                  <a:lnTo>
                    <a:pt x="13" y="10"/>
                  </a:lnTo>
                  <a:lnTo>
                    <a:pt x="14" y="9"/>
                  </a:lnTo>
                  <a:lnTo>
                    <a:pt x="15" y="8"/>
                  </a:lnTo>
                  <a:lnTo>
                    <a:pt x="19" y="7"/>
                  </a:lnTo>
                  <a:lnTo>
                    <a:pt x="20" y="7"/>
                  </a:lnTo>
                  <a:lnTo>
                    <a:pt x="21" y="8"/>
                  </a:lnTo>
                  <a:lnTo>
                    <a:pt x="22" y="7"/>
                  </a:lnTo>
                  <a:lnTo>
                    <a:pt x="23" y="8"/>
                  </a:lnTo>
                  <a:lnTo>
                    <a:pt x="23" y="9"/>
                  </a:lnTo>
                  <a:lnTo>
                    <a:pt x="25" y="12"/>
                  </a:lnTo>
                  <a:lnTo>
                    <a:pt x="26" y="12"/>
                  </a:lnTo>
                  <a:lnTo>
                    <a:pt x="27" y="12"/>
                  </a:lnTo>
                  <a:lnTo>
                    <a:pt x="28" y="13"/>
                  </a:lnTo>
                  <a:lnTo>
                    <a:pt x="27" y="14"/>
                  </a:lnTo>
                  <a:lnTo>
                    <a:pt x="29" y="15"/>
                  </a:lnTo>
                  <a:lnTo>
                    <a:pt x="31" y="15"/>
                  </a:lnTo>
                  <a:lnTo>
                    <a:pt x="33" y="17"/>
                  </a:lnTo>
                  <a:lnTo>
                    <a:pt x="34" y="17"/>
                  </a:lnTo>
                  <a:lnTo>
                    <a:pt x="35" y="19"/>
                  </a:lnTo>
                  <a:lnTo>
                    <a:pt x="33" y="23"/>
                  </a:lnTo>
                  <a:lnTo>
                    <a:pt x="32" y="25"/>
                  </a:lnTo>
                  <a:lnTo>
                    <a:pt x="33" y="27"/>
                  </a:lnTo>
                  <a:lnTo>
                    <a:pt x="35" y="27"/>
                  </a:lnTo>
                  <a:lnTo>
                    <a:pt x="36" y="26"/>
                  </a:lnTo>
                  <a:lnTo>
                    <a:pt x="38" y="28"/>
                  </a:lnTo>
                  <a:lnTo>
                    <a:pt x="39" y="28"/>
                  </a:lnTo>
                  <a:lnTo>
                    <a:pt x="40" y="27"/>
                  </a:lnTo>
                  <a:lnTo>
                    <a:pt x="42" y="27"/>
                  </a:lnTo>
                  <a:lnTo>
                    <a:pt x="45" y="28"/>
                  </a:lnTo>
                  <a:lnTo>
                    <a:pt x="46" y="29"/>
                  </a:lnTo>
                  <a:lnTo>
                    <a:pt x="47" y="29"/>
                  </a:lnTo>
                  <a:lnTo>
                    <a:pt x="47" y="28"/>
                  </a:lnTo>
                  <a:lnTo>
                    <a:pt x="46" y="28"/>
                  </a:lnTo>
                  <a:lnTo>
                    <a:pt x="45" y="26"/>
                  </a:lnTo>
                  <a:lnTo>
                    <a:pt x="44" y="25"/>
                  </a:lnTo>
                  <a:lnTo>
                    <a:pt x="44" y="24"/>
                  </a:lnTo>
                  <a:lnTo>
                    <a:pt x="45" y="24"/>
                  </a:lnTo>
                  <a:lnTo>
                    <a:pt x="44" y="23"/>
                  </a:lnTo>
                  <a:lnTo>
                    <a:pt x="43" y="21"/>
                  </a:lnTo>
                  <a:lnTo>
                    <a:pt x="41" y="19"/>
                  </a:lnTo>
                  <a:lnTo>
                    <a:pt x="41" y="17"/>
                  </a:lnTo>
                  <a:lnTo>
                    <a:pt x="41" y="16"/>
                  </a:lnTo>
                  <a:lnTo>
                    <a:pt x="41" y="13"/>
                  </a:lnTo>
                  <a:lnTo>
                    <a:pt x="41" y="12"/>
                  </a:lnTo>
                  <a:lnTo>
                    <a:pt x="41" y="11"/>
                  </a:lnTo>
                  <a:lnTo>
                    <a:pt x="41" y="10"/>
                  </a:lnTo>
                  <a:lnTo>
                    <a:pt x="41" y="9"/>
                  </a:lnTo>
                  <a:lnTo>
                    <a:pt x="42" y="8"/>
                  </a:lnTo>
                  <a:lnTo>
                    <a:pt x="44" y="6"/>
                  </a:lnTo>
                  <a:lnTo>
                    <a:pt x="45" y="6"/>
                  </a:lnTo>
                  <a:lnTo>
                    <a:pt x="45" y="4"/>
                  </a:lnTo>
                  <a:lnTo>
                    <a:pt x="46" y="4"/>
                  </a:lnTo>
                  <a:lnTo>
                    <a:pt x="47" y="4"/>
                  </a:lnTo>
                  <a:lnTo>
                    <a:pt x="46" y="6"/>
                  </a:lnTo>
                  <a:lnTo>
                    <a:pt x="45" y="8"/>
                  </a:lnTo>
                  <a:lnTo>
                    <a:pt x="44" y="9"/>
                  </a:lnTo>
                  <a:lnTo>
                    <a:pt x="44" y="10"/>
                  </a:lnTo>
                  <a:lnTo>
                    <a:pt x="44" y="12"/>
                  </a:lnTo>
                  <a:lnTo>
                    <a:pt x="46" y="12"/>
                  </a:lnTo>
                  <a:lnTo>
                    <a:pt x="46" y="15"/>
                  </a:lnTo>
                  <a:lnTo>
                    <a:pt x="46" y="16"/>
                  </a:lnTo>
                  <a:lnTo>
                    <a:pt x="44" y="17"/>
                  </a:lnTo>
                  <a:lnTo>
                    <a:pt x="45" y="18"/>
                  </a:lnTo>
                  <a:lnTo>
                    <a:pt x="46" y="18"/>
                  </a:lnTo>
                  <a:lnTo>
                    <a:pt x="46" y="19"/>
                  </a:lnTo>
                  <a:lnTo>
                    <a:pt x="46" y="20"/>
                  </a:lnTo>
                  <a:lnTo>
                    <a:pt x="46" y="21"/>
                  </a:lnTo>
                  <a:lnTo>
                    <a:pt x="46" y="22"/>
                  </a:lnTo>
                  <a:lnTo>
                    <a:pt x="47" y="24"/>
                  </a:lnTo>
                  <a:lnTo>
                    <a:pt x="49" y="25"/>
                  </a:lnTo>
                  <a:lnTo>
                    <a:pt x="50" y="25"/>
                  </a:lnTo>
                  <a:lnTo>
                    <a:pt x="51" y="24"/>
                  </a:lnTo>
                  <a:lnTo>
                    <a:pt x="52" y="24"/>
                  </a:lnTo>
                  <a:lnTo>
                    <a:pt x="52" y="25"/>
                  </a:lnTo>
                  <a:lnTo>
                    <a:pt x="52" y="26"/>
                  </a:lnTo>
                  <a:lnTo>
                    <a:pt x="53" y="28"/>
                  </a:lnTo>
                  <a:lnTo>
                    <a:pt x="54" y="29"/>
                  </a:lnTo>
                  <a:lnTo>
                    <a:pt x="55" y="29"/>
                  </a:lnTo>
                  <a:lnTo>
                    <a:pt x="56" y="28"/>
                  </a:lnTo>
                  <a:lnTo>
                    <a:pt x="61" y="27"/>
                  </a:lnTo>
                  <a:lnTo>
                    <a:pt x="61" y="26"/>
                  </a:lnTo>
                  <a:lnTo>
                    <a:pt x="61" y="25"/>
                  </a:lnTo>
                  <a:lnTo>
                    <a:pt x="62" y="19"/>
                  </a:lnTo>
                  <a:lnTo>
                    <a:pt x="54" y="21"/>
                  </a:lnTo>
                  <a:lnTo>
                    <a:pt x="47" y="0"/>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2981" name="Freeform 65"/>
            <p:cNvSpPr>
              <a:spLocks/>
            </p:cNvSpPr>
            <p:nvPr/>
          </p:nvSpPr>
          <p:spPr bwMode="auto">
            <a:xfrm>
              <a:off x="4669" y="1901"/>
              <a:ext cx="76" cy="117"/>
            </a:xfrm>
            <a:custGeom>
              <a:avLst/>
              <a:gdLst>
                <a:gd name="T0" fmla="*/ 385 w 15"/>
                <a:gd name="T1" fmla="*/ 522 h 24"/>
                <a:gd name="T2" fmla="*/ 385 w 15"/>
                <a:gd name="T3" fmla="*/ 478 h 24"/>
                <a:gd name="T4" fmla="*/ 360 w 15"/>
                <a:gd name="T5" fmla="*/ 429 h 24"/>
                <a:gd name="T6" fmla="*/ 309 w 15"/>
                <a:gd name="T7" fmla="*/ 380 h 24"/>
                <a:gd name="T8" fmla="*/ 258 w 15"/>
                <a:gd name="T9" fmla="*/ 356 h 24"/>
                <a:gd name="T10" fmla="*/ 233 w 15"/>
                <a:gd name="T11" fmla="*/ 332 h 24"/>
                <a:gd name="T12" fmla="*/ 233 w 15"/>
                <a:gd name="T13" fmla="*/ 283 h 24"/>
                <a:gd name="T14" fmla="*/ 177 w 15"/>
                <a:gd name="T15" fmla="*/ 215 h 24"/>
                <a:gd name="T16" fmla="*/ 152 w 15"/>
                <a:gd name="T17" fmla="*/ 190 h 24"/>
                <a:gd name="T18" fmla="*/ 127 w 15"/>
                <a:gd name="T19" fmla="*/ 141 h 24"/>
                <a:gd name="T20" fmla="*/ 101 w 15"/>
                <a:gd name="T21" fmla="*/ 117 h 24"/>
                <a:gd name="T22" fmla="*/ 101 w 15"/>
                <a:gd name="T23" fmla="*/ 98 h 24"/>
                <a:gd name="T24" fmla="*/ 101 w 15"/>
                <a:gd name="T25" fmla="*/ 98 h 24"/>
                <a:gd name="T26" fmla="*/ 101 w 15"/>
                <a:gd name="T27" fmla="*/ 73 h 24"/>
                <a:gd name="T28" fmla="*/ 127 w 15"/>
                <a:gd name="T29" fmla="*/ 0 h 24"/>
                <a:gd name="T30" fmla="*/ 101 w 15"/>
                <a:gd name="T31" fmla="*/ 0 h 24"/>
                <a:gd name="T32" fmla="*/ 51 w 15"/>
                <a:gd name="T33" fmla="*/ 0 h 24"/>
                <a:gd name="T34" fmla="*/ 25 w 15"/>
                <a:gd name="T35" fmla="*/ 24 h 24"/>
                <a:gd name="T36" fmla="*/ 25 w 15"/>
                <a:gd name="T37" fmla="*/ 49 h 24"/>
                <a:gd name="T38" fmla="*/ 25 w 15"/>
                <a:gd name="T39" fmla="*/ 73 h 24"/>
                <a:gd name="T40" fmla="*/ 0 w 15"/>
                <a:gd name="T41" fmla="*/ 73 h 24"/>
                <a:gd name="T42" fmla="*/ 177 w 15"/>
                <a:gd name="T43" fmla="*/ 570 h 24"/>
                <a:gd name="T44" fmla="*/ 385 w 15"/>
                <a:gd name="T45" fmla="*/ 522 h 24"/>
                <a:gd name="T46" fmla="*/ 385 w 15"/>
                <a:gd name="T47" fmla="*/ 522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24"/>
                <a:gd name="T74" fmla="*/ 15 w 15"/>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24">
                  <a:moveTo>
                    <a:pt x="15" y="22"/>
                  </a:moveTo>
                  <a:lnTo>
                    <a:pt x="15" y="20"/>
                  </a:lnTo>
                  <a:lnTo>
                    <a:pt x="14" y="18"/>
                  </a:lnTo>
                  <a:lnTo>
                    <a:pt x="12" y="16"/>
                  </a:lnTo>
                  <a:lnTo>
                    <a:pt x="10" y="15"/>
                  </a:lnTo>
                  <a:lnTo>
                    <a:pt x="9" y="14"/>
                  </a:lnTo>
                  <a:lnTo>
                    <a:pt x="9" y="12"/>
                  </a:lnTo>
                  <a:lnTo>
                    <a:pt x="7" y="9"/>
                  </a:lnTo>
                  <a:lnTo>
                    <a:pt x="6" y="8"/>
                  </a:lnTo>
                  <a:lnTo>
                    <a:pt x="5" y="6"/>
                  </a:lnTo>
                  <a:lnTo>
                    <a:pt x="4" y="5"/>
                  </a:lnTo>
                  <a:lnTo>
                    <a:pt x="4" y="4"/>
                  </a:lnTo>
                  <a:lnTo>
                    <a:pt x="4" y="3"/>
                  </a:lnTo>
                  <a:lnTo>
                    <a:pt x="5" y="0"/>
                  </a:lnTo>
                  <a:lnTo>
                    <a:pt x="4" y="0"/>
                  </a:lnTo>
                  <a:lnTo>
                    <a:pt x="2" y="0"/>
                  </a:lnTo>
                  <a:lnTo>
                    <a:pt x="1" y="1"/>
                  </a:lnTo>
                  <a:lnTo>
                    <a:pt x="1" y="2"/>
                  </a:lnTo>
                  <a:lnTo>
                    <a:pt x="1" y="3"/>
                  </a:lnTo>
                  <a:lnTo>
                    <a:pt x="0" y="3"/>
                  </a:lnTo>
                  <a:lnTo>
                    <a:pt x="7" y="24"/>
                  </a:lnTo>
                  <a:lnTo>
                    <a:pt x="15" y="22"/>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2982" name="Freeform 66"/>
            <p:cNvSpPr>
              <a:spLocks/>
            </p:cNvSpPr>
            <p:nvPr/>
          </p:nvSpPr>
          <p:spPr bwMode="auto">
            <a:xfrm>
              <a:off x="4689" y="1765"/>
              <a:ext cx="98" cy="205"/>
            </a:xfrm>
            <a:custGeom>
              <a:avLst/>
              <a:gdLst>
                <a:gd name="T0" fmla="*/ 0 w 19"/>
                <a:gd name="T1" fmla="*/ 737 h 42"/>
                <a:gd name="T2" fmla="*/ 0 w 19"/>
                <a:gd name="T3" fmla="*/ 761 h 42"/>
                <a:gd name="T4" fmla="*/ 52 w 19"/>
                <a:gd name="T5" fmla="*/ 810 h 42"/>
                <a:gd name="T6" fmla="*/ 160 w 19"/>
                <a:gd name="T7" fmla="*/ 883 h 42"/>
                <a:gd name="T8" fmla="*/ 237 w 19"/>
                <a:gd name="T9" fmla="*/ 903 h 42"/>
                <a:gd name="T10" fmla="*/ 268 w 19"/>
                <a:gd name="T11" fmla="*/ 952 h 42"/>
                <a:gd name="T12" fmla="*/ 294 w 19"/>
                <a:gd name="T13" fmla="*/ 1001 h 42"/>
                <a:gd name="T14" fmla="*/ 346 w 19"/>
                <a:gd name="T15" fmla="*/ 927 h 42"/>
                <a:gd name="T16" fmla="*/ 371 w 19"/>
                <a:gd name="T17" fmla="*/ 835 h 42"/>
                <a:gd name="T18" fmla="*/ 454 w 19"/>
                <a:gd name="T19" fmla="*/ 713 h 42"/>
                <a:gd name="T20" fmla="*/ 505 w 19"/>
                <a:gd name="T21" fmla="*/ 620 h 42"/>
                <a:gd name="T22" fmla="*/ 480 w 19"/>
                <a:gd name="T23" fmla="*/ 454 h 42"/>
                <a:gd name="T24" fmla="*/ 454 w 19"/>
                <a:gd name="T25" fmla="*/ 307 h 42"/>
                <a:gd name="T26" fmla="*/ 371 w 19"/>
                <a:gd name="T27" fmla="*/ 332 h 42"/>
                <a:gd name="T28" fmla="*/ 346 w 19"/>
                <a:gd name="T29" fmla="*/ 332 h 42"/>
                <a:gd name="T30" fmla="*/ 320 w 19"/>
                <a:gd name="T31" fmla="*/ 332 h 42"/>
                <a:gd name="T32" fmla="*/ 346 w 19"/>
                <a:gd name="T33" fmla="*/ 264 h 42"/>
                <a:gd name="T34" fmla="*/ 371 w 19"/>
                <a:gd name="T35" fmla="*/ 264 h 42"/>
                <a:gd name="T36" fmla="*/ 397 w 19"/>
                <a:gd name="T37" fmla="*/ 190 h 42"/>
                <a:gd name="T38" fmla="*/ 428 w 19"/>
                <a:gd name="T39" fmla="*/ 142 h 42"/>
                <a:gd name="T40" fmla="*/ 108 w 19"/>
                <a:gd name="T41" fmla="*/ 0 h 42"/>
                <a:gd name="T42" fmla="*/ 77 w 19"/>
                <a:gd name="T43" fmla="*/ 49 h 42"/>
                <a:gd name="T44" fmla="*/ 52 w 19"/>
                <a:gd name="T45" fmla="*/ 142 h 42"/>
                <a:gd name="T46" fmla="*/ 0 w 19"/>
                <a:gd name="T47" fmla="*/ 190 h 42"/>
                <a:gd name="T48" fmla="*/ 26 w 19"/>
                <a:gd name="T49" fmla="*/ 215 h 42"/>
                <a:gd name="T50" fmla="*/ 26 w 19"/>
                <a:gd name="T51" fmla="*/ 264 h 42"/>
                <a:gd name="T52" fmla="*/ 26 w 19"/>
                <a:gd name="T53" fmla="*/ 356 h 42"/>
                <a:gd name="T54" fmla="*/ 77 w 19"/>
                <a:gd name="T55" fmla="*/ 405 h 42"/>
                <a:gd name="T56" fmla="*/ 134 w 19"/>
                <a:gd name="T57" fmla="*/ 430 h 42"/>
                <a:gd name="T58" fmla="*/ 186 w 19"/>
                <a:gd name="T59" fmla="*/ 454 h 42"/>
                <a:gd name="T60" fmla="*/ 237 w 19"/>
                <a:gd name="T61" fmla="*/ 503 h 42"/>
                <a:gd name="T62" fmla="*/ 108 w 19"/>
                <a:gd name="T63" fmla="*/ 571 h 42"/>
                <a:gd name="T64" fmla="*/ 26 w 19"/>
                <a:gd name="T65" fmla="*/ 669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42"/>
                <a:gd name="T101" fmla="*/ 19 w 19"/>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42">
                  <a:moveTo>
                    <a:pt x="1" y="28"/>
                  </a:moveTo>
                  <a:lnTo>
                    <a:pt x="0" y="31"/>
                  </a:lnTo>
                  <a:lnTo>
                    <a:pt x="0" y="32"/>
                  </a:lnTo>
                  <a:lnTo>
                    <a:pt x="1" y="33"/>
                  </a:lnTo>
                  <a:lnTo>
                    <a:pt x="2" y="34"/>
                  </a:lnTo>
                  <a:lnTo>
                    <a:pt x="3" y="35"/>
                  </a:lnTo>
                  <a:lnTo>
                    <a:pt x="6" y="37"/>
                  </a:lnTo>
                  <a:lnTo>
                    <a:pt x="7" y="37"/>
                  </a:lnTo>
                  <a:lnTo>
                    <a:pt x="9" y="38"/>
                  </a:lnTo>
                  <a:lnTo>
                    <a:pt x="10" y="38"/>
                  </a:lnTo>
                  <a:lnTo>
                    <a:pt x="10" y="40"/>
                  </a:lnTo>
                  <a:lnTo>
                    <a:pt x="10" y="41"/>
                  </a:lnTo>
                  <a:lnTo>
                    <a:pt x="11" y="42"/>
                  </a:lnTo>
                  <a:lnTo>
                    <a:pt x="12" y="41"/>
                  </a:lnTo>
                  <a:lnTo>
                    <a:pt x="13" y="39"/>
                  </a:lnTo>
                  <a:lnTo>
                    <a:pt x="13" y="37"/>
                  </a:lnTo>
                  <a:lnTo>
                    <a:pt x="14" y="35"/>
                  </a:lnTo>
                  <a:lnTo>
                    <a:pt x="15" y="33"/>
                  </a:lnTo>
                  <a:lnTo>
                    <a:pt x="17" y="30"/>
                  </a:lnTo>
                  <a:lnTo>
                    <a:pt x="18" y="28"/>
                  </a:lnTo>
                  <a:lnTo>
                    <a:pt x="19" y="26"/>
                  </a:lnTo>
                  <a:lnTo>
                    <a:pt x="18" y="25"/>
                  </a:lnTo>
                  <a:lnTo>
                    <a:pt x="18" y="19"/>
                  </a:lnTo>
                  <a:lnTo>
                    <a:pt x="18" y="15"/>
                  </a:lnTo>
                  <a:lnTo>
                    <a:pt x="17" y="13"/>
                  </a:lnTo>
                  <a:lnTo>
                    <a:pt x="15" y="14"/>
                  </a:lnTo>
                  <a:lnTo>
                    <a:pt x="14" y="14"/>
                  </a:lnTo>
                  <a:lnTo>
                    <a:pt x="13" y="14"/>
                  </a:lnTo>
                  <a:lnTo>
                    <a:pt x="12" y="14"/>
                  </a:lnTo>
                  <a:lnTo>
                    <a:pt x="12" y="13"/>
                  </a:lnTo>
                  <a:lnTo>
                    <a:pt x="13" y="11"/>
                  </a:lnTo>
                  <a:lnTo>
                    <a:pt x="14" y="11"/>
                  </a:lnTo>
                  <a:lnTo>
                    <a:pt x="14" y="9"/>
                  </a:lnTo>
                  <a:lnTo>
                    <a:pt x="15" y="8"/>
                  </a:lnTo>
                  <a:lnTo>
                    <a:pt x="15" y="7"/>
                  </a:lnTo>
                  <a:lnTo>
                    <a:pt x="16" y="6"/>
                  </a:lnTo>
                  <a:lnTo>
                    <a:pt x="15" y="4"/>
                  </a:lnTo>
                  <a:lnTo>
                    <a:pt x="4" y="0"/>
                  </a:lnTo>
                  <a:lnTo>
                    <a:pt x="4" y="1"/>
                  </a:lnTo>
                  <a:lnTo>
                    <a:pt x="3" y="2"/>
                  </a:lnTo>
                  <a:lnTo>
                    <a:pt x="3" y="3"/>
                  </a:lnTo>
                  <a:lnTo>
                    <a:pt x="2" y="6"/>
                  </a:lnTo>
                  <a:lnTo>
                    <a:pt x="1" y="7"/>
                  </a:lnTo>
                  <a:lnTo>
                    <a:pt x="0" y="8"/>
                  </a:lnTo>
                  <a:lnTo>
                    <a:pt x="1" y="9"/>
                  </a:lnTo>
                  <a:lnTo>
                    <a:pt x="2" y="11"/>
                  </a:lnTo>
                  <a:lnTo>
                    <a:pt x="1" y="11"/>
                  </a:lnTo>
                  <a:lnTo>
                    <a:pt x="1" y="14"/>
                  </a:lnTo>
                  <a:lnTo>
                    <a:pt x="1" y="15"/>
                  </a:lnTo>
                  <a:lnTo>
                    <a:pt x="3" y="15"/>
                  </a:lnTo>
                  <a:lnTo>
                    <a:pt x="3" y="17"/>
                  </a:lnTo>
                  <a:lnTo>
                    <a:pt x="5" y="17"/>
                  </a:lnTo>
                  <a:lnTo>
                    <a:pt x="5" y="18"/>
                  </a:lnTo>
                  <a:lnTo>
                    <a:pt x="6" y="18"/>
                  </a:lnTo>
                  <a:lnTo>
                    <a:pt x="7" y="19"/>
                  </a:lnTo>
                  <a:lnTo>
                    <a:pt x="9" y="20"/>
                  </a:lnTo>
                  <a:lnTo>
                    <a:pt x="9" y="21"/>
                  </a:lnTo>
                  <a:lnTo>
                    <a:pt x="7" y="22"/>
                  </a:lnTo>
                  <a:lnTo>
                    <a:pt x="4" y="24"/>
                  </a:lnTo>
                  <a:lnTo>
                    <a:pt x="4" y="26"/>
                  </a:lnTo>
                  <a:lnTo>
                    <a:pt x="1" y="28"/>
                  </a:lnTo>
                  <a:close/>
                </a:path>
              </a:pathLst>
            </a:custGeom>
            <a:solidFill>
              <a:schemeClr val="bg1"/>
            </a:solidFill>
            <a:ln w="12700" cmpd="sng">
              <a:solidFill>
                <a:schemeClr val="tx1"/>
              </a:solidFill>
              <a:prstDash val="solid"/>
              <a:round/>
              <a:headEnd/>
              <a:tailEnd/>
            </a:ln>
          </p:spPr>
          <p:txBody>
            <a:bodyPr/>
            <a:lstStyle/>
            <a:p>
              <a:endParaRPr lang="en-US"/>
            </a:p>
          </p:txBody>
        </p:sp>
        <p:sp>
          <p:nvSpPr>
            <p:cNvPr id="32983" name="Freeform 67"/>
            <p:cNvSpPr>
              <a:spLocks/>
            </p:cNvSpPr>
            <p:nvPr/>
          </p:nvSpPr>
          <p:spPr bwMode="auto">
            <a:xfrm>
              <a:off x="4776" y="1672"/>
              <a:ext cx="118" cy="107"/>
            </a:xfrm>
            <a:custGeom>
              <a:avLst/>
              <a:gdLst>
                <a:gd name="T0" fmla="*/ 0 w 23"/>
                <a:gd name="T1" fmla="*/ 92 h 22"/>
                <a:gd name="T2" fmla="*/ 210 w 23"/>
                <a:gd name="T3" fmla="*/ 49 h 22"/>
                <a:gd name="T4" fmla="*/ 210 w 23"/>
                <a:gd name="T5" fmla="*/ 73 h 22"/>
                <a:gd name="T6" fmla="*/ 236 w 23"/>
                <a:gd name="T7" fmla="*/ 73 h 22"/>
                <a:gd name="T8" fmla="*/ 236 w 23"/>
                <a:gd name="T9" fmla="*/ 73 h 22"/>
                <a:gd name="T10" fmla="*/ 528 w 23"/>
                <a:gd name="T11" fmla="*/ 0 h 22"/>
                <a:gd name="T12" fmla="*/ 605 w 23"/>
                <a:gd name="T13" fmla="*/ 214 h 22"/>
                <a:gd name="T14" fmla="*/ 605 w 23"/>
                <a:gd name="T15" fmla="*/ 238 h 22"/>
                <a:gd name="T16" fmla="*/ 580 w 23"/>
                <a:gd name="T17" fmla="*/ 238 h 22"/>
                <a:gd name="T18" fmla="*/ 605 w 23"/>
                <a:gd name="T19" fmla="*/ 263 h 22"/>
                <a:gd name="T20" fmla="*/ 605 w 23"/>
                <a:gd name="T21" fmla="*/ 263 h 22"/>
                <a:gd name="T22" fmla="*/ 554 w 23"/>
                <a:gd name="T23" fmla="*/ 282 h 22"/>
                <a:gd name="T24" fmla="*/ 446 w 23"/>
                <a:gd name="T25" fmla="*/ 306 h 22"/>
                <a:gd name="T26" fmla="*/ 421 w 23"/>
                <a:gd name="T27" fmla="*/ 306 h 22"/>
                <a:gd name="T28" fmla="*/ 421 w 23"/>
                <a:gd name="T29" fmla="*/ 306 h 22"/>
                <a:gd name="T30" fmla="*/ 421 w 23"/>
                <a:gd name="T31" fmla="*/ 331 h 22"/>
                <a:gd name="T32" fmla="*/ 421 w 23"/>
                <a:gd name="T33" fmla="*/ 331 h 22"/>
                <a:gd name="T34" fmla="*/ 344 w 23"/>
                <a:gd name="T35" fmla="*/ 355 h 22"/>
                <a:gd name="T36" fmla="*/ 262 w 23"/>
                <a:gd name="T37" fmla="*/ 379 h 22"/>
                <a:gd name="T38" fmla="*/ 262 w 23"/>
                <a:gd name="T39" fmla="*/ 379 h 22"/>
                <a:gd name="T40" fmla="*/ 210 w 23"/>
                <a:gd name="T41" fmla="*/ 428 h 22"/>
                <a:gd name="T42" fmla="*/ 77 w 23"/>
                <a:gd name="T43" fmla="*/ 496 h 22"/>
                <a:gd name="T44" fmla="*/ 51 w 23"/>
                <a:gd name="T45" fmla="*/ 520 h 22"/>
                <a:gd name="T46" fmla="*/ 0 w 23"/>
                <a:gd name="T47" fmla="*/ 496 h 22"/>
                <a:gd name="T48" fmla="*/ 51 w 23"/>
                <a:gd name="T49" fmla="*/ 447 h 22"/>
                <a:gd name="T50" fmla="*/ 51 w 23"/>
                <a:gd name="T51" fmla="*/ 428 h 22"/>
                <a:gd name="T52" fmla="*/ 51 w 23"/>
                <a:gd name="T53" fmla="*/ 404 h 22"/>
                <a:gd name="T54" fmla="*/ 0 w 23"/>
                <a:gd name="T55" fmla="*/ 92 h 22"/>
                <a:gd name="T56" fmla="*/ 0 w 23"/>
                <a:gd name="T57" fmla="*/ 92 h 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
                <a:gd name="T88" fmla="*/ 0 h 22"/>
                <a:gd name="T89" fmla="*/ 23 w 23"/>
                <a:gd name="T90" fmla="*/ 22 h 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 h="22">
                  <a:moveTo>
                    <a:pt x="0" y="4"/>
                  </a:moveTo>
                  <a:lnTo>
                    <a:pt x="8" y="2"/>
                  </a:lnTo>
                  <a:lnTo>
                    <a:pt x="8" y="3"/>
                  </a:lnTo>
                  <a:lnTo>
                    <a:pt x="9" y="3"/>
                  </a:lnTo>
                  <a:lnTo>
                    <a:pt x="20" y="0"/>
                  </a:lnTo>
                  <a:lnTo>
                    <a:pt x="23" y="9"/>
                  </a:lnTo>
                  <a:lnTo>
                    <a:pt x="23" y="10"/>
                  </a:lnTo>
                  <a:lnTo>
                    <a:pt x="22" y="10"/>
                  </a:lnTo>
                  <a:lnTo>
                    <a:pt x="23" y="11"/>
                  </a:lnTo>
                  <a:lnTo>
                    <a:pt x="21" y="12"/>
                  </a:lnTo>
                  <a:lnTo>
                    <a:pt x="17" y="13"/>
                  </a:lnTo>
                  <a:lnTo>
                    <a:pt x="16" y="13"/>
                  </a:lnTo>
                  <a:lnTo>
                    <a:pt x="16" y="14"/>
                  </a:lnTo>
                  <a:lnTo>
                    <a:pt x="13" y="15"/>
                  </a:lnTo>
                  <a:lnTo>
                    <a:pt x="10" y="16"/>
                  </a:lnTo>
                  <a:lnTo>
                    <a:pt x="8" y="18"/>
                  </a:lnTo>
                  <a:lnTo>
                    <a:pt x="3" y="21"/>
                  </a:lnTo>
                  <a:lnTo>
                    <a:pt x="2" y="22"/>
                  </a:lnTo>
                  <a:lnTo>
                    <a:pt x="0" y="21"/>
                  </a:lnTo>
                  <a:lnTo>
                    <a:pt x="2" y="19"/>
                  </a:lnTo>
                  <a:lnTo>
                    <a:pt x="2" y="18"/>
                  </a:lnTo>
                  <a:lnTo>
                    <a:pt x="2" y="17"/>
                  </a:lnTo>
                  <a:lnTo>
                    <a:pt x="0" y="4"/>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2984" name="Freeform 68"/>
            <p:cNvSpPr>
              <a:spLocks/>
            </p:cNvSpPr>
            <p:nvPr/>
          </p:nvSpPr>
          <p:spPr bwMode="auto">
            <a:xfrm>
              <a:off x="4771" y="1589"/>
              <a:ext cx="232" cy="112"/>
            </a:xfrm>
            <a:custGeom>
              <a:avLst/>
              <a:gdLst>
                <a:gd name="T0" fmla="*/ 268 w 45"/>
                <a:gd name="T1" fmla="*/ 166 h 23"/>
                <a:gd name="T2" fmla="*/ 639 w 45"/>
                <a:gd name="T3" fmla="*/ 73 h 23"/>
                <a:gd name="T4" fmla="*/ 665 w 45"/>
                <a:gd name="T5" fmla="*/ 73 h 23"/>
                <a:gd name="T6" fmla="*/ 665 w 45"/>
                <a:gd name="T7" fmla="*/ 49 h 23"/>
                <a:gd name="T8" fmla="*/ 717 w 45"/>
                <a:gd name="T9" fmla="*/ 0 h 23"/>
                <a:gd name="T10" fmla="*/ 773 w 45"/>
                <a:gd name="T11" fmla="*/ 0 h 23"/>
                <a:gd name="T12" fmla="*/ 825 w 45"/>
                <a:gd name="T13" fmla="*/ 73 h 23"/>
                <a:gd name="T14" fmla="*/ 851 w 45"/>
                <a:gd name="T15" fmla="*/ 117 h 23"/>
                <a:gd name="T16" fmla="*/ 799 w 45"/>
                <a:gd name="T17" fmla="*/ 166 h 23"/>
                <a:gd name="T18" fmla="*/ 773 w 45"/>
                <a:gd name="T19" fmla="*/ 239 h 23"/>
                <a:gd name="T20" fmla="*/ 876 w 45"/>
                <a:gd name="T21" fmla="*/ 239 h 23"/>
                <a:gd name="T22" fmla="*/ 959 w 45"/>
                <a:gd name="T23" fmla="*/ 355 h 23"/>
                <a:gd name="T24" fmla="*/ 1088 w 45"/>
                <a:gd name="T25" fmla="*/ 380 h 23"/>
                <a:gd name="T26" fmla="*/ 1145 w 45"/>
                <a:gd name="T27" fmla="*/ 331 h 23"/>
                <a:gd name="T28" fmla="*/ 1119 w 45"/>
                <a:gd name="T29" fmla="*/ 282 h 23"/>
                <a:gd name="T30" fmla="*/ 1062 w 45"/>
                <a:gd name="T31" fmla="*/ 239 h 23"/>
                <a:gd name="T32" fmla="*/ 1119 w 45"/>
                <a:gd name="T33" fmla="*/ 263 h 23"/>
                <a:gd name="T34" fmla="*/ 1196 w 45"/>
                <a:gd name="T35" fmla="*/ 380 h 23"/>
                <a:gd name="T36" fmla="*/ 1170 w 45"/>
                <a:gd name="T37" fmla="*/ 404 h 23"/>
                <a:gd name="T38" fmla="*/ 1062 w 45"/>
                <a:gd name="T39" fmla="*/ 453 h 23"/>
                <a:gd name="T40" fmla="*/ 985 w 45"/>
                <a:gd name="T41" fmla="*/ 497 h 23"/>
                <a:gd name="T42" fmla="*/ 985 w 45"/>
                <a:gd name="T43" fmla="*/ 472 h 23"/>
                <a:gd name="T44" fmla="*/ 959 w 45"/>
                <a:gd name="T45" fmla="*/ 429 h 23"/>
                <a:gd name="T46" fmla="*/ 902 w 45"/>
                <a:gd name="T47" fmla="*/ 521 h 23"/>
                <a:gd name="T48" fmla="*/ 851 w 45"/>
                <a:gd name="T49" fmla="*/ 521 h 23"/>
                <a:gd name="T50" fmla="*/ 851 w 45"/>
                <a:gd name="T51" fmla="*/ 497 h 23"/>
                <a:gd name="T52" fmla="*/ 799 w 45"/>
                <a:gd name="T53" fmla="*/ 472 h 23"/>
                <a:gd name="T54" fmla="*/ 742 w 45"/>
                <a:gd name="T55" fmla="*/ 453 h 23"/>
                <a:gd name="T56" fmla="*/ 717 w 45"/>
                <a:gd name="T57" fmla="*/ 404 h 23"/>
                <a:gd name="T58" fmla="*/ 557 w 45"/>
                <a:gd name="T59" fmla="*/ 404 h 23"/>
                <a:gd name="T60" fmla="*/ 268 w 45"/>
                <a:gd name="T61" fmla="*/ 472 h 23"/>
                <a:gd name="T62" fmla="*/ 237 w 45"/>
                <a:gd name="T63" fmla="*/ 453 h 23"/>
                <a:gd name="T64" fmla="*/ 0 w 45"/>
                <a:gd name="T65" fmla="*/ 497 h 23"/>
                <a:gd name="T66" fmla="*/ 0 w 45"/>
                <a:gd name="T67" fmla="*/ 214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
                <a:gd name="T103" fmla="*/ 0 h 23"/>
                <a:gd name="T104" fmla="*/ 45 w 45"/>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 h="23">
                  <a:moveTo>
                    <a:pt x="0" y="9"/>
                  </a:moveTo>
                  <a:lnTo>
                    <a:pt x="10" y="7"/>
                  </a:lnTo>
                  <a:lnTo>
                    <a:pt x="24" y="4"/>
                  </a:lnTo>
                  <a:lnTo>
                    <a:pt x="24" y="3"/>
                  </a:lnTo>
                  <a:lnTo>
                    <a:pt x="25" y="3"/>
                  </a:lnTo>
                  <a:lnTo>
                    <a:pt x="25" y="2"/>
                  </a:lnTo>
                  <a:lnTo>
                    <a:pt x="26" y="2"/>
                  </a:lnTo>
                  <a:lnTo>
                    <a:pt x="27" y="0"/>
                  </a:lnTo>
                  <a:lnTo>
                    <a:pt x="28" y="0"/>
                  </a:lnTo>
                  <a:lnTo>
                    <a:pt x="29" y="0"/>
                  </a:lnTo>
                  <a:lnTo>
                    <a:pt x="30" y="2"/>
                  </a:lnTo>
                  <a:lnTo>
                    <a:pt x="31" y="3"/>
                  </a:lnTo>
                  <a:lnTo>
                    <a:pt x="32" y="4"/>
                  </a:lnTo>
                  <a:lnTo>
                    <a:pt x="32" y="5"/>
                  </a:lnTo>
                  <a:lnTo>
                    <a:pt x="31" y="5"/>
                  </a:lnTo>
                  <a:lnTo>
                    <a:pt x="30" y="7"/>
                  </a:lnTo>
                  <a:lnTo>
                    <a:pt x="29" y="9"/>
                  </a:lnTo>
                  <a:lnTo>
                    <a:pt x="29" y="10"/>
                  </a:lnTo>
                  <a:lnTo>
                    <a:pt x="31" y="9"/>
                  </a:lnTo>
                  <a:lnTo>
                    <a:pt x="33" y="10"/>
                  </a:lnTo>
                  <a:lnTo>
                    <a:pt x="36" y="13"/>
                  </a:lnTo>
                  <a:lnTo>
                    <a:pt x="36" y="15"/>
                  </a:lnTo>
                  <a:lnTo>
                    <a:pt x="38" y="16"/>
                  </a:lnTo>
                  <a:lnTo>
                    <a:pt x="41" y="16"/>
                  </a:lnTo>
                  <a:lnTo>
                    <a:pt x="42" y="16"/>
                  </a:lnTo>
                  <a:lnTo>
                    <a:pt x="43" y="14"/>
                  </a:lnTo>
                  <a:lnTo>
                    <a:pt x="43" y="13"/>
                  </a:lnTo>
                  <a:lnTo>
                    <a:pt x="42" y="12"/>
                  </a:lnTo>
                  <a:lnTo>
                    <a:pt x="40" y="11"/>
                  </a:lnTo>
                  <a:lnTo>
                    <a:pt x="40" y="10"/>
                  </a:lnTo>
                  <a:lnTo>
                    <a:pt x="41" y="11"/>
                  </a:lnTo>
                  <a:lnTo>
                    <a:pt x="42" y="11"/>
                  </a:lnTo>
                  <a:lnTo>
                    <a:pt x="44" y="14"/>
                  </a:lnTo>
                  <a:lnTo>
                    <a:pt x="45" y="16"/>
                  </a:lnTo>
                  <a:lnTo>
                    <a:pt x="45" y="18"/>
                  </a:lnTo>
                  <a:lnTo>
                    <a:pt x="44" y="17"/>
                  </a:lnTo>
                  <a:lnTo>
                    <a:pt x="42" y="18"/>
                  </a:lnTo>
                  <a:lnTo>
                    <a:pt x="40" y="19"/>
                  </a:lnTo>
                  <a:lnTo>
                    <a:pt x="38" y="21"/>
                  </a:lnTo>
                  <a:lnTo>
                    <a:pt x="37" y="21"/>
                  </a:lnTo>
                  <a:lnTo>
                    <a:pt x="37" y="20"/>
                  </a:lnTo>
                  <a:lnTo>
                    <a:pt x="37" y="18"/>
                  </a:lnTo>
                  <a:lnTo>
                    <a:pt x="36" y="18"/>
                  </a:lnTo>
                  <a:lnTo>
                    <a:pt x="35" y="20"/>
                  </a:lnTo>
                  <a:lnTo>
                    <a:pt x="34" y="22"/>
                  </a:lnTo>
                  <a:lnTo>
                    <a:pt x="33" y="23"/>
                  </a:lnTo>
                  <a:lnTo>
                    <a:pt x="32" y="22"/>
                  </a:lnTo>
                  <a:lnTo>
                    <a:pt x="32" y="21"/>
                  </a:lnTo>
                  <a:lnTo>
                    <a:pt x="31" y="21"/>
                  </a:lnTo>
                  <a:lnTo>
                    <a:pt x="30" y="20"/>
                  </a:lnTo>
                  <a:lnTo>
                    <a:pt x="28" y="19"/>
                  </a:lnTo>
                  <a:lnTo>
                    <a:pt x="27" y="17"/>
                  </a:lnTo>
                  <a:lnTo>
                    <a:pt x="26" y="15"/>
                  </a:lnTo>
                  <a:lnTo>
                    <a:pt x="21" y="17"/>
                  </a:lnTo>
                  <a:lnTo>
                    <a:pt x="10" y="20"/>
                  </a:lnTo>
                  <a:lnTo>
                    <a:pt x="9" y="20"/>
                  </a:lnTo>
                  <a:lnTo>
                    <a:pt x="9" y="19"/>
                  </a:lnTo>
                  <a:lnTo>
                    <a:pt x="1" y="21"/>
                  </a:lnTo>
                  <a:lnTo>
                    <a:pt x="0" y="21"/>
                  </a:lnTo>
                  <a:lnTo>
                    <a:pt x="0" y="9"/>
                  </a:lnTo>
                  <a:close/>
                </a:path>
              </a:pathLst>
            </a:custGeom>
            <a:solidFill>
              <a:srgbClr val="AAC8F5"/>
            </a:solidFill>
            <a:ln w="12700" cmpd="sng">
              <a:solidFill>
                <a:schemeClr val="tx1"/>
              </a:solidFill>
              <a:prstDash val="solid"/>
              <a:round/>
              <a:headEnd/>
              <a:tailEnd/>
            </a:ln>
          </p:spPr>
          <p:txBody>
            <a:bodyPr/>
            <a:lstStyle/>
            <a:p>
              <a:endParaRPr lang="en-US"/>
            </a:p>
          </p:txBody>
        </p:sp>
        <p:sp>
          <p:nvSpPr>
            <p:cNvPr id="32985" name="Freeform 69"/>
            <p:cNvSpPr>
              <a:spLocks/>
            </p:cNvSpPr>
            <p:nvPr/>
          </p:nvSpPr>
          <p:spPr bwMode="auto">
            <a:xfrm>
              <a:off x="4879" y="1662"/>
              <a:ext cx="61" cy="64"/>
            </a:xfrm>
            <a:custGeom>
              <a:avLst/>
              <a:gdLst>
                <a:gd name="T0" fmla="*/ 0 w 12"/>
                <a:gd name="T1" fmla="*/ 49 h 13"/>
                <a:gd name="T2" fmla="*/ 76 w 12"/>
                <a:gd name="T3" fmla="*/ 266 h 13"/>
                <a:gd name="T4" fmla="*/ 76 w 12"/>
                <a:gd name="T5" fmla="*/ 290 h 13"/>
                <a:gd name="T6" fmla="*/ 51 w 12"/>
                <a:gd name="T7" fmla="*/ 290 h 13"/>
                <a:gd name="T8" fmla="*/ 76 w 12"/>
                <a:gd name="T9" fmla="*/ 315 h 13"/>
                <a:gd name="T10" fmla="*/ 76 w 12"/>
                <a:gd name="T11" fmla="*/ 315 h 13"/>
                <a:gd name="T12" fmla="*/ 76 w 12"/>
                <a:gd name="T13" fmla="*/ 315 h 13"/>
                <a:gd name="T14" fmla="*/ 158 w 12"/>
                <a:gd name="T15" fmla="*/ 290 h 13"/>
                <a:gd name="T16" fmla="*/ 183 w 12"/>
                <a:gd name="T17" fmla="*/ 266 h 13"/>
                <a:gd name="T18" fmla="*/ 183 w 12"/>
                <a:gd name="T19" fmla="*/ 241 h 13"/>
                <a:gd name="T20" fmla="*/ 183 w 12"/>
                <a:gd name="T21" fmla="*/ 217 h 13"/>
                <a:gd name="T22" fmla="*/ 183 w 12"/>
                <a:gd name="T23" fmla="*/ 167 h 13"/>
                <a:gd name="T24" fmla="*/ 208 w 12"/>
                <a:gd name="T25" fmla="*/ 148 h 13"/>
                <a:gd name="T26" fmla="*/ 208 w 12"/>
                <a:gd name="T27" fmla="*/ 167 h 13"/>
                <a:gd name="T28" fmla="*/ 208 w 12"/>
                <a:gd name="T29" fmla="*/ 192 h 13"/>
                <a:gd name="T30" fmla="*/ 208 w 12"/>
                <a:gd name="T31" fmla="*/ 241 h 13"/>
                <a:gd name="T32" fmla="*/ 234 w 12"/>
                <a:gd name="T33" fmla="*/ 241 h 13"/>
                <a:gd name="T34" fmla="*/ 234 w 12"/>
                <a:gd name="T35" fmla="*/ 241 h 13"/>
                <a:gd name="T36" fmla="*/ 234 w 12"/>
                <a:gd name="T37" fmla="*/ 217 h 13"/>
                <a:gd name="T38" fmla="*/ 259 w 12"/>
                <a:gd name="T39" fmla="*/ 217 h 13"/>
                <a:gd name="T40" fmla="*/ 285 w 12"/>
                <a:gd name="T41" fmla="*/ 192 h 13"/>
                <a:gd name="T42" fmla="*/ 310 w 12"/>
                <a:gd name="T43" fmla="*/ 192 h 13"/>
                <a:gd name="T44" fmla="*/ 310 w 12"/>
                <a:gd name="T45" fmla="*/ 192 h 13"/>
                <a:gd name="T46" fmla="*/ 285 w 12"/>
                <a:gd name="T47" fmla="*/ 167 h 13"/>
                <a:gd name="T48" fmla="*/ 285 w 12"/>
                <a:gd name="T49" fmla="*/ 148 h 13"/>
                <a:gd name="T50" fmla="*/ 285 w 12"/>
                <a:gd name="T51" fmla="*/ 148 h 13"/>
                <a:gd name="T52" fmla="*/ 259 w 12"/>
                <a:gd name="T53" fmla="*/ 148 h 13"/>
                <a:gd name="T54" fmla="*/ 234 w 12"/>
                <a:gd name="T55" fmla="*/ 123 h 13"/>
                <a:gd name="T56" fmla="*/ 234 w 12"/>
                <a:gd name="T57" fmla="*/ 123 h 13"/>
                <a:gd name="T58" fmla="*/ 183 w 12"/>
                <a:gd name="T59" fmla="*/ 98 h 13"/>
                <a:gd name="T60" fmla="*/ 158 w 12"/>
                <a:gd name="T61" fmla="*/ 49 h 13"/>
                <a:gd name="T62" fmla="*/ 158 w 12"/>
                <a:gd name="T63" fmla="*/ 49 h 13"/>
                <a:gd name="T64" fmla="*/ 127 w 12"/>
                <a:gd name="T65" fmla="*/ 0 h 13"/>
                <a:gd name="T66" fmla="*/ 0 w 12"/>
                <a:gd name="T67" fmla="*/ 49 h 13"/>
                <a:gd name="T68" fmla="*/ 0 w 12"/>
                <a:gd name="T69" fmla="*/ 49 h 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
                <a:gd name="T106" fmla="*/ 0 h 13"/>
                <a:gd name="T107" fmla="*/ 12 w 12"/>
                <a:gd name="T108" fmla="*/ 13 h 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 h="13">
                  <a:moveTo>
                    <a:pt x="0" y="2"/>
                  </a:moveTo>
                  <a:lnTo>
                    <a:pt x="3" y="11"/>
                  </a:lnTo>
                  <a:lnTo>
                    <a:pt x="3" y="12"/>
                  </a:lnTo>
                  <a:lnTo>
                    <a:pt x="2" y="12"/>
                  </a:lnTo>
                  <a:lnTo>
                    <a:pt x="3" y="13"/>
                  </a:lnTo>
                  <a:lnTo>
                    <a:pt x="6" y="12"/>
                  </a:lnTo>
                  <a:lnTo>
                    <a:pt x="7" y="11"/>
                  </a:lnTo>
                  <a:lnTo>
                    <a:pt x="7" y="10"/>
                  </a:lnTo>
                  <a:lnTo>
                    <a:pt x="7" y="9"/>
                  </a:lnTo>
                  <a:lnTo>
                    <a:pt x="7" y="7"/>
                  </a:lnTo>
                  <a:lnTo>
                    <a:pt x="8" y="6"/>
                  </a:lnTo>
                  <a:lnTo>
                    <a:pt x="8" y="7"/>
                  </a:lnTo>
                  <a:lnTo>
                    <a:pt x="8" y="8"/>
                  </a:lnTo>
                  <a:lnTo>
                    <a:pt x="8" y="10"/>
                  </a:lnTo>
                  <a:lnTo>
                    <a:pt x="9" y="10"/>
                  </a:lnTo>
                  <a:lnTo>
                    <a:pt x="9" y="9"/>
                  </a:lnTo>
                  <a:lnTo>
                    <a:pt x="10" y="9"/>
                  </a:lnTo>
                  <a:lnTo>
                    <a:pt x="11" y="8"/>
                  </a:lnTo>
                  <a:lnTo>
                    <a:pt x="12" y="8"/>
                  </a:lnTo>
                  <a:lnTo>
                    <a:pt x="11" y="7"/>
                  </a:lnTo>
                  <a:lnTo>
                    <a:pt x="11" y="6"/>
                  </a:lnTo>
                  <a:lnTo>
                    <a:pt x="10" y="6"/>
                  </a:lnTo>
                  <a:lnTo>
                    <a:pt x="9" y="5"/>
                  </a:lnTo>
                  <a:lnTo>
                    <a:pt x="7" y="4"/>
                  </a:lnTo>
                  <a:lnTo>
                    <a:pt x="6" y="2"/>
                  </a:lnTo>
                  <a:lnTo>
                    <a:pt x="5" y="0"/>
                  </a:lnTo>
                  <a:lnTo>
                    <a:pt x="0" y="2"/>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2986" name="Freeform 70"/>
            <p:cNvSpPr>
              <a:spLocks/>
            </p:cNvSpPr>
            <p:nvPr/>
          </p:nvSpPr>
          <p:spPr bwMode="auto">
            <a:xfrm>
              <a:off x="4812" y="1394"/>
              <a:ext cx="108" cy="229"/>
            </a:xfrm>
            <a:custGeom>
              <a:avLst/>
              <a:gdLst>
                <a:gd name="T0" fmla="*/ 555 w 21"/>
                <a:gd name="T1" fmla="*/ 950 h 47"/>
                <a:gd name="T2" fmla="*/ 530 w 21"/>
                <a:gd name="T3" fmla="*/ 950 h 47"/>
                <a:gd name="T4" fmla="*/ 504 w 21"/>
                <a:gd name="T5" fmla="*/ 950 h 47"/>
                <a:gd name="T6" fmla="*/ 478 w 21"/>
                <a:gd name="T7" fmla="*/ 999 h 47"/>
                <a:gd name="T8" fmla="*/ 447 w 21"/>
                <a:gd name="T9" fmla="*/ 999 h 47"/>
                <a:gd name="T10" fmla="*/ 447 w 21"/>
                <a:gd name="T11" fmla="*/ 1023 h 47"/>
                <a:gd name="T12" fmla="*/ 447 w 21"/>
                <a:gd name="T13" fmla="*/ 1023 h 47"/>
                <a:gd name="T14" fmla="*/ 447 w 21"/>
                <a:gd name="T15" fmla="*/ 1023 h 47"/>
                <a:gd name="T16" fmla="*/ 422 w 21"/>
                <a:gd name="T17" fmla="*/ 1023 h 47"/>
                <a:gd name="T18" fmla="*/ 422 w 21"/>
                <a:gd name="T19" fmla="*/ 1043 h 47"/>
                <a:gd name="T20" fmla="*/ 51 w 21"/>
                <a:gd name="T21" fmla="*/ 1116 h 47"/>
                <a:gd name="T22" fmla="*/ 26 w 21"/>
                <a:gd name="T23" fmla="*/ 1091 h 47"/>
                <a:gd name="T24" fmla="*/ 0 w 21"/>
                <a:gd name="T25" fmla="*/ 1067 h 47"/>
                <a:gd name="T26" fmla="*/ 0 w 21"/>
                <a:gd name="T27" fmla="*/ 1043 h 47"/>
                <a:gd name="T28" fmla="*/ 26 w 21"/>
                <a:gd name="T29" fmla="*/ 1023 h 47"/>
                <a:gd name="T30" fmla="*/ 0 w 21"/>
                <a:gd name="T31" fmla="*/ 974 h 47"/>
                <a:gd name="T32" fmla="*/ 0 w 21"/>
                <a:gd name="T33" fmla="*/ 809 h 47"/>
                <a:gd name="T34" fmla="*/ 0 w 21"/>
                <a:gd name="T35" fmla="*/ 760 h 47"/>
                <a:gd name="T36" fmla="*/ 26 w 21"/>
                <a:gd name="T37" fmla="*/ 663 h 47"/>
                <a:gd name="T38" fmla="*/ 26 w 21"/>
                <a:gd name="T39" fmla="*/ 619 h 47"/>
                <a:gd name="T40" fmla="*/ 26 w 21"/>
                <a:gd name="T41" fmla="*/ 570 h 47"/>
                <a:gd name="T42" fmla="*/ 26 w 21"/>
                <a:gd name="T43" fmla="*/ 521 h 47"/>
                <a:gd name="T44" fmla="*/ 26 w 21"/>
                <a:gd name="T45" fmla="*/ 497 h 47"/>
                <a:gd name="T46" fmla="*/ 26 w 21"/>
                <a:gd name="T47" fmla="*/ 473 h 47"/>
                <a:gd name="T48" fmla="*/ 108 w 21"/>
                <a:gd name="T49" fmla="*/ 429 h 47"/>
                <a:gd name="T50" fmla="*/ 134 w 21"/>
                <a:gd name="T51" fmla="*/ 331 h 47"/>
                <a:gd name="T52" fmla="*/ 108 w 21"/>
                <a:gd name="T53" fmla="*/ 283 h 47"/>
                <a:gd name="T54" fmla="*/ 108 w 21"/>
                <a:gd name="T55" fmla="*/ 239 h 47"/>
                <a:gd name="T56" fmla="*/ 108 w 21"/>
                <a:gd name="T57" fmla="*/ 239 h 47"/>
                <a:gd name="T58" fmla="*/ 108 w 21"/>
                <a:gd name="T59" fmla="*/ 214 h 47"/>
                <a:gd name="T60" fmla="*/ 77 w 21"/>
                <a:gd name="T61" fmla="*/ 166 h 47"/>
                <a:gd name="T62" fmla="*/ 108 w 21"/>
                <a:gd name="T63" fmla="*/ 93 h 47"/>
                <a:gd name="T64" fmla="*/ 77 w 21"/>
                <a:gd name="T65" fmla="*/ 73 h 47"/>
                <a:gd name="T66" fmla="*/ 77 w 21"/>
                <a:gd name="T67" fmla="*/ 49 h 47"/>
                <a:gd name="T68" fmla="*/ 108 w 21"/>
                <a:gd name="T69" fmla="*/ 49 h 47"/>
                <a:gd name="T70" fmla="*/ 134 w 21"/>
                <a:gd name="T71" fmla="*/ 24 h 47"/>
                <a:gd name="T72" fmla="*/ 159 w 21"/>
                <a:gd name="T73" fmla="*/ 24 h 47"/>
                <a:gd name="T74" fmla="*/ 159 w 21"/>
                <a:gd name="T75" fmla="*/ 24 h 47"/>
                <a:gd name="T76" fmla="*/ 185 w 21"/>
                <a:gd name="T77" fmla="*/ 0 h 47"/>
                <a:gd name="T78" fmla="*/ 447 w 21"/>
                <a:gd name="T79" fmla="*/ 687 h 47"/>
                <a:gd name="T80" fmla="*/ 447 w 21"/>
                <a:gd name="T81" fmla="*/ 711 h 47"/>
                <a:gd name="T82" fmla="*/ 447 w 21"/>
                <a:gd name="T83" fmla="*/ 736 h 47"/>
                <a:gd name="T84" fmla="*/ 447 w 21"/>
                <a:gd name="T85" fmla="*/ 736 h 47"/>
                <a:gd name="T86" fmla="*/ 504 w 21"/>
                <a:gd name="T87" fmla="*/ 784 h 47"/>
                <a:gd name="T88" fmla="*/ 530 w 21"/>
                <a:gd name="T89" fmla="*/ 784 h 47"/>
                <a:gd name="T90" fmla="*/ 530 w 21"/>
                <a:gd name="T91" fmla="*/ 809 h 47"/>
                <a:gd name="T92" fmla="*/ 530 w 21"/>
                <a:gd name="T93" fmla="*/ 833 h 47"/>
                <a:gd name="T94" fmla="*/ 555 w 21"/>
                <a:gd name="T95" fmla="*/ 877 h 47"/>
                <a:gd name="T96" fmla="*/ 555 w 21"/>
                <a:gd name="T97" fmla="*/ 901 h 47"/>
                <a:gd name="T98" fmla="*/ 555 w 21"/>
                <a:gd name="T99" fmla="*/ 926 h 47"/>
                <a:gd name="T100" fmla="*/ 555 w 21"/>
                <a:gd name="T101" fmla="*/ 950 h 47"/>
                <a:gd name="T102" fmla="*/ 555 w 21"/>
                <a:gd name="T103" fmla="*/ 950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
                <a:gd name="T157" fmla="*/ 0 h 47"/>
                <a:gd name="T158" fmla="*/ 21 w 21"/>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 h="47">
                  <a:moveTo>
                    <a:pt x="21" y="40"/>
                  </a:moveTo>
                  <a:lnTo>
                    <a:pt x="20" y="40"/>
                  </a:lnTo>
                  <a:lnTo>
                    <a:pt x="19" y="40"/>
                  </a:lnTo>
                  <a:lnTo>
                    <a:pt x="18" y="42"/>
                  </a:lnTo>
                  <a:lnTo>
                    <a:pt x="17" y="42"/>
                  </a:lnTo>
                  <a:lnTo>
                    <a:pt x="17" y="43"/>
                  </a:lnTo>
                  <a:lnTo>
                    <a:pt x="16" y="43"/>
                  </a:lnTo>
                  <a:lnTo>
                    <a:pt x="16" y="44"/>
                  </a:lnTo>
                  <a:lnTo>
                    <a:pt x="2" y="47"/>
                  </a:lnTo>
                  <a:lnTo>
                    <a:pt x="1" y="46"/>
                  </a:lnTo>
                  <a:lnTo>
                    <a:pt x="0" y="45"/>
                  </a:lnTo>
                  <a:lnTo>
                    <a:pt x="0" y="44"/>
                  </a:lnTo>
                  <a:lnTo>
                    <a:pt x="1" y="43"/>
                  </a:lnTo>
                  <a:lnTo>
                    <a:pt x="0" y="41"/>
                  </a:lnTo>
                  <a:lnTo>
                    <a:pt x="0" y="34"/>
                  </a:lnTo>
                  <a:lnTo>
                    <a:pt x="0" y="32"/>
                  </a:lnTo>
                  <a:lnTo>
                    <a:pt x="1" y="28"/>
                  </a:lnTo>
                  <a:lnTo>
                    <a:pt x="1" y="26"/>
                  </a:lnTo>
                  <a:lnTo>
                    <a:pt x="1" y="24"/>
                  </a:lnTo>
                  <a:lnTo>
                    <a:pt x="1" y="22"/>
                  </a:lnTo>
                  <a:lnTo>
                    <a:pt x="1" y="21"/>
                  </a:lnTo>
                  <a:lnTo>
                    <a:pt x="1" y="20"/>
                  </a:lnTo>
                  <a:lnTo>
                    <a:pt x="4" y="18"/>
                  </a:lnTo>
                  <a:lnTo>
                    <a:pt x="5" y="14"/>
                  </a:lnTo>
                  <a:lnTo>
                    <a:pt x="4" y="12"/>
                  </a:lnTo>
                  <a:lnTo>
                    <a:pt x="4" y="10"/>
                  </a:lnTo>
                  <a:lnTo>
                    <a:pt x="4" y="9"/>
                  </a:lnTo>
                  <a:lnTo>
                    <a:pt x="3" y="7"/>
                  </a:lnTo>
                  <a:lnTo>
                    <a:pt x="4" y="4"/>
                  </a:lnTo>
                  <a:lnTo>
                    <a:pt x="3" y="3"/>
                  </a:lnTo>
                  <a:lnTo>
                    <a:pt x="3" y="2"/>
                  </a:lnTo>
                  <a:lnTo>
                    <a:pt x="4" y="2"/>
                  </a:lnTo>
                  <a:lnTo>
                    <a:pt x="5" y="1"/>
                  </a:lnTo>
                  <a:lnTo>
                    <a:pt x="6" y="1"/>
                  </a:lnTo>
                  <a:lnTo>
                    <a:pt x="7" y="0"/>
                  </a:lnTo>
                  <a:lnTo>
                    <a:pt x="17" y="29"/>
                  </a:lnTo>
                  <a:lnTo>
                    <a:pt x="17" y="30"/>
                  </a:lnTo>
                  <a:lnTo>
                    <a:pt x="17" y="31"/>
                  </a:lnTo>
                  <a:lnTo>
                    <a:pt x="19" y="33"/>
                  </a:lnTo>
                  <a:lnTo>
                    <a:pt x="20" y="33"/>
                  </a:lnTo>
                  <a:lnTo>
                    <a:pt x="20" y="34"/>
                  </a:lnTo>
                  <a:lnTo>
                    <a:pt x="20" y="35"/>
                  </a:lnTo>
                  <a:lnTo>
                    <a:pt x="21" y="37"/>
                  </a:lnTo>
                  <a:lnTo>
                    <a:pt x="21" y="38"/>
                  </a:lnTo>
                  <a:lnTo>
                    <a:pt x="21" y="39"/>
                  </a:lnTo>
                  <a:lnTo>
                    <a:pt x="21" y="40"/>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2987" name="Freeform 71"/>
            <p:cNvSpPr>
              <a:spLocks/>
            </p:cNvSpPr>
            <p:nvPr/>
          </p:nvSpPr>
          <p:spPr bwMode="auto">
            <a:xfrm>
              <a:off x="4848" y="1189"/>
              <a:ext cx="251" cy="385"/>
            </a:xfrm>
            <a:custGeom>
              <a:avLst/>
              <a:gdLst>
                <a:gd name="T0" fmla="*/ 261 w 49"/>
                <a:gd name="T1" fmla="*/ 1686 h 79"/>
                <a:gd name="T2" fmla="*/ 261 w 49"/>
                <a:gd name="T3" fmla="*/ 1735 h 79"/>
                <a:gd name="T4" fmla="*/ 312 w 49"/>
                <a:gd name="T5" fmla="*/ 1784 h 79"/>
                <a:gd name="T6" fmla="*/ 343 w 49"/>
                <a:gd name="T7" fmla="*/ 1803 h 79"/>
                <a:gd name="T8" fmla="*/ 369 w 49"/>
                <a:gd name="T9" fmla="*/ 1876 h 79"/>
                <a:gd name="T10" fmla="*/ 394 w 49"/>
                <a:gd name="T11" fmla="*/ 1828 h 79"/>
                <a:gd name="T12" fmla="*/ 420 w 49"/>
                <a:gd name="T13" fmla="*/ 1735 h 79"/>
                <a:gd name="T14" fmla="*/ 471 w 49"/>
                <a:gd name="T15" fmla="*/ 1613 h 79"/>
                <a:gd name="T16" fmla="*/ 471 w 49"/>
                <a:gd name="T17" fmla="*/ 1594 h 79"/>
                <a:gd name="T18" fmla="*/ 522 w 49"/>
                <a:gd name="T19" fmla="*/ 1496 h 79"/>
                <a:gd name="T20" fmla="*/ 553 w 49"/>
                <a:gd name="T21" fmla="*/ 1521 h 79"/>
                <a:gd name="T22" fmla="*/ 579 w 49"/>
                <a:gd name="T23" fmla="*/ 1521 h 79"/>
                <a:gd name="T24" fmla="*/ 579 w 49"/>
                <a:gd name="T25" fmla="*/ 1472 h 79"/>
                <a:gd name="T26" fmla="*/ 681 w 49"/>
                <a:gd name="T27" fmla="*/ 1447 h 79"/>
                <a:gd name="T28" fmla="*/ 681 w 49"/>
                <a:gd name="T29" fmla="*/ 1404 h 79"/>
                <a:gd name="T30" fmla="*/ 733 w 49"/>
                <a:gd name="T31" fmla="*/ 1379 h 79"/>
                <a:gd name="T32" fmla="*/ 763 w 49"/>
                <a:gd name="T33" fmla="*/ 1330 h 79"/>
                <a:gd name="T34" fmla="*/ 814 w 49"/>
                <a:gd name="T35" fmla="*/ 1233 h 79"/>
                <a:gd name="T36" fmla="*/ 814 w 49"/>
                <a:gd name="T37" fmla="*/ 1213 h 79"/>
                <a:gd name="T38" fmla="*/ 891 w 49"/>
                <a:gd name="T39" fmla="*/ 1213 h 79"/>
                <a:gd name="T40" fmla="*/ 917 w 49"/>
                <a:gd name="T41" fmla="*/ 1165 h 79"/>
                <a:gd name="T42" fmla="*/ 973 w 49"/>
                <a:gd name="T43" fmla="*/ 1116 h 79"/>
                <a:gd name="T44" fmla="*/ 1050 w 49"/>
                <a:gd name="T45" fmla="*/ 1140 h 79"/>
                <a:gd name="T46" fmla="*/ 1127 w 49"/>
                <a:gd name="T47" fmla="*/ 1043 h 79"/>
                <a:gd name="T48" fmla="*/ 1209 w 49"/>
                <a:gd name="T49" fmla="*/ 975 h 79"/>
                <a:gd name="T50" fmla="*/ 1260 w 49"/>
                <a:gd name="T51" fmla="*/ 950 h 79"/>
                <a:gd name="T52" fmla="*/ 1286 w 49"/>
                <a:gd name="T53" fmla="*/ 902 h 79"/>
                <a:gd name="T54" fmla="*/ 1260 w 49"/>
                <a:gd name="T55" fmla="*/ 877 h 79"/>
                <a:gd name="T56" fmla="*/ 1235 w 49"/>
                <a:gd name="T57" fmla="*/ 853 h 79"/>
                <a:gd name="T58" fmla="*/ 1260 w 49"/>
                <a:gd name="T59" fmla="*/ 833 h 79"/>
                <a:gd name="T60" fmla="*/ 1235 w 49"/>
                <a:gd name="T61" fmla="*/ 760 h 79"/>
                <a:gd name="T62" fmla="*/ 1183 w 49"/>
                <a:gd name="T63" fmla="*/ 736 h 79"/>
                <a:gd name="T64" fmla="*/ 1127 w 49"/>
                <a:gd name="T65" fmla="*/ 760 h 79"/>
                <a:gd name="T66" fmla="*/ 1076 w 49"/>
                <a:gd name="T67" fmla="*/ 663 h 79"/>
                <a:gd name="T68" fmla="*/ 1076 w 49"/>
                <a:gd name="T69" fmla="*/ 619 h 79"/>
                <a:gd name="T70" fmla="*/ 1050 w 49"/>
                <a:gd name="T71" fmla="*/ 619 h 79"/>
                <a:gd name="T72" fmla="*/ 999 w 49"/>
                <a:gd name="T73" fmla="*/ 619 h 79"/>
                <a:gd name="T74" fmla="*/ 943 w 49"/>
                <a:gd name="T75" fmla="*/ 595 h 79"/>
                <a:gd name="T76" fmla="*/ 917 w 49"/>
                <a:gd name="T77" fmla="*/ 521 h 79"/>
                <a:gd name="T78" fmla="*/ 630 w 49"/>
                <a:gd name="T79" fmla="*/ 0 h 79"/>
                <a:gd name="T80" fmla="*/ 579 w 49"/>
                <a:gd name="T81" fmla="*/ 0 h 79"/>
                <a:gd name="T82" fmla="*/ 553 w 49"/>
                <a:gd name="T83" fmla="*/ 49 h 79"/>
                <a:gd name="T84" fmla="*/ 471 w 49"/>
                <a:gd name="T85" fmla="*/ 49 h 79"/>
                <a:gd name="T86" fmla="*/ 394 w 49"/>
                <a:gd name="T87" fmla="*/ 117 h 79"/>
                <a:gd name="T88" fmla="*/ 369 w 49"/>
                <a:gd name="T89" fmla="*/ 49 h 79"/>
                <a:gd name="T90" fmla="*/ 343 w 49"/>
                <a:gd name="T91" fmla="*/ 24 h 79"/>
                <a:gd name="T92" fmla="*/ 159 w 49"/>
                <a:gd name="T93" fmla="*/ 380 h 79"/>
                <a:gd name="T94" fmla="*/ 184 w 49"/>
                <a:gd name="T95" fmla="*/ 453 h 79"/>
                <a:gd name="T96" fmla="*/ 184 w 49"/>
                <a:gd name="T97" fmla="*/ 521 h 79"/>
                <a:gd name="T98" fmla="*/ 133 w 49"/>
                <a:gd name="T99" fmla="*/ 570 h 79"/>
                <a:gd name="T100" fmla="*/ 159 w 49"/>
                <a:gd name="T101" fmla="*/ 760 h 79"/>
                <a:gd name="T102" fmla="*/ 102 w 49"/>
                <a:gd name="T103" fmla="*/ 853 h 79"/>
                <a:gd name="T104" fmla="*/ 102 w 49"/>
                <a:gd name="T105" fmla="*/ 926 h 79"/>
                <a:gd name="T106" fmla="*/ 77 w 49"/>
                <a:gd name="T107" fmla="*/ 950 h 79"/>
                <a:gd name="T108" fmla="*/ 77 w 49"/>
                <a:gd name="T109" fmla="*/ 999 h 79"/>
                <a:gd name="T110" fmla="*/ 26 w 49"/>
                <a:gd name="T111" fmla="*/ 975 h 79"/>
                <a:gd name="T112" fmla="*/ 0 w 49"/>
                <a:gd name="T113" fmla="*/ 999 h 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
                <a:gd name="T172" fmla="*/ 0 h 79"/>
                <a:gd name="T173" fmla="*/ 49 w 49"/>
                <a:gd name="T174" fmla="*/ 79 h 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 h="79">
                  <a:moveTo>
                    <a:pt x="0" y="42"/>
                  </a:moveTo>
                  <a:lnTo>
                    <a:pt x="10" y="71"/>
                  </a:lnTo>
                  <a:lnTo>
                    <a:pt x="10" y="72"/>
                  </a:lnTo>
                  <a:lnTo>
                    <a:pt x="10" y="73"/>
                  </a:lnTo>
                  <a:lnTo>
                    <a:pt x="12" y="75"/>
                  </a:lnTo>
                  <a:lnTo>
                    <a:pt x="13" y="75"/>
                  </a:lnTo>
                  <a:lnTo>
                    <a:pt x="13" y="76"/>
                  </a:lnTo>
                  <a:lnTo>
                    <a:pt x="13" y="77"/>
                  </a:lnTo>
                  <a:lnTo>
                    <a:pt x="14" y="79"/>
                  </a:lnTo>
                  <a:lnTo>
                    <a:pt x="15" y="79"/>
                  </a:lnTo>
                  <a:lnTo>
                    <a:pt x="15" y="77"/>
                  </a:lnTo>
                  <a:lnTo>
                    <a:pt x="15" y="75"/>
                  </a:lnTo>
                  <a:lnTo>
                    <a:pt x="16" y="73"/>
                  </a:lnTo>
                  <a:lnTo>
                    <a:pt x="17" y="70"/>
                  </a:lnTo>
                  <a:lnTo>
                    <a:pt x="18" y="68"/>
                  </a:lnTo>
                  <a:lnTo>
                    <a:pt x="18" y="67"/>
                  </a:lnTo>
                  <a:lnTo>
                    <a:pt x="17" y="65"/>
                  </a:lnTo>
                  <a:lnTo>
                    <a:pt x="20" y="63"/>
                  </a:lnTo>
                  <a:lnTo>
                    <a:pt x="21" y="63"/>
                  </a:lnTo>
                  <a:lnTo>
                    <a:pt x="21" y="64"/>
                  </a:lnTo>
                  <a:lnTo>
                    <a:pt x="22" y="65"/>
                  </a:lnTo>
                  <a:lnTo>
                    <a:pt x="22" y="64"/>
                  </a:lnTo>
                  <a:lnTo>
                    <a:pt x="22" y="63"/>
                  </a:lnTo>
                  <a:lnTo>
                    <a:pt x="22" y="62"/>
                  </a:lnTo>
                  <a:lnTo>
                    <a:pt x="25" y="62"/>
                  </a:lnTo>
                  <a:lnTo>
                    <a:pt x="26" y="61"/>
                  </a:lnTo>
                  <a:lnTo>
                    <a:pt x="26" y="60"/>
                  </a:lnTo>
                  <a:lnTo>
                    <a:pt x="26" y="59"/>
                  </a:lnTo>
                  <a:lnTo>
                    <a:pt x="27" y="59"/>
                  </a:lnTo>
                  <a:lnTo>
                    <a:pt x="28" y="58"/>
                  </a:lnTo>
                  <a:lnTo>
                    <a:pt x="29" y="58"/>
                  </a:lnTo>
                  <a:lnTo>
                    <a:pt x="29" y="56"/>
                  </a:lnTo>
                  <a:lnTo>
                    <a:pt x="29" y="54"/>
                  </a:lnTo>
                  <a:lnTo>
                    <a:pt x="31" y="52"/>
                  </a:lnTo>
                  <a:lnTo>
                    <a:pt x="31" y="51"/>
                  </a:lnTo>
                  <a:lnTo>
                    <a:pt x="33" y="52"/>
                  </a:lnTo>
                  <a:lnTo>
                    <a:pt x="34" y="51"/>
                  </a:lnTo>
                  <a:lnTo>
                    <a:pt x="34" y="50"/>
                  </a:lnTo>
                  <a:lnTo>
                    <a:pt x="35" y="49"/>
                  </a:lnTo>
                  <a:lnTo>
                    <a:pt x="36" y="49"/>
                  </a:lnTo>
                  <a:lnTo>
                    <a:pt x="37" y="47"/>
                  </a:lnTo>
                  <a:lnTo>
                    <a:pt x="39" y="47"/>
                  </a:lnTo>
                  <a:lnTo>
                    <a:pt x="40" y="48"/>
                  </a:lnTo>
                  <a:lnTo>
                    <a:pt x="42" y="45"/>
                  </a:lnTo>
                  <a:lnTo>
                    <a:pt x="43" y="44"/>
                  </a:lnTo>
                  <a:lnTo>
                    <a:pt x="46" y="42"/>
                  </a:lnTo>
                  <a:lnTo>
                    <a:pt x="46" y="41"/>
                  </a:lnTo>
                  <a:lnTo>
                    <a:pt x="47" y="40"/>
                  </a:lnTo>
                  <a:lnTo>
                    <a:pt x="48" y="40"/>
                  </a:lnTo>
                  <a:lnTo>
                    <a:pt x="49" y="40"/>
                  </a:lnTo>
                  <a:lnTo>
                    <a:pt x="49" y="38"/>
                  </a:lnTo>
                  <a:lnTo>
                    <a:pt x="49" y="37"/>
                  </a:lnTo>
                  <a:lnTo>
                    <a:pt x="48" y="37"/>
                  </a:lnTo>
                  <a:lnTo>
                    <a:pt x="47" y="36"/>
                  </a:lnTo>
                  <a:lnTo>
                    <a:pt x="48" y="35"/>
                  </a:lnTo>
                  <a:lnTo>
                    <a:pt x="48" y="34"/>
                  </a:lnTo>
                  <a:lnTo>
                    <a:pt x="47" y="32"/>
                  </a:lnTo>
                  <a:lnTo>
                    <a:pt x="46" y="31"/>
                  </a:lnTo>
                  <a:lnTo>
                    <a:pt x="45" y="31"/>
                  </a:lnTo>
                  <a:lnTo>
                    <a:pt x="45" y="32"/>
                  </a:lnTo>
                  <a:lnTo>
                    <a:pt x="43" y="32"/>
                  </a:lnTo>
                  <a:lnTo>
                    <a:pt x="42" y="32"/>
                  </a:lnTo>
                  <a:lnTo>
                    <a:pt x="41" y="28"/>
                  </a:lnTo>
                  <a:lnTo>
                    <a:pt x="42" y="27"/>
                  </a:lnTo>
                  <a:lnTo>
                    <a:pt x="41" y="26"/>
                  </a:lnTo>
                  <a:lnTo>
                    <a:pt x="40" y="26"/>
                  </a:lnTo>
                  <a:lnTo>
                    <a:pt x="38" y="26"/>
                  </a:lnTo>
                  <a:lnTo>
                    <a:pt x="37" y="26"/>
                  </a:lnTo>
                  <a:lnTo>
                    <a:pt x="36" y="25"/>
                  </a:lnTo>
                  <a:lnTo>
                    <a:pt x="36" y="23"/>
                  </a:lnTo>
                  <a:lnTo>
                    <a:pt x="35" y="22"/>
                  </a:lnTo>
                  <a:lnTo>
                    <a:pt x="29" y="3"/>
                  </a:lnTo>
                  <a:lnTo>
                    <a:pt x="24" y="0"/>
                  </a:lnTo>
                  <a:lnTo>
                    <a:pt x="23" y="0"/>
                  </a:lnTo>
                  <a:lnTo>
                    <a:pt x="22" y="0"/>
                  </a:lnTo>
                  <a:lnTo>
                    <a:pt x="21" y="1"/>
                  </a:lnTo>
                  <a:lnTo>
                    <a:pt x="21" y="2"/>
                  </a:lnTo>
                  <a:lnTo>
                    <a:pt x="20" y="2"/>
                  </a:lnTo>
                  <a:lnTo>
                    <a:pt x="18" y="2"/>
                  </a:lnTo>
                  <a:lnTo>
                    <a:pt x="16" y="5"/>
                  </a:lnTo>
                  <a:lnTo>
                    <a:pt x="15" y="5"/>
                  </a:lnTo>
                  <a:lnTo>
                    <a:pt x="14" y="4"/>
                  </a:lnTo>
                  <a:lnTo>
                    <a:pt x="14" y="2"/>
                  </a:lnTo>
                  <a:lnTo>
                    <a:pt x="14" y="1"/>
                  </a:lnTo>
                  <a:lnTo>
                    <a:pt x="13" y="1"/>
                  </a:lnTo>
                  <a:lnTo>
                    <a:pt x="11" y="2"/>
                  </a:lnTo>
                  <a:lnTo>
                    <a:pt x="6" y="16"/>
                  </a:lnTo>
                  <a:lnTo>
                    <a:pt x="6" y="19"/>
                  </a:lnTo>
                  <a:lnTo>
                    <a:pt x="7" y="19"/>
                  </a:lnTo>
                  <a:lnTo>
                    <a:pt x="7" y="21"/>
                  </a:lnTo>
                  <a:lnTo>
                    <a:pt x="7" y="22"/>
                  </a:lnTo>
                  <a:lnTo>
                    <a:pt x="6" y="23"/>
                  </a:lnTo>
                  <a:lnTo>
                    <a:pt x="5" y="24"/>
                  </a:lnTo>
                  <a:lnTo>
                    <a:pt x="7" y="30"/>
                  </a:lnTo>
                  <a:lnTo>
                    <a:pt x="6" y="32"/>
                  </a:lnTo>
                  <a:lnTo>
                    <a:pt x="6" y="33"/>
                  </a:lnTo>
                  <a:lnTo>
                    <a:pt x="4" y="36"/>
                  </a:lnTo>
                  <a:lnTo>
                    <a:pt x="4" y="37"/>
                  </a:lnTo>
                  <a:lnTo>
                    <a:pt x="4" y="39"/>
                  </a:lnTo>
                  <a:lnTo>
                    <a:pt x="4" y="40"/>
                  </a:lnTo>
                  <a:lnTo>
                    <a:pt x="3" y="40"/>
                  </a:lnTo>
                  <a:lnTo>
                    <a:pt x="3" y="41"/>
                  </a:lnTo>
                  <a:lnTo>
                    <a:pt x="3" y="42"/>
                  </a:lnTo>
                  <a:lnTo>
                    <a:pt x="2" y="42"/>
                  </a:lnTo>
                  <a:lnTo>
                    <a:pt x="1" y="41"/>
                  </a:lnTo>
                  <a:lnTo>
                    <a:pt x="0" y="42"/>
                  </a:lnTo>
                  <a:close/>
                </a:path>
              </a:pathLst>
            </a:custGeom>
            <a:solidFill>
              <a:srgbClr val="6987EB"/>
            </a:solidFill>
            <a:ln w="12700" cmpd="sng">
              <a:solidFill>
                <a:schemeClr val="tx1"/>
              </a:solidFill>
              <a:prstDash val="solid"/>
              <a:round/>
              <a:headEnd/>
              <a:tailEnd/>
            </a:ln>
          </p:spPr>
          <p:txBody>
            <a:bodyPr/>
            <a:lstStyle/>
            <a:p>
              <a:endParaRPr lang="en-US"/>
            </a:p>
          </p:txBody>
        </p:sp>
        <p:grpSp>
          <p:nvGrpSpPr>
            <p:cNvPr id="4" name="Group 72"/>
            <p:cNvGrpSpPr>
              <a:grpSpLocks/>
            </p:cNvGrpSpPr>
            <p:nvPr/>
          </p:nvGrpSpPr>
          <p:grpSpPr bwMode="auto">
            <a:xfrm>
              <a:off x="2038" y="2920"/>
              <a:ext cx="609" cy="371"/>
              <a:chOff x="1991" y="3321"/>
              <a:chExt cx="361" cy="231"/>
            </a:xfrm>
          </p:grpSpPr>
          <p:sp>
            <p:nvSpPr>
              <p:cNvPr id="32989" name="Freeform 73"/>
              <p:cNvSpPr>
                <a:spLocks/>
              </p:cNvSpPr>
              <p:nvPr/>
            </p:nvSpPr>
            <p:spPr bwMode="auto">
              <a:xfrm>
                <a:off x="2274" y="3459"/>
                <a:ext cx="78" cy="93"/>
              </a:xfrm>
              <a:custGeom>
                <a:avLst/>
                <a:gdLst>
                  <a:gd name="T0" fmla="*/ 0 w 16"/>
                  <a:gd name="T1" fmla="*/ 166 h 19"/>
                  <a:gd name="T2" fmla="*/ 24 w 16"/>
                  <a:gd name="T3" fmla="*/ 313 h 19"/>
                  <a:gd name="T4" fmla="*/ 24 w 16"/>
                  <a:gd name="T5" fmla="*/ 382 h 19"/>
                  <a:gd name="T6" fmla="*/ 141 w 16"/>
                  <a:gd name="T7" fmla="*/ 455 h 19"/>
                  <a:gd name="T8" fmla="*/ 190 w 16"/>
                  <a:gd name="T9" fmla="*/ 382 h 19"/>
                  <a:gd name="T10" fmla="*/ 380 w 16"/>
                  <a:gd name="T11" fmla="*/ 264 h 19"/>
                  <a:gd name="T12" fmla="*/ 307 w 16"/>
                  <a:gd name="T13" fmla="*/ 117 h 19"/>
                  <a:gd name="T14" fmla="*/ 73 w 16"/>
                  <a:gd name="T15" fmla="*/ 0 h 19"/>
                  <a:gd name="T16" fmla="*/ 73 w 16"/>
                  <a:gd name="T17" fmla="*/ 117 h 19"/>
                  <a:gd name="T18" fmla="*/ 0 w 16"/>
                  <a:gd name="T19" fmla="*/ 166 h 19"/>
                  <a:gd name="T20" fmla="*/ 0 w 16"/>
                  <a:gd name="T21" fmla="*/ 166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
                  <a:gd name="T35" fmla="*/ 16 w 1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
                    <a:moveTo>
                      <a:pt x="0" y="7"/>
                    </a:moveTo>
                    <a:lnTo>
                      <a:pt x="1" y="13"/>
                    </a:lnTo>
                    <a:lnTo>
                      <a:pt x="1" y="16"/>
                    </a:lnTo>
                    <a:lnTo>
                      <a:pt x="6" y="19"/>
                    </a:lnTo>
                    <a:lnTo>
                      <a:pt x="8" y="16"/>
                    </a:lnTo>
                    <a:lnTo>
                      <a:pt x="16" y="11"/>
                    </a:lnTo>
                    <a:lnTo>
                      <a:pt x="13" y="5"/>
                    </a:lnTo>
                    <a:lnTo>
                      <a:pt x="3" y="0"/>
                    </a:lnTo>
                    <a:lnTo>
                      <a:pt x="3" y="5"/>
                    </a:lnTo>
                    <a:lnTo>
                      <a:pt x="0" y="7"/>
                    </a:lnTo>
                    <a:close/>
                  </a:path>
                </a:pathLst>
              </a:custGeom>
              <a:solidFill>
                <a:srgbClr val="6487EB"/>
              </a:solidFill>
              <a:ln w="12700" cmpd="sng">
                <a:solidFill>
                  <a:schemeClr val="tx1"/>
                </a:solidFill>
                <a:prstDash val="solid"/>
                <a:round/>
                <a:headEnd/>
                <a:tailEnd/>
              </a:ln>
            </p:spPr>
            <p:txBody>
              <a:bodyPr/>
              <a:lstStyle/>
              <a:p>
                <a:endParaRPr lang="en-US"/>
              </a:p>
            </p:txBody>
          </p:sp>
          <p:sp>
            <p:nvSpPr>
              <p:cNvPr id="32990" name="Freeform 74"/>
              <p:cNvSpPr>
                <a:spLocks/>
              </p:cNvSpPr>
              <p:nvPr/>
            </p:nvSpPr>
            <p:spPr bwMode="auto">
              <a:xfrm>
                <a:off x="2235" y="3409"/>
                <a:ext cx="44" cy="29"/>
              </a:xfrm>
              <a:custGeom>
                <a:avLst/>
                <a:gdLst>
                  <a:gd name="T0" fmla="*/ 73 w 9"/>
                  <a:gd name="T1" fmla="*/ 140 h 6"/>
                  <a:gd name="T2" fmla="*/ 191 w 9"/>
                  <a:gd name="T3" fmla="*/ 140 h 6"/>
                  <a:gd name="T4" fmla="*/ 215 w 9"/>
                  <a:gd name="T5" fmla="*/ 72 h 6"/>
                  <a:gd name="T6" fmla="*/ 117 w 9"/>
                  <a:gd name="T7" fmla="*/ 48 h 6"/>
                  <a:gd name="T8" fmla="*/ 73 w 9"/>
                  <a:gd name="T9" fmla="*/ 48 h 6"/>
                  <a:gd name="T10" fmla="*/ 49 w 9"/>
                  <a:gd name="T11" fmla="*/ 0 h 6"/>
                  <a:gd name="T12" fmla="*/ 0 w 9"/>
                  <a:gd name="T13" fmla="*/ 48 h 6"/>
                  <a:gd name="T14" fmla="*/ 49 w 9"/>
                  <a:gd name="T15" fmla="*/ 116 h 6"/>
                  <a:gd name="T16" fmla="*/ 73 w 9"/>
                  <a:gd name="T17" fmla="*/ 140 h 6"/>
                  <a:gd name="T18" fmla="*/ 73 w 9"/>
                  <a:gd name="T19" fmla="*/ 14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3" y="6"/>
                    </a:moveTo>
                    <a:lnTo>
                      <a:pt x="8" y="6"/>
                    </a:lnTo>
                    <a:lnTo>
                      <a:pt x="9" y="3"/>
                    </a:lnTo>
                    <a:lnTo>
                      <a:pt x="5" y="2"/>
                    </a:lnTo>
                    <a:lnTo>
                      <a:pt x="3" y="2"/>
                    </a:lnTo>
                    <a:lnTo>
                      <a:pt x="2" y="0"/>
                    </a:lnTo>
                    <a:lnTo>
                      <a:pt x="0" y="2"/>
                    </a:lnTo>
                    <a:lnTo>
                      <a:pt x="2" y="5"/>
                    </a:lnTo>
                    <a:lnTo>
                      <a:pt x="3" y="6"/>
                    </a:lnTo>
                    <a:close/>
                  </a:path>
                </a:pathLst>
              </a:custGeom>
              <a:solidFill>
                <a:srgbClr val="6487EB"/>
              </a:solidFill>
              <a:ln w="12700" cmpd="sng">
                <a:solidFill>
                  <a:schemeClr val="tx1"/>
                </a:solidFill>
                <a:prstDash val="solid"/>
                <a:round/>
                <a:headEnd/>
                <a:tailEnd/>
              </a:ln>
            </p:spPr>
            <p:txBody>
              <a:bodyPr/>
              <a:lstStyle/>
              <a:p>
                <a:endParaRPr lang="en-US"/>
              </a:p>
            </p:txBody>
          </p:sp>
          <p:sp>
            <p:nvSpPr>
              <p:cNvPr id="32991" name="Freeform 75"/>
              <p:cNvSpPr>
                <a:spLocks/>
              </p:cNvSpPr>
              <p:nvPr/>
            </p:nvSpPr>
            <p:spPr bwMode="auto">
              <a:xfrm>
                <a:off x="2225" y="3438"/>
                <a:ext cx="20" cy="10"/>
              </a:xfrm>
              <a:custGeom>
                <a:avLst/>
                <a:gdLst>
                  <a:gd name="T0" fmla="*/ 0 w 4"/>
                  <a:gd name="T1" fmla="*/ 50 h 2"/>
                  <a:gd name="T2" fmla="*/ 100 w 4"/>
                  <a:gd name="T3" fmla="*/ 0 h 2"/>
                  <a:gd name="T4" fmla="*/ 100 w 4"/>
                  <a:gd name="T5" fmla="*/ 50 h 2"/>
                  <a:gd name="T6" fmla="*/ 0 w 4"/>
                  <a:gd name="T7" fmla="*/ 50 h 2"/>
                  <a:gd name="T8" fmla="*/ 0 w 4"/>
                  <a:gd name="T9" fmla="*/ 5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2"/>
                    </a:moveTo>
                    <a:lnTo>
                      <a:pt x="4" y="0"/>
                    </a:lnTo>
                    <a:lnTo>
                      <a:pt x="4" y="2"/>
                    </a:lnTo>
                    <a:lnTo>
                      <a:pt x="0" y="2"/>
                    </a:lnTo>
                    <a:close/>
                  </a:path>
                </a:pathLst>
              </a:custGeom>
              <a:solidFill>
                <a:srgbClr val="6487EB"/>
              </a:solidFill>
              <a:ln w="12700" cmpd="sng">
                <a:solidFill>
                  <a:schemeClr val="tx1"/>
                </a:solidFill>
                <a:prstDash val="solid"/>
                <a:round/>
                <a:headEnd/>
                <a:tailEnd/>
              </a:ln>
            </p:spPr>
            <p:txBody>
              <a:bodyPr/>
              <a:lstStyle/>
              <a:p>
                <a:endParaRPr lang="en-US"/>
              </a:p>
            </p:txBody>
          </p:sp>
          <p:sp>
            <p:nvSpPr>
              <p:cNvPr id="32992" name="Freeform 76"/>
              <p:cNvSpPr>
                <a:spLocks/>
              </p:cNvSpPr>
              <p:nvPr/>
            </p:nvSpPr>
            <p:spPr bwMode="auto">
              <a:xfrm>
                <a:off x="2211" y="3419"/>
                <a:ext cx="19" cy="14"/>
              </a:xfrm>
              <a:custGeom>
                <a:avLst/>
                <a:gdLst>
                  <a:gd name="T0" fmla="*/ 47 w 4"/>
                  <a:gd name="T1" fmla="*/ 0 h 3"/>
                  <a:gd name="T2" fmla="*/ 47 w 4"/>
                  <a:gd name="T3" fmla="*/ 0 h 3"/>
                  <a:gd name="T4" fmla="*/ 66 w 4"/>
                  <a:gd name="T5" fmla="*/ 0 h 3"/>
                  <a:gd name="T6" fmla="*/ 66 w 4"/>
                  <a:gd name="T7" fmla="*/ 0 h 3"/>
                  <a:gd name="T8" fmla="*/ 66 w 4"/>
                  <a:gd name="T9" fmla="*/ 0 h 3"/>
                  <a:gd name="T10" fmla="*/ 66 w 4"/>
                  <a:gd name="T11" fmla="*/ 23 h 3"/>
                  <a:gd name="T12" fmla="*/ 66 w 4"/>
                  <a:gd name="T13" fmla="*/ 23 h 3"/>
                  <a:gd name="T14" fmla="*/ 66 w 4"/>
                  <a:gd name="T15" fmla="*/ 23 h 3"/>
                  <a:gd name="T16" fmla="*/ 90 w 4"/>
                  <a:gd name="T17" fmla="*/ 23 h 3"/>
                  <a:gd name="T18" fmla="*/ 66 w 4"/>
                  <a:gd name="T19" fmla="*/ 42 h 3"/>
                  <a:gd name="T20" fmla="*/ 66 w 4"/>
                  <a:gd name="T21" fmla="*/ 42 h 3"/>
                  <a:gd name="T22" fmla="*/ 66 w 4"/>
                  <a:gd name="T23" fmla="*/ 42 h 3"/>
                  <a:gd name="T24" fmla="*/ 66 w 4"/>
                  <a:gd name="T25" fmla="*/ 65 h 3"/>
                  <a:gd name="T26" fmla="*/ 66 w 4"/>
                  <a:gd name="T27" fmla="*/ 65 h 3"/>
                  <a:gd name="T28" fmla="*/ 66 w 4"/>
                  <a:gd name="T29" fmla="*/ 65 h 3"/>
                  <a:gd name="T30" fmla="*/ 47 w 4"/>
                  <a:gd name="T31" fmla="*/ 65 h 3"/>
                  <a:gd name="T32" fmla="*/ 47 w 4"/>
                  <a:gd name="T33" fmla="*/ 65 h 3"/>
                  <a:gd name="T34" fmla="*/ 47 w 4"/>
                  <a:gd name="T35" fmla="*/ 65 h 3"/>
                  <a:gd name="T36" fmla="*/ 24 w 4"/>
                  <a:gd name="T37" fmla="*/ 65 h 3"/>
                  <a:gd name="T38" fmla="*/ 24 w 4"/>
                  <a:gd name="T39" fmla="*/ 65 h 3"/>
                  <a:gd name="T40" fmla="*/ 24 w 4"/>
                  <a:gd name="T41" fmla="*/ 65 h 3"/>
                  <a:gd name="T42" fmla="*/ 24 w 4"/>
                  <a:gd name="T43" fmla="*/ 42 h 3"/>
                  <a:gd name="T44" fmla="*/ 0 w 4"/>
                  <a:gd name="T45" fmla="*/ 42 h 3"/>
                  <a:gd name="T46" fmla="*/ 0 w 4"/>
                  <a:gd name="T47" fmla="*/ 42 h 3"/>
                  <a:gd name="T48" fmla="*/ 0 w 4"/>
                  <a:gd name="T49" fmla="*/ 23 h 3"/>
                  <a:gd name="T50" fmla="*/ 0 w 4"/>
                  <a:gd name="T51" fmla="*/ 23 h 3"/>
                  <a:gd name="T52" fmla="*/ 0 w 4"/>
                  <a:gd name="T53" fmla="*/ 23 h 3"/>
                  <a:gd name="T54" fmla="*/ 24 w 4"/>
                  <a:gd name="T55" fmla="*/ 23 h 3"/>
                  <a:gd name="T56" fmla="*/ 24 w 4"/>
                  <a:gd name="T57" fmla="*/ 0 h 3"/>
                  <a:gd name="T58" fmla="*/ 24 w 4"/>
                  <a:gd name="T59" fmla="*/ 0 h 3"/>
                  <a:gd name="T60" fmla="*/ 24 w 4"/>
                  <a:gd name="T61" fmla="*/ 0 h 3"/>
                  <a:gd name="T62" fmla="*/ 47 w 4"/>
                  <a:gd name="T63" fmla="*/ 0 h 3"/>
                  <a:gd name="T64" fmla="*/ 47 w 4"/>
                  <a:gd name="T65" fmla="*/ 0 h 3"/>
                  <a:gd name="T66" fmla="*/ 47 w 4"/>
                  <a:gd name="T67" fmla="*/ 0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
                  <a:gd name="T103" fmla="*/ 0 h 3"/>
                  <a:gd name="T104" fmla="*/ 4 w 4"/>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 h="3">
                    <a:moveTo>
                      <a:pt x="2" y="0"/>
                    </a:moveTo>
                    <a:lnTo>
                      <a:pt x="2" y="0"/>
                    </a:lnTo>
                    <a:lnTo>
                      <a:pt x="3" y="0"/>
                    </a:lnTo>
                    <a:lnTo>
                      <a:pt x="3" y="1"/>
                    </a:lnTo>
                    <a:lnTo>
                      <a:pt x="4" y="1"/>
                    </a:lnTo>
                    <a:lnTo>
                      <a:pt x="3" y="2"/>
                    </a:lnTo>
                    <a:lnTo>
                      <a:pt x="3" y="3"/>
                    </a:lnTo>
                    <a:lnTo>
                      <a:pt x="2" y="3"/>
                    </a:lnTo>
                    <a:lnTo>
                      <a:pt x="1" y="3"/>
                    </a:lnTo>
                    <a:lnTo>
                      <a:pt x="1" y="2"/>
                    </a:lnTo>
                    <a:lnTo>
                      <a:pt x="0" y="2"/>
                    </a:lnTo>
                    <a:lnTo>
                      <a:pt x="0" y="1"/>
                    </a:lnTo>
                    <a:lnTo>
                      <a:pt x="1" y="1"/>
                    </a:lnTo>
                    <a:lnTo>
                      <a:pt x="1" y="0"/>
                    </a:lnTo>
                    <a:lnTo>
                      <a:pt x="2" y="0"/>
                    </a:lnTo>
                    <a:close/>
                  </a:path>
                </a:pathLst>
              </a:custGeom>
              <a:solidFill>
                <a:srgbClr val="6487EB"/>
              </a:solidFill>
              <a:ln w="12700" cmpd="sng">
                <a:solidFill>
                  <a:schemeClr val="tx1"/>
                </a:solidFill>
                <a:prstDash val="solid"/>
                <a:round/>
                <a:headEnd/>
                <a:tailEnd/>
              </a:ln>
            </p:spPr>
            <p:txBody>
              <a:bodyPr/>
              <a:lstStyle/>
              <a:p>
                <a:endParaRPr lang="en-US"/>
              </a:p>
            </p:txBody>
          </p:sp>
          <p:sp>
            <p:nvSpPr>
              <p:cNvPr id="32993" name="Freeform 77"/>
              <p:cNvSpPr>
                <a:spLocks/>
              </p:cNvSpPr>
              <p:nvPr/>
            </p:nvSpPr>
            <p:spPr bwMode="auto">
              <a:xfrm>
                <a:off x="2186" y="3394"/>
                <a:ext cx="39" cy="15"/>
              </a:xfrm>
              <a:custGeom>
                <a:avLst/>
                <a:gdLst>
                  <a:gd name="T0" fmla="*/ 0 w 8"/>
                  <a:gd name="T1" fmla="*/ 75 h 3"/>
                  <a:gd name="T2" fmla="*/ 166 w 8"/>
                  <a:gd name="T3" fmla="*/ 75 h 3"/>
                  <a:gd name="T4" fmla="*/ 190 w 8"/>
                  <a:gd name="T5" fmla="*/ 0 h 3"/>
                  <a:gd name="T6" fmla="*/ 49 w 8"/>
                  <a:gd name="T7" fmla="*/ 0 h 3"/>
                  <a:gd name="T8" fmla="*/ 0 w 8"/>
                  <a:gd name="T9" fmla="*/ 75 h 3"/>
                  <a:gd name="T10" fmla="*/ 0 w 8"/>
                  <a:gd name="T11" fmla="*/ 75 h 3"/>
                  <a:gd name="T12" fmla="*/ 0 60000 65536"/>
                  <a:gd name="T13" fmla="*/ 0 60000 65536"/>
                  <a:gd name="T14" fmla="*/ 0 60000 65536"/>
                  <a:gd name="T15" fmla="*/ 0 60000 65536"/>
                  <a:gd name="T16" fmla="*/ 0 60000 65536"/>
                  <a:gd name="T17" fmla="*/ 0 60000 65536"/>
                  <a:gd name="T18" fmla="*/ 0 w 8"/>
                  <a:gd name="T19" fmla="*/ 0 h 3"/>
                  <a:gd name="T20" fmla="*/ 8 w 8"/>
                  <a:gd name="T21" fmla="*/ 3 h 3"/>
                </a:gdLst>
                <a:ahLst/>
                <a:cxnLst>
                  <a:cxn ang="T12">
                    <a:pos x="T0" y="T1"/>
                  </a:cxn>
                  <a:cxn ang="T13">
                    <a:pos x="T2" y="T3"/>
                  </a:cxn>
                  <a:cxn ang="T14">
                    <a:pos x="T4" y="T5"/>
                  </a:cxn>
                  <a:cxn ang="T15">
                    <a:pos x="T6" y="T7"/>
                  </a:cxn>
                  <a:cxn ang="T16">
                    <a:pos x="T8" y="T9"/>
                  </a:cxn>
                  <a:cxn ang="T17">
                    <a:pos x="T10" y="T11"/>
                  </a:cxn>
                </a:cxnLst>
                <a:rect l="T18" t="T19" r="T20" b="T21"/>
                <a:pathLst>
                  <a:path w="8" h="3">
                    <a:moveTo>
                      <a:pt x="0" y="3"/>
                    </a:moveTo>
                    <a:lnTo>
                      <a:pt x="7" y="3"/>
                    </a:lnTo>
                    <a:lnTo>
                      <a:pt x="8" y="0"/>
                    </a:lnTo>
                    <a:lnTo>
                      <a:pt x="2" y="0"/>
                    </a:lnTo>
                    <a:lnTo>
                      <a:pt x="0" y="3"/>
                    </a:lnTo>
                    <a:close/>
                  </a:path>
                </a:pathLst>
              </a:custGeom>
              <a:solidFill>
                <a:srgbClr val="6487EB"/>
              </a:solidFill>
              <a:ln w="12700" cmpd="sng">
                <a:solidFill>
                  <a:schemeClr val="tx1"/>
                </a:solidFill>
                <a:prstDash val="solid"/>
                <a:round/>
                <a:headEnd/>
                <a:tailEnd/>
              </a:ln>
            </p:spPr>
            <p:txBody>
              <a:bodyPr/>
              <a:lstStyle/>
              <a:p>
                <a:endParaRPr lang="en-US"/>
              </a:p>
            </p:txBody>
          </p:sp>
          <p:sp>
            <p:nvSpPr>
              <p:cNvPr id="32994" name="Freeform 78"/>
              <p:cNvSpPr>
                <a:spLocks/>
              </p:cNvSpPr>
              <p:nvPr/>
            </p:nvSpPr>
            <p:spPr bwMode="auto">
              <a:xfrm>
                <a:off x="2026" y="3321"/>
                <a:ext cx="38" cy="24"/>
              </a:xfrm>
              <a:custGeom>
                <a:avLst/>
                <a:gdLst>
                  <a:gd name="T0" fmla="*/ 0 w 8"/>
                  <a:gd name="T1" fmla="*/ 91 h 5"/>
                  <a:gd name="T2" fmla="*/ 66 w 8"/>
                  <a:gd name="T3" fmla="*/ 115 h 5"/>
                  <a:gd name="T4" fmla="*/ 133 w 8"/>
                  <a:gd name="T5" fmla="*/ 115 h 5"/>
                  <a:gd name="T6" fmla="*/ 180 w 8"/>
                  <a:gd name="T7" fmla="*/ 48 h 5"/>
                  <a:gd name="T8" fmla="*/ 114 w 8"/>
                  <a:gd name="T9" fmla="*/ 0 h 5"/>
                  <a:gd name="T10" fmla="*/ 24 w 8"/>
                  <a:gd name="T11" fmla="*/ 48 h 5"/>
                  <a:gd name="T12" fmla="*/ 0 w 8"/>
                  <a:gd name="T13" fmla="*/ 91 h 5"/>
                  <a:gd name="T14" fmla="*/ 0 w 8"/>
                  <a:gd name="T15" fmla="*/ 91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0" y="4"/>
                    </a:moveTo>
                    <a:lnTo>
                      <a:pt x="3" y="5"/>
                    </a:lnTo>
                    <a:lnTo>
                      <a:pt x="6" y="5"/>
                    </a:lnTo>
                    <a:lnTo>
                      <a:pt x="8" y="2"/>
                    </a:lnTo>
                    <a:lnTo>
                      <a:pt x="5" y="0"/>
                    </a:lnTo>
                    <a:lnTo>
                      <a:pt x="1" y="2"/>
                    </a:lnTo>
                    <a:lnTo>
                      <a:pt x="0" y="4"/>
                    </a:lnTo>
                    <a:close/>
                  </a:path>
                </a:pathLst>
              </a:custGeom>
              <a:solidFill>
                <a:srgbClr val="6487EB"/>
              </a:solidFill>
              <a:ln w="12700" cmpd="sng">
                <a:solidFill>
                  <a:schemeClr val="tx1"/>
                </a:solidFill>
                <a:prstDash val="solid"/>
                <a:round/>
                <a:headEnd/>
                <a:tailEnd/>
              </a:ln>
            </p:spPr>
            <p:txBody>
              <a:bodyPr/>
              <a:lstStyle/>
              <a:p>
                <a:endParaRPr lang="en-US"/>
              </a:p>
            </p:txBody>
          </p:sp>
          <p:sp>
            <p:nvSpPr>
              <p:cNvPr id="32995" name="Freeform 79"/>
              <p:cNvSpPr>
                <a:spLocks/>
              </p:cNvSpPr>
              <p:nvPr/>
            </p:nvSpPr>
            <p:spPr bwMode="auto">
              <a:xfrm>
                <a:off x="1991" y="3321"/>
                <a:ext cx="20" cy="24"/>
              </a:xfrm>
              <a:custGeom>
                <a:avLst/>
                <a:gdLst>
                  <a:gd name="T0" fmla="*/ 0 w 4"/>
                  <a:gd name="T1" fmla="*/ 115 h 5"/>
                  <a:gd name="T2" fmla="*/ 100 w 4"/>
                  <a:gd name="T3" fmla="*/ 48 h 5"/>
                  <a:gd name="T4" fmla="*/ 100 w 4"/>
                  <a:gd name="T5" fmla="*/ 0 h 5"/>
                  <a:gd name="T6" fmla="*/ 0 w 4"/>
                  <a:gd name="T7" fmla="*/ 91 h 5"/>
                  <a:gd name="T8" fmla="*/ 0 w 4"/>
                  <a:gd name="T9" fmla="*/ 115 h 5"/>
                  <a:gd name="T10" fmla="*/ 0 w 4"/>
                  <a:gd name="T11" fmla="*/ 115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5"/>
                    </a:moveTo>
                    <a:lnTo>
                      <a:pt x="4" y="2"/>
                    </a:lnTo>
                    <a:lnTo>
                      <a:pt x="4" y="0"/>
                    </a:lnTo>
                    <a:lnTo>
                      <a:pt x="0" y="4"/>
                    </a:lnTo>
                    <a:lnTo>
                      <a:pt x="0" y="5"/>
                    </a:lnTo>
                    <a:close/>
                  </a:path>
                </a:pathLst>
              </a:custGeom>
              <a:solidFill>
                <a:srgbClr val="6487EB"/>
              </a:solidFill>
              <a:ln w="12700" cmpd="sng">
                <a:solidFill>
                  <a:schemeClr val="tx1"/>
                </a:solidFill>
                <a:prstDash val="solid"/>
                <a:round/>
                <a:headEnd/>
                <a:tailEnd/>
              </a:ln>
            </p:spPr>
            <p:txBody>
              <a:bodyPr/>
              <a:lstStyle/>
              <a:p>
                <a:endParaRPr lang="en-US"/>
              </a:p>
            </p:txBody>
          </p:sp>
          <p:sp>
            <p:nvSpPr>
              <p:cNvPr id="32996" name="Freeform 80"/>
              <p:cNvSpPr>
                <a:spLocks/>
              </p:cNvSpPr>
              <p:nvPr/>
            </p:nvSpPr>
            <p:spPr bwMode="auto">
              <a:xfrm>
                <a:off x="2128" y="3360"/>
                <a:ext cx="39" cy="34"/>
              </a:xfrm>
              <a:custGeom>
                <a:avLst/>
                <a:gdLst>
                  <a:gd name="T0" fmla="*/ 73 w 8"/>
                  <a:gd name="T1" fmla="*/ 165 h 7"/>
                  <a:gd name="T2" fmla="*/ 190 w 8"/>
                  <a:gd name="T3" fmla="*/ 165 h 7"/>
                  <a:gd name="T4" fmla="*/ 190 w 8"/>
                  <a:gd name="T5" fmla="*/ 92 h 7"/>
                  <a:gd name="T6" fmla="*/ 97 w 8"/>
                  <a:gd name="T7" fmla="*/ 0 h 7"/>
                  <a:gd name="T8" fmla="*/ 0 w 8"/>
                  <a:gd name="T9" fmla="*/ 49 h 7"/>
                  <a:gd name="T10" fmla="*/ 73 w 8"/>
                  <a:gd name="T11" fmla="*/ 165 h 7"/>
                  <a:gd name="T12" fmla="*/ 73 w 8"/>
                  <a:gd name="T13" fmla="*/ 165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3" y="7"/>
                    </a:moveTo>
                    <a:lnTo>
                      <a:pt x="8" y="7"/>
                    </a:lnTo>
                    <a:lnTo>
                      <a:pt x="8" y="4"/>
                    </a:lnTo>
                    <a:lnTo>
                      <a:pt x="4" y="0"/>
                    </a:lnTo>
                    <a:lnTo>
                      <a:pt x="0" y="2"/>
                    </a:lnTo>
                    <a:lnTo>
                      <a:pt x="3" y="7"/>
                    </a:lnTo>
                    <a:close/>
                  </a:path>
                </a:pathLst>
              </a:custGeom>
              <a:solidFill>
                <a:srgbClr val="6487EB"/>
              </a:solidFill>
              <a:ln w="12700" cmpd="sng">
                <a:solidFill>
                  <a:schemeClr val="tx1"/>
                </a:solidFill>
                <a:prstDash val="solid"/>
                <a:round/>
                <a:headEnd/>
                <a:tailEnd/>
              </a:ln>
            </p:spPr>
            <p:txBody>
              <a:bodyPr/>
              <a:lstStyle/>
              <a:p>
                <a:endParaRPr lang="en-US"/>
              </a:p>
            </p:txBody>
          </p:sp>
        </p:grpSp>
      </p:grpSp>
      <p:sp>
        <p:nvSpPr>
          <p:cNvPr id="32775" name="Text Box 81"/>
          <p:cNvSpPr txBox="1">
            <a:spLocks noChangeArrowheads="1"/>
          </p:cNvSpPr>
          <p:nvPr/>
        </p:nvSpPr>
        <p:spPr bwMode="auto">
          <a:xfrm>
            <a:off x="3505200" y="2209800"/>
            <a:ext cx="915635" cy="400110"/>
          </a:xfrm>
          <a:prstGeom prst="rect">
            <a:avLst/>
          </a:prstGeom>
          <a:noFill/>
          <a:ln w="9525">
            <a:noFill/>
            <a:miter lim="800000"/>
            <a:headEnd/>
            <a:tailEnd/>
          </a:ln>
        </p:spPr>
        <p:txBody>
          <a:bodyPr wrap="none">
            <a:spAutoFit/>
          </a:bodyPr>
          <a:lstStyle/>
          <a:p>
            <a:pPr eaLnBrk="0" hangingPunct="0"/>
            <a:r>
              <a:rPr lang="en-US" sz="2000" b="1" dirty="0">
                <a:latin typeface="Verdana" pitchFamily="34" charset="0"/>
              </a:rPr>
              <a:t>1990</a:t>
            </a:r>
          </a:p>
        </p:txBody>
      </p:sp>
      <p:sp>
        <p:nvSpPr>
          <p:cNvPr id="32776" name="Text Box 82"/>
          <p:cNvSpPr txBox="1">
            <a:spLocks noChangeArrowheads="1"/>
          </p:cNvSpPr>
          <p:nvPr/>
        </p:nvSpPr>
        <p:spPr bwMode="auto">
          <a:xfrm>
            <a:off x="1219200" y="5894388"/>
            <a:ext cx="7239000" cy="304800"/>
          </a:xfrm>
          <a:prstGeom prst="rect">
            <a:avLst/>
          </a:prstGeom>
          <a:noFill/>
          <a:ln w="9525">
            <a:noFill/>
            <a:miter lim="800000"/>
            <a:headEnd/>
            <a:tailEnd/>
          </a:ln>
        </p:spPr>
        <p:txBody>
          <a:bodyPr>
            <a:spAutoFit/>
          </a:bodyPr>
          <a:lstStyle/>
          <a:p>
            <a:pPr eaLnBrk="0" hangingPunct="0"/>
            <a:r>
              <a:rPr lang="en-US" sz="1400" b="1" dirty="0">
                <a:latin typeface="Arial Narrow" pitchFamily="34" charset="0"/>
              </a:rPr>
              <a:t>No Data          &lt;10%           10%–14%	    15%–19%           20%–24%          25%–29%           ≥30%</a:t>
            </a:r>
            <a:r>
              <a:rPr lang="en-US" sz="1400" dirty="0">
                <a:latin typeface="Arial Narrow" pitchFamily="34" charset="0"/>
              </a:rPr>
              <a:t>  </a:t>
            </a:r>
          </a:p>
        </p:txBody>
      </p:sp>
      <p:sp>
        <p:nvSpPr>
          <p:cNvPr id="32777" name="Rectangle 83"/>
          <p:cNvSpPr>
            <a:spLocks noChangeArrowheads="1"/>
          </p:cNvSpPr>
          <p:nvPr/>
        </p:nvSpPr>
        <p:spPr bwMode="auto">
          <a:xfrm>
            <a:off x="1054100" y="5956300"/>
            <a:ext cx="207433" cy="234950"/>
          </a:xfrm>
          <a:prstGeom prst="rect">
            <a:avLst/>
          </a:prstGeom>
          <a:solidFill>
            <a:schemeClr val="bg1"/>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32778" name="Rectangle 84"/>
          <p:cNvSpPr>
            <a:spLocks noChangeArrowheads="1"/>
          </p:cNvSpPr>
          <p:nvPr/>
        </p:nvSpPr>
        <p:spPr bwMode="auto">
          <a:xfrm>
            <a:off x="1981200" y="5953125"/>
            <a:ext cx="208844" cy="234950"/>
          </a:xfrm>
          <a:prstGeom prst="rect">
            <a:avLst/>
          </a:prstGeom>
          <a:solidFill>
            <a:srgbClr val="99CCFF"/>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32779" name="Rectangle 85"/>
          <p:cNvSpPr>
            <a:spLocks noChangeArrowheads="1"/>
          </p:cNvSpPr>
          <p:nvPr/>
        </p:nvSpPr>
        <p:spPr bwMode="auto">
          <a:xfrm>
            <a:off x="2762956" y="5951538"/>
            <a:ext cx="208844" cy="234950"/>
          </a:xfrm>
          <a:prstGeom prst="rect">
            <a:avLst/>
          </a:prstGeom>
          <a:solidFill>
            <a:srgbClr val="6699FF"/>
          </a:solidFill>
          <a:ln w="9525">
            <a:solidFill>
              <a:schemeClr val="tx1"/>
            </a:solidFill>
            <a:miter lim="800000"/>
            <a:headEnd/>
            <a:tailEnd/>
          </a:ln>
        </p:spPr>
        <p:txBody>
          <a:bodyPr wrap="none" anchor="ctr"/>
          <a:lstStyle/>
          <a:p>
            <a:pPr algn="ctr" eaLnBrk="0" hangingPunct="0"/>
            <a:endParaRPr lang="en-US">
              <a:solidFill>
                <a:srgbClr val="000000"/>
              </a:solidFill>
            </a:endParaRPr>
          </a:p>
        </p:txBody>
      </p:sp>
      <p:sp>
        <p:nvSpPr>
          <p:cNvPr id="32780" name="Rectangle 86"/>
          <p:cNvSpPr>
            <a:spLocks noChangeArrowheads="1"/>
          </p:cNvSpPr>
          <p:nvPr/>
        </p:nvSpPr>
        <p:spPr bwMode="auto">
          <a:xfrm>
            <a:off x="3828345" y="5961063"/>
            <a:ext cx="210255" cy="234950"/>
          </a:xfrm>
          <a:prstGeom prst="rect">
            <a:avLst/>
          </a:prstGeom>
          <a:solidFill>
            <a:srgbClr val="0000A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32781" name="Rectangle 87"/>
          <p:cNvSpPr>
            <a:spLocks noChangeArrowheads="1"/>
          </p:cNvSpPr>
          <p:nvPr/>
        </p:nvSpPr>
        <p:spPr bwMode="auto">
          <a:xfrm>
            <a:off x="6040966" y="5948363"/>
            <a:ext cx="207434" cy="234950"/>
          </a:xfrm>
          <a:prstGeom prst="rect">
            <a:avLst/>
          </a:prstGeom>
          <a:solidFill>
            <a:srgbClr val="ED4213"/>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32782" name="Rectangle 88"/>
          <p:cNvSpPr>
            <a:spLocks noChangeArrowheads="1"/>
          </p:cNvSpPr>
          <p:nvPr/>
        </p:nvSpPr>
        <p:spPr bwMode="auto">
          <a:xfrm>
            <a:off x="4972756" y="5945188"/>
            <a:ext cx="208844" cy="234950"/>
          </a:xfrm>
          <a:prstGeom prst="rect">
            <a:avLst/>
          </a:prstGeom>
          <a:solidFill>
            <a:srgbClr val="FFC66D"/>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32784" name="Rectangle 90" descr="20%"/>
          <p:cNvSpPr>
            <a:spLocks noChangeArrowheads="1"/>
          </p:cNvSpPr>
          <p:nvPr/>
        </p:nvSpPr>
        <p:spPr bwMode="auto">
          <a:xfrm>
            <a:off x="7182556" y="5948363"/>
            <a:ext cx="208844" cy="234950"/>
          </a:xfrm>
          <a:prstGeom prst="rect">
            <a:avLst/>
          </a:prstGeom>
          <a:pattFill prst="pct20">
            <a:fgClr>
              <a:schemeClr val="tx2"/>
            </a:fgClr>
            <a:bgClr>
              <a:srgbClr val="AA1202"/>
            </a:bgClr>
          </a:pattFill>
          <a:ln w="9525">
            <a:solidFill>
              <a:schemeClr val="tx1"/>
            </a:solidFill>
            <a:miter lim="800000"/>
            <a:headEnd/>
            <a:tailEnd/>
          </a:ln>
        </p:spPr>
        <p:txBody>
          <a:bodyPr wrap="none" anchor="ctr"/>
          <a:lstStyle/>
          <a:p>
            <a:pPr eaLnBrk="0" hangingPunct="0"/>
            <a:endParaRPr lang="en-US">
              <a:solidFill>
                <a:srgbClr val="000000"/>
              </a:solidFill>
            </a:endParaRPr>
          </a:p>
        </p:txBody>
      </p:sp>
      <p:grpSp>
        <p:nvGrpSpPr>
          <p:cNvPr id="248" name="Group 247"/>
          <p:cNvGrpSpPr/>
          <p:nvPr/>
        </p:nvGrpSpPr>
        <p:grpSpPr>
          <a:xfrm>
            <a:off x="2713568" y="3200400"/>
            <a:ext cx="3316111" cy="2232026"/>
            <a:chOff x="2713568" y="3200400"/>
            <a:chExt cx="3316111" cy="2232026"/>
          </a:xfrm>
        </p:grpSpPr>
        <p:sp>
          <p:nvSpPr>
            <p:cNvPr id="32773" name="Text Box 5"/>
            <p:cNvSpPr txBox="1">
              <a:spLocks noChangeArrowheads="1"/>
            </p:cNvSpPr>
            <p:nvPr/>
          </p:nvSpPr>
          <p:spPr bwMode="auto">
            <a:xfrm>
              <a:off x="4114800" y="3200400"/>
              <a:ext cx="915635" cy="400110"/>
            </a:xfrm>
            <a:prstGeom prst="rect">
              <a:avLst/>
            </a:prstGeom>
            <a:noFill/>
            <a:ln w="9525">
              <a:noFill/>
              <a:miter lim="800000"/>
              <a:headEnd/>
              <a:tailEnd/>
            </a:ln>
          </p:spPr>
          <p:txBody>
            <a:bodyPr wrap="none">
              <a:spAutoFit/>
            </a:bodyPr>
            <a:lstStyle/>
            <a:p>
              <a:pPr eaLnBrk="0" hangingPunct="0"/>
              <a:r>
                <a:rPr lang="en-US" sz="2000" b="1" dirty="0">
                  <a:latin typeface="Verdana" pitchFamily="34" charset="0"/>
                </a:rPr>
                <a:t>2010</a:t>
              </a:r>
            </a:p>
          </p:txBody>
        </p:sp>
        <p:grpSp>
          <p:nvGrpSpPr>
            <p:cNvPr id="5" name="Group 319"/>
            <p:cNvGrpSpPr>
              <a:grpSpLocks/>
            </p:cNvGrpSpPr>
            <p:nvPr/>
          </p:nvGrpSpPr>
          <p:grpSpPr bwMode="auto">
            <a:xfrm>
              <a:off x="2713568" y="3511551"/>
              <a:ext cx="3316111" cy="1920875"/>
              <a:chOff x="1155700" y="1709738"/>
              <a:chExt cx="6940550" cy="3567112"/>
            </a:xfrm>
          </p:grpSpPr>
          <p:sp>
            <p:nvSpPr>
              <p:cNvPr id="32863" name="Freeform 2"/>
              <p:cNvSpPr>
                <a:spLocks/>
              </p:cNvSpPr>
              <p:nvPr/>
            </p:nvSpPr>
            <p:spPr bwMode="auto">
              <a:xfrm>
                <a:off x="7697788" y="1887538"/>
                <a:ext cx="398462" cy="611187"/>
              </a:xfrm>
              <a:custGeom>
                <a:avLst/>
                <a:gdLst>
                  <a:gd name="T0" fmla="*/ 661276199 w 49"/>
                  <a:gd name="T1" fmla="*/ 2147483647 h 79"/>
                  <a:gd name="T2" fmla="*/ 661276199 w 49"/>
                  <a:gd name="T3" fmla="*/ 2147483647 h 79"/>
                  <a:gd name="T4" fmla="*/ 793533014 w 49"/>
                  <a:gd name="T5" fmla="*/ 2147483647 h 79"/>
                  <a:gd name="T6" fmla="*/ 859653290 w 49"/>
                  <a:gd name="T7" fmla="*/ 2147483647 h 79"/>
                  <a:gd name="T8" fmla="*/ 925781698 w 49"/>
                  <a:gd name="T9" fmla="*/ 2147483647 h 79"/>
                  <a:gd name="T10" fmla="*/ 991910105 w 49"/>
                  <a:gd name="T11" fmla="*/ 2147483647 h 79"/>
                  <a:gd name="T12" fmla="*/ 1058038513 w 49"/>
                  <a:gd name="T13" fmla="*/ 2147483647 h 79"/>
                  <a:gd name="T14" fmla="*/ 1190295582 w 49"/>
                  <a:gd name="T15" fmla="*/ 2147483647 h 79"/>
                  <a:gd name="T16" fmla="*/ 1190295582 w 49"/>
                  <a:gd name="T17" fmla="*/ 2147483647 h 79"/>
                  <a:gd name="T18" fmla="*/ 1322552398 w 49"/>
                  <a:gd name="T19" fmla="*/ 2147483647 h 79"/>
                  <a:gd name="T20" fmla="*/ 1388672673 w 49"/>
                  <a:gd name="T21" fmla="*/ 2147483647 h 79"/>
                  <a:gd name="T22" fmla="*/ 1454801081 w 49"/>
                  <a:gd name="T23" fmla="*/ 2147483647 h 79"/>
                  <a:gd name="T24" fmla="*/ 1454801081 w 49"/>
                  <a:gd name="T25" fmla="*/ 2147483647 h 79"/>
                  <a:gd name="T26" fmla="*/ 1719314712 w 49"/>
                  <a:gd name="T27" fmla="*/ 2147483647 h 79"/>
                  <a:gd name="T28" fmla="*/ 1719314712 w 49"/>
                  <a:gd name="T29" fmla="*/ 2147483647 h 79"/>
                  <a:gd name="T30" fmla="*/ 1851571527 w 49"/>
                  <a:gd name="T31" fmla="*/ 2147483647 h 79"/>
                  <a:gd name="T32" fmla="*/ 1917691803 w 49"/>
                  <a:gd name="T33" fmla="*/ 2147483647 h 79"/>
                  <a:gd name="T34" fmla="*/ 2049948618 w 49"/>
                  <a:gd name="T35" fmla="*/ 2147483647 h 79"/>
                  <a:gd name="T36" fmla="*/ 2049948618 w 49"/>
                  <a:gd name="T37" fmla="*/ 2147483647 h 79"/>
                  <a:gd name="T38" fmla="*/ 2147483647 w 49"/>
                  <a:gd name="T39" fmla="*/ 2147483647 h 79"/>
                  <a:gd name="T40" fmla="*/ 2147483647 w 49"/>
                  <a:gd name="T41" fmla="*/ 2147483647 h 79"/>
                  <a:gd name="T42" fmla="*/ 2147483647 w 49"/>
                  <a:gd name="T43" fmla="*/ 2147483647 h 79"/>
                  <a:gd name="T44" fmla="*/ 2147483647 w 49"/>
                  <a:gd name="T45" fmla="*/ 2147483647 h 79"/>
                  <a:gd name="T46" fmla="*/ 2147483647 w 49"/>
                  <a:gd name="T47" fmla="*/ 2147483647 h 79"/>
                  <a:gd name="T48" fmla="*/ 2147483647 w 49"/>
                  <a:gd name="T49" fmla="*/ 2147483647 h 79"/>
                  <a:gd name="T50" fmla="*/ 2147483647 w 49"/>
                  <a:gd name="T51" fmla="*/ 2147483647 h 79"/>
                  <a:gd name="T52" fmla="*/ 2147483647 w 49"/>
                  <a:gd name="T53" fmla="*/ 2147483647 h 79"/>
                  <a:gd name="T54" fmla="*/ 2147483647 w 49"/>
                  <a:gd name="T55" fmla="*/ 2147483647 h 79"/>
                  <a:gd name="T56" fmla="*/ 2147483647 w 49"/>
                  <a:gd name="T57" fmla="*/ 2147483647 h 79"/>
                  <a:gd name="T58" fmla="*/ 2147483647 w 49"/>
                  <a:gd name="T59" fmla="*/ 2094893888 h 79"/>
                  <a:gd name="T60" fmla="*/ 2147483647 w 49"/>
                  <a:gd name="T61" fmla="*/ 1915328280 h 79"/>
                  <a:gd name="T62" fmla="*/ 2147483647 w 49"/>
                  <a:gd name="T63" fmla="*/ 1855478397 h 79"/>
                  <a:gd name="T64" fmla="*/ 2147483647 w 49"/>
                  <a:gd name="T65" fmla="*/ 1915328280 h 79"/>
                  <a:gd name="T66" fmla="*/ 2147483647 w 49"/>
                  <a:gd name="T67" fmla="*/ 1675913273 h 79"/>
                  <a:gd name="T68" fmla="*/ 2147483647 w 49"/>
                  <a:gd name="T69" fmla="*/ 1556205769 h 79"/>
                  <a:gd name="T70" fmla="*/ 2147483647 w 49"/>
                  <a:gd name="T71" fmla="*/ 1556205769 h 79"/>
                  <a:gd name="T72" fmla="*/ 2147483647 w 49"/>
                  <a:gd name="T73" fmla="*/ 1556205769 h 79"/>
                  <a:gd name="T74" fmla="*/ 2147483647 w 49"/>
                  <a:gd name="T75" fmla="*/ 1496355885 h 79"/>
                  <a:gd name="T76" fmla="*/ 2147483647 w 49"/>
                  <a:gd name="T77" fmla="*/ 1316790762 h 79"/>
                  <a:gd name="T78" fmla="*/ 1587057896 w 49"/>
                  <a:gd name="T79" fmla="*/ 0 h 79"/>
                  <a:gd name="T80" fmla="*/ 1454801081 w 49"/>
                  <a:gd name="T81" fmla="*/ 0 h 79"/>
                  <a:gd name="T82" fmla="*/ 1388672673 w 49"/>
                  <a:gd name="T83" fmla="*/ 119707534 h 79"/>
                  <a:gd name="T84" fmla="*/ 1190295582 w 49"/>
                  <a:gd name="T85" fmla="*/ 119707534 h 79"/>
                  <a:gd name="T86" fmla="*/ 991910105 w 49"/>
                  <a:gd name="T87" fmla="*/ 299272749 h 79"/>
                  <a:gd name="T88" fmla="*/ 925781698 w 49"/>
                  <a:gd name="T89" fmla="*/ 119707534 h 79"/>
                  <a:gd name="T90" fmla="*/ 859653290 w 49"/>
                  <a:gd name="T91" fmla="*/ 59857635 h 79"/>
                  <a:gd name="T92" fmla="*/ 396762441 w 49"/>
                  <a:gd name="T93" fmla="*/ 957668008 h 79"/>
                  <a:gd name="T94" fmla="*/ 462890849 w 49"/>
                  <a:gd name="T95" fmla="*/ 1137225638 h 79"/>
                  <a:gd name="T96" fmla="*/ 462890849 w 49"/>
                  <a:gd name="T97" fmla="*/ 1316790762 h 79"/>
                  <a:gd name="T98" fmla="*/ 330634033 w 49"/>
                  <a:gd name="T99" fmla="*/ 1436498265 h 79"/>
                  <a:gd name="T100" fmla="*/ 396762441 w 49"/>
                  <a:gd name="T101" fmla="*/ 1915328280 h 79"/>
                  <a:gd name="T102" fmla="*/ 264513694 w 49"/>
                  <a:gd name="T103" fmla="*/ 2147483647 h 79"/>
                  <a:gd name="T104" fmla="*/ 264513694 w 49"/>
                  <a:gd name="T105" fmla="*/ 2147483647 h 79"/>
                  <a:gd name="T106" fmla="*/ 198385286 w 49"/>
                  <a:gd name="T107" fmla="*/ 2147483647 h 79"/>
                  <a:gd name="T108" fmla="*/ 198385286 w 49"/>
                  <a:gd name="T109" fmla="*/ 2147483647 h 79"/>
                  <a:gd name="T110" fmla="*/ 66128424 w 49"/>
                  <a:gd name="T111" fmla="*/ 2147483647 h 79"/>
                  <a:gd name="T112" fmla="*/ 0 w 49"/>
                  <a:gd name="T113" fmla="*/ 2147483647 h 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
                  <a:gd name="T172" fmla="*/ 0 h 79"/>
                  <a:gd name="T173" fmla="*/ 49 w 49"/>
                  <a:gd name="T174" fmla="*/ 79 h 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 h="79">
                    <a:moveTo>
                      <a:pt x="0" y="42"/>
                    </a:moveTo>
                    <a:lnTo>
                      <a:pt x="10" y="71"/>
                    </a:lnTo>
                    <a:lnTo>
                      <a:pt x="10" y="72"/>
                    </a:lnTo>
                    <a:lnTo>
                      <a:pt x="10" y="73"/>
                    </a:lnTo>
                    <a:lnTo>
                      <a:pt x="12" y="75"/>
                    </a:lnTo>
                    <a:lnTo>
                      <a:pt x="13" y="75"/>
                    </a:lnTo>
                    <a:lnTo>
                      <a:pt x="13" y="76"/>
                    </a:lnTo>
                    <a:lnTo>
                      <a:pt x="13" y="77"/>
                    </a:lnTo>
                    <a:lnTo>
                      <a:pt x="14" y="79"/>
                    </a:lnTo>
                    <a:lnTo>
                      <a:pt x="15" y="79"/>
                    </a:lnTo>
                    <a:lnTo>
                      <a:pt x="15" y="77"/>
                    </a:lnTo>
                    <a:lnTo>
                      <a:pt x="15" y="75"/>
                    </a:lnTo>
                    <a:lnTo>
                      <a:pt x="16" y="73"/>
                    </a:lnTo>
                    <a:lnTo>
                      <a:pt x="17" y="70"/>
                    </a:lnTo>
                    <a:lnTo>
                      <a:pt x="18" y="68"/>
                    </a:lnTo>
                    <a:lnTo>
                      <a:pt x="18" y="67"/>
                    </a:lnTo>
                    <a:lnTo>
                      <a:pt x="17" y="65"/>
                    </a:lnTo>
                    <a:lnTo>
                      <a:pt x="20" y="63"/>
                    </a:lnTo>
                    <a:lnTo>
                      <a:pt x="21" y="63"/>
                    </a:lnTo>
                    <a:lnTo>
                      <a:pt x="21" y="64"/>
                    </a:lnTo>
                    <a:lnTo>
                      <a:pt x="22" y="65"/>
                    </a:lnTo>
                    <a:lnTo>
                      <a:pt x="22" y="64"/>
                    </a:lnTo>
                    <a:lnTo>
                      <a:pt x="22" y="63"/>
                    </a:lnTo>
                    <a:lnTo>
                      <a:pt x="22" y="62"/>
                    </a:lnTo>
                    <a:lnTo>
                      <a:pt x="25" y="62"/>
                    </a:lnTo>
                    <a:lnTo>
                      <a:pt x="26" y="61"/>
                    </a:lnTo>
                    <a:lnTo>
                      <a:pt x="26" y="60"/>
                    </a:lnTo>
                    <a:lnTo>
                      <a:pt x="26" y="59"/>
                    </a:lnTo>
                    <a:lnTo>
                      <a:pt x="27" y="59"/>
                    </a:lnTo>
                    <a:lnTo>
                      <a:pt x="28" y="58"/>
                    </a:lnTo>
                    <a:lnTo>
                      <a:pt x="29" y="58"/>
                    </a:lnTo>
                    <a:lnTo>
                      <a:pt x="29" y="56"/>
                    </a:lnTo>
                    <a:lnTo>
                      <a:pt x="29" y="54"/>
                    </a:lnTo>
                    <a:lnTo>
                      <a:pt x="31" y="52"/>
                    </a:lnTo>
                    <a:lnTo>
                      <a:pt x="31" y="51"/>
                    </a:lnTo>
                    <a:lnTo>
                      <a:pt x="33" y="52"/>
                    </a:lnTo>
                    <a:lnTo>
                      <a:pt x="34" y="51"/>
                    </a:lnTo>
                    <a:lnTo>
                      <a:pt x="34" y="50"/>
                    </a:lnTo>
                    <a:lnTo>
                      <a:pt x="35" y="49"/>
                    </a:lnTo>
                    <a:lnTo>
                      <a:pt x="36" y="49"/>
                    </a:lnTo>
                    <a:lnTo>
                      <a:pt x="37" y="47"/>
                    </a:lnTo>
                    <a:lnTo>
                      <a:pt x="39" y="47"/>
                    </a:lnTo>
                    <a:lnTo>
                      <a:pt x="40" y="48"/>
                    </a:lnTo>
                    <a:lnTo>
                      <a:pt x="42" y="45"/>
                    </a:lnTo>
                    <a:lnTo>
                      <a:pt x="43" y="44"/>
                    </a:lnTo>
                    <a:lnTo>
                      <a:pt x="46" y="42"/>
                    </a:lnTo>
                    <a:lnTo>
                      <a:pt x="46" y="41"/>
                    </a:lnTo>
                    <a:lnTo>
                      <a:pt x="47" y="40"/>
                    </a:lnTo>
                    <a:lnTo>
                      <a:pt x="48" y="40"/>
                    </a:lnTo>
                    <a:lnTo>
                      <a:pt x="49" y="40"/>
                    </a:lnTo>
                    <a:lnTo>
                      <a:pt x="49" y="38"/>
                    </a:lnTo>
                    <a:lnTo>
                      <a:pt x="49" y="37"/>
                    </a:lnTo>
                    <a:lnTo>
                      <a:pt x="48" y="37"/>
                    </a:lnTo>
                    <a:lnTo>
                      <a:pt x="47" y="36"/>
                    </a:lnTo>
                    <a:lnTo>
                      <a:pt x="48" y="35"/>
                    </a:lnTo>
                    <a:lnTo>
                      <a:pt x="48" y="34"/>
                    </a:lnTo>
                    <a:lnTo>
                      <a:pt x="47" y="32"/>
                    </a:lnTo>
                    <a:lnTo>
                      <a:pt x="46" y="31"/>
                    </a:lnTo>
                    <a:lnTo>
                      <a:pt x="45" y="31"/>
                    </a:lnTo>
                    <a:lnTo>
                      <a:pt x="45" y="32"/>
                    </a:lnTo>
                    <a:lnTo>
                      <a:pt x="43" y="32"/>
                    </a:lnTo>
                    <a:lnTo>
                      <a:pt x="42" y="32"/>
                    </a:lnTo>
                    <a:lnTo>
                      <a:pt x="41" y="28"/>
                    </a:lnTo>
                    <a:lnTo>
                      <a:pt x="42" y="27"/>
                    </a:lnTo>
                    <a:lnTo>
                      <a:pt x="41" y="26"/>
                    </a:lnTo>
                    <a:lnTo>
                      <a:pt x="40" y="26"/>
                    </a:lnTo>
                    <a:lnTo>
                      <a:pt x="38" y="26"/>
                    </a:lnTo>
                    <a:lnTo>
                      <a:pt x="37" y="26"/>
                    </a:lnTo>
                    <a:lnTo>
                      <a:pt x="36" y="25"/>
                    </a:lnTo>
                    <a:lnTo>
                      <a:pt x="36" y="23"/>
                    </a:lnTo>
                    <a:lnTo>
                      <a:pt x="35" y="22"/>
                    </a:lnTo>
                    <a:lnTo>
                      <a:pt x="29" y="3"/>
                    </a:lnTo>
                    <a:lnTo>
                      <a:pt x="24" y="0"/>
                    </a:lnTo>
                    <a:lnTo>
                      <a:pt x="23" y="0"/>
                    </a:lnTo>
                    <a:lnTo>
                      <a:pt x="22" y="0"/>
                    </a:lnTo>
                    <a:lnTo>
                      <a:pt x="21" y="1"/>
                    </a:lnTo>
                    <a:lnTo>
                      <a:pt x="21" y="2"/>
                    </a:lnTo>
                    <a:lnTo>
                      <a:pt x="20" y="2"/>
                    </a:lnTo>
                    <a:lnTo>
                      <a:pt x="18" y="2"/>
                    </a:lnTo>
                    <a:lnTo>
                      <a:pt x="16" y="5"/>
                    </a:lnTo>
                    <a:lnTo>
                      <a:pt x="15" y="5"/>
                    </a:lnTo>
                    <a:lnTo>
                      <a:pt x="14" y="4"/>
                    </a:lnTo>
                    <a:lnTo>
                      <a:pt x="14" y="2"/>
                    </a:lnTo>
                    <a:lnTo>
                      <a:pt x="14" y="1"/>
                    </a:lnTo>
                    <a:lnTo>
                      <a:pt x="13" y="1"/>
                    </a:lnTo>
                    <a:lnTo>
                      <a:pt x="11" y="2"/>
                    </a:lnTo>
                    <a:lnTo>
                      <a:pt x="6" y="16"/>
                    </a:lnTo>
                    <a:lnTo>
                      <a:pt x="6" y="19"/>
                    </a:lnTo>
                    <a:lnTo>
                      <a:pt x="7" y="19"/>
                    </a:lnTo>
                    <a:lnTo>
                      <a:pt x="7" y="21"/>
                    </a:lnTo>
                    <a:lnTo>
                      <a:pt x="7" y="22"/>
                    </a:lnTo>
                    <a:lnTo>
                      <a:pt x="6" y="23"/>
                    </a:lnTo>
                    <a:lnTo>
                      <a:pt x="5" y="24"/>
                    </a:lnTo>
                    <a:lnTo>
                      <a:pt x="7" y="30"/>
                    </a:lnTo>
                    <a:lnTo>
                      <a:pt x="6" y="32"/>
                    </a:lnTo>
                    <a:lnTo>
                      <a:pt x="6" y="33"/>
                    </a:lnTo>
                    <a:lnTo>
                      <a:pt x="4" y="36"/>
                    </a:lnTo>
                    <a:lnTo>
                      <a:pt x="4" y="37"/>
                    </a:lnTo>
                    <a:lnTo>
                      <a:pt x="4" y="39"/>
                    </a:lnTo>
                    <a:lnTo>
                      <a:pt x="4" y="40"/>
                    </a:lnTo>
                    <a:lnTo>
                      <a:pt x="3" y="40"/>
                    </a:lnTo>
                    <a:lnTo>
                      <a:pt x="3" y="41"/>
                    </a:lnTo>
                    <a:lnTo>
                      <a:pt x="3" y="42"/>
                    </a:lnTo>
                    <a:lnTo>
                      <a:pt x="2" y="42"/>
                    </a:lnTo>
                    <a:lnTo>
                      <a:pt x="1" y="41"/>
                    </a:lnTo>
                    <a:lnTo>
                      <a:pt x="0" y="42"/>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2864" name="Freeform 3"/>
              <p:cNvSpPr>
                <a:spLocks/>
              </p:cNvSpPr>
              <p:nvPr/>
            </p:nvSpPr>
            <p:spPr bwMode="auto">
              <a:xfrm>
                <a:off x="2636838" y="1709738"/>
                <a:ext cx="730250" cy="511175"/>
              </a:xfrm>
              <a:custGeom>
                <a:avLst/>
                <a:gdLst>
                  <a:gd name="T0" fmla="*/ 65836088 w 90"/>
                  <a:gd name="T1" fmla="*/ 2147483647 h 66"/>
                  <a:gd name="T2" fmla="*/ 0 w 90"/>
                  <a:gd name="T3" fmla="*/ 2147483647 h 66"/>
                  <a:gd name="T4" fmla="*/ 65836088 w 90"/>
                  <a:gd name="T5" fmla="*/ 2147483647 h 66"/>
                  <a:gd name="T6" fmla="*/ 65836088 w 90"/>
                  <a:gd name="T7" fmla="*/ 2099519644 h 66"/>
                  <a:gd name="T8" fmla="*/ 65836088 w 90"/>
                  <a:gd name="T9" fmla="*/ 2099519644 h 66"/>
                  <a:gd name="T10" fmla="*/ 131672176 w 90"/>
                  <a:gd name="T11" fmla="*/ 2147483647 h 66"/>
                  <a:gd name="T12" fmla="*/ 65836088 w 90"/>
                  <a:gd name="T13" fmla="*/ 2147483647 h 66"/>
                  <a:gd name="T14" fmla="*/ 197508280 w 90"/>
                  <a:gd name="T15" fmla="*/ 2147483647 h 66"/>
                  <a:gd name="T16" fmla="*/ 197508280 w 90"/>
                  <a:gd name="T17" fmla="*/ 2099519644 h 66"/>
                  <a:gd name="T18" fmla="*/ 197508280 w 90"/>
                  <a:gd name="T19" fmla="*/ 1979547991 h 66"/>
                  <a:gd name="T20" fmla="*/ 131672176 w 90"/>
                  <a:gd name="T21" fmla="*/ 1799583494 h 66"/>
                  <a:gd name="T22" fmla="*/ 197508280 w 90"/>
                  <a:gd name="T23" fmla="*/ 1799583494 h 66"/>
                  <a:gd name="T24" fmla="*/ 329172373 w 90"/>
                  <a:gd name="T25" fmla="*/ 1739597910 h 66"/>
                  <a:gd name="T26" fmla="*/ 263344352 w 90"/>
                  <a:gd name="T27" fmla="*/ 1679612326 h 66"/>
                  <a:gd name="T28" fmla="*/ 197508280 w 90"/>
                  <a:gd name="T29" fmla="*/ 1739597910 h 66"/>
                  <a:gd name="T30" fmla="*/ 197508280 w 90"/>
                  <a:gd name="T31" fmla="*/ 1499655574 h 66"/>
                  <a:gd name="T32" fmla="*/ 197508280 w 90"/>
                  <a:gd name="T33" fmla="*/ 1319698822 h 66"/>
                  <a:gd name="T34" fmla="*/ 197508280 w 90"/>
                  <a:gd name="T35" fmla="*/ 1019763157 h 66"/>
                  <a:gd name="T36" fmla="*/ 131672176 w 90"/>
                  <a:gd name="T37" fmla="*/ 659849411 h 66"/>
                  <a:gd name="T38" fmla="*/ 131672176 w 90"/>
                  <a:gd name="T39" fmla="*/ 359913625 h 66"/>
                  <a:gd name="T40" fmla="*/ 724188933 w 90"/>
                  <a:gd name="T41" fmla="*/ 539878243 h 66"/>
                  <a:gd name="T42" fmla="*/ 1250869650 w 90"/>
                  <a:gd name="T43" fmla="*/ 779820579 h 66"/>
                  <a:gd name="T44" fmla="*/ 1514205824 w 90"/>
                  <a:gd name="T45" fmla="*/ 839806163 h 66"/>
                  <a:gd name="T46" fmla="*/ 1580041896 w 90"/>
                  <a:gd name="T47" fmla="*/ 899791747 h 66"/>
                  <a:gd name="T48" fmla="*/ 1580041896 w 90"/>
                  <a:gd name="T49" fmla="*/ 1199727654 h 66"/>
                  <a:gd name="T50" fmla="*/ 1448377866 w 90"/>
                  <a:gd name="T51" fmla="*/ 1379684406 h 66"/>
                  <a:gd name="T52" fmla="*/ 1448377866 w 90"/>
                  <a:gd name="T53" fmla="*/ 1499655574 h 66"/>
                  <a:gd name="T54" fmla="*/ 1448377866 w 90"/>
                  <a:gd name="T55" fmla="*/ 1619626742 h 66"/>
                  <a:gd name="T56" fmla="*/ 1514205824 w 90"/>
                  <a:gd name="T57" fmla="*/ 1679612326 h 66"/>
                  <a:gd name="T58" fmla="*/ 1645877968 w 90"/>
                  <a:gd name="T59" fmla="*/ 1439669990 h 66"/>
                  <a:gd name="T60" fmla="*/ 1777550113 w 90"/>
                  <a:gd name="T61" fmla="*/ 1259713238 h 66"/>
                  <a:gd name="T62" fmla="*/ 1909222257 w 90"/>
                  <a:gd name="T63" fmla="*/ 1079748741 h 66"/>
                  <a:gd name="T64" fmla="*/ 1711714041 w 90"/>
                  <a:gd name="T65" fmla="*/ 599863827 h 66"/>
                  <a:gd name="T66" fmla="*/ 1777550113 w 90"/>
                  <a:gd name="T67" fmla="*/ 539878243 h 66"/>
                  <a:gd name="T68" fmla="*/ 1909222257 w 90"/>
                  <a:gd name="T69" fmla="*/ 419906954 h 66"/>
                  <a:gd name="T70" fmla="*/ 1777550113 w 90"/>
                  <a:gd name="T71" fmla="*/ 299928041 h 66"/>
                  <a:gd name="T72" fmla="*/ 1777550113 w 90"/>
                  <a:gd name="T73" fmla="*/ 0 h 66"/>
                  <a:gd name="T74" fmla="*/ 2147483647 w 90"/>
                  <a:gd name="T75" fmla="*/ 539878243 h 66"/>
                  <a:gd name="T76" fmla="*/ 2147483647 w 90"/>
                  <a:gd name="T77" fmla="*/ 959777331 h 66"/>
                  <a:gd name="T78" fmla="*/ 2147483647 w 90"/>
                  <a:gd name="T79" fmla="*/ 2147483647 h 66"/>
                  <a:gd name="T80" fmla="*/ 2147483647 w 90"/>
                  <a:gd name="T81" fmla="*/ 2147483647 h 66"/>
                  <a:gd name="T82" fmla="*/ 2147483647 w 90"/>
                  <a:gd name="T83" fmla="*/ 2147483647 h 66"/>
                  <a:gd name="T84" fmla="*/ 2147483647 w 90"/>
                  <a:gd name="T85" fmla="*/ 2147483647 h 66"/>
                  <a:gd name="T86" fmla="*/ 2147483647 w 90"/>
                  <a:gd name="T87" fmla="*/ 2147483647 h 66"/>
                  <a:gd name="T88" fmla="*/ 2147483647 w 90"/>
                  <a:gd name="T89" fmla="*/ 2147483647 h 66"/>
                  <a:gd name="T90" fmla="*/ 2147483647 w 90"/>
                  <a:gd name="T91" fmla="*/ 2147483647 h 66"/>
                  <a:gd name="T92" fmla="*/ 2147483647 w 90"/>
                  <a:gd name="T93" fmla="*/ 2147483647 h 66"/>
                  <a:gd name="T94" fmla="*/ 2147483647 w 90"/>
                  <a:gd name="T95" fmla="*/ 2147483647 h 66"/>
                  <a:gd name="T96" fmla="*/ 2147483647 w 90"/>
                  <a:gd name="T97" fmla="*/ 2147483647 h 66"/>
                  <a:gd name="T98" fmla="*/ 2147483647 w 90"/>
                  <a:gd name="T99" fmla="*/ 2147483647 h 66"/>
                  <a:gd name="T100" fmla="*/ 2147483647 w 90"/>
                  <a:gd name="T101" fmla="*/ 2147483647 h 66"/>
                  <a:gd name="T102" fmla="*/ 2147483647 w 90"/>
                  <a:gd name="T103" fmla="*/ 2147483647 h 66"/>
                  <a:gd name="T104" fmla="*/ 1975058329 w 90"/>
                  <a:gd name="T105" fmla="*/ 2147483647 h 66"/>
                  <a:gd name="T106" fmla="*/ 1580041896 w 90"/>
                  <a:gd name="T107" fmla="*/ 2147483647 h 66"/>
                  <a:gd name="T108" fmla="*/ 1250869650 w 90"/>
                  <a:gd name="T109" fmla="*/ 2147483647 h 66"/>
                  <a:gd name="T110" fmla="*/ 790025005 w 90"/>
                  <a:gd name="T111" fmla="*/ 2147483647 h 66"/>
                  <a:gd name="T112" fmla="*/ 724188933 w 90"/>
                  <a:gd name="T113" fmla="*/ 2147483647 h 66"/>
                  <a:gd name="T114" fmla="*/ 724188933 w 90"/>
                  <a:gd name="T115" fmla="*/ 2147483647 h 66"/>
                  <a:gd name="T116" fmla="*/ 460844518 w 90"/>
                  <a:gd name="T117" fmla="*/ 2147483647 h 66"/>
                  <a:gd name="T118" fmla="*/ 395008446 w 90"/>
                  <a:gd name="T119" fmla="*/ 2147483647 h 66"/>
                  <a:gd name="T120" fmla="*/ 197508280 w 90"/>
                  <a:gd name="T121" fmla="*/ 2147483647 h 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0"/>
                  <a:gd name="T184" fmla="*/ 0 h 66"/>
                  <a:gd name="T185" fmla="*/ 90 w 90"/>
                  <a:gd name="T186" fmla="*/ 66 h 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0" h="66">
                    <a:moveTo>
                      <a:pt x="3" y="42"/>
                    </a:moveTo>
                    <a:lnTo>
                      <a:pt x="1" y="40"/>
                    </a:lnTo>
                    <a:lnTo>
                      <a:pt x="0" y="40"/>
                    </a:lnTo>
                    <a:lnTo>
                      <a:pt x="0" y="39"/>
                    </a:lnTo>
                    <a:lnTo>
                      <a:pt x="1" y="37"/>
                    </a:lnTo>
                    <a:lnTo>
                      <a:pt x="1" y="36"/>
                    </a:lnTo>
                    <a:lnTo>
                      <a:pt x="1" y="35"/>
                    </a:lnTo>
                    <a:lnTo>
                      <a:pt x="2" y="35"/>
                    </a:lnTo>
                    <a:lnTo>
                      <a:pt x="2" y="36"/>
                    </a:lnTo>
                    <a:lnTo>
                      <a:pt x="2" y="37"/>
                    </a:lnTo>
                    <a:lnTo>
                      <a:pt x="1" y="37"/>
                    </a:lnTo>
                    <a:lnTo>
                      <a:pt x="2" y="38"/>
                    </a:lnTo>
                    <a:lnTo>
                      <a:pt x="3" y="36"/>
                    </a:lnTo>
                    <a:lnTo>
                      <a:pt x="3" y="35"/>
                    </a:lnTo>
                    <a:lnTo>
                      <a:pt x="4" y="34"/>
                    </a:lnTo>
                    <a:lnTo>
                      <a:pt x="3" y="33"/>
                    </a:lnTo>
                    <a:lnTo>
                      <a:pt x="2" y="33"/>
                    </a:lnTo>
                    <a:lnTo>
                      <a:pt x="2" y="30"/>
                    </a:lnTo>
                    <a:lnTo>
                      <a:pt x="3" y="30"/>
                    </a:lnTo>
                    <a:lnTo>
                      <a:pt x="4" y="30"/>
                    </a:lnTo>
                    <a:lnTo>
                      <a:pt x="5" y="29"/>
                    </a:lnTo>
                    <a:lnTo>
                      <a:pt x="4" y="28"/>
                    </a:lnTo>
                    <a:lnTo>
                      <a:pt x="3" y="29"/>
                    </a:lnTo>
                    <a:lnTo>
                      <a:pt x="3" y="27"/>
                    </a:lnTo>
                    <a:lnTo>
                      <a:pt x="3" y="25"/>
                    </a:lnTo>
                    <a:lnTo>
                      <a:pt x="3" y="24"/>
                    </a:lnTo>
                    <a:lnTo>
                      <a:pt x="3" y="22"/>
                    </a:lnTo>
                    <a:lnTo>
                      <a:pt x="3" y="20"/>
                    </a:lnTo>
                    <a:lnTo>
                      <a:pt x="3" y="17"/>
                    </a:lnTo>
                    <a:lnTo>
                      <a:pt x="3" y="15"/>
                    </a:lnTo>
                    <a:lnTo>
                      <a:pt x="2" y="11"/>
                    </a:lnTo>
                    <a:lnTo>
                      <a:pt x="2" y="8"/>
                    </a:lnTo>
                    <a:lnTo>
                      <a:pt x="2" y="6"/>
                    </a:lnTo>
                    <a:lnTo>
                      <a:pt x="3" y="3"/>
                    </a:lnTo>
                    <a:lnTo>
                      <a:pt x="11" y="9"/>
                    </a:lnTo>
                    <a:lnTo>
                      <a:pt x="16" y="12"/>
                    </a:lnTo>
                    <a:lnTo>
                      <a:pt x="19" y="13"/>
                    </a:lnTo>
                    <a:lnTo>
                      <a:pt x="21" y="14"/>
                    </a:lnTo>
                    <a:lnTo>
                      <a:pt x="23" y="14"/>
                    </a:lnTo>
                    <a:lnTo>
                      <a:pt x="24" y="14"/>
                    </a:lnTo>
                    <a:lnTo>
                      <a:pt x="24" y="15"/>
                    </a:lnTo>
                    <a:lnTo>
                      <a:pt x="25" y="20"/>
                    </a:lnTo>
                    <a:lnTo>
                      <a:pt x="24" y="20"/>
                    </a:lnTo>
                    <a:lnTo>
                      <a:pt x="23" y="21"/>
                    </a:lnTo>
                    <a:lnTo>
                      <a:pt x="22" y="23"/>
                    </a:lnTo>
                    <a:lnTo>
                      <a:pt x="22" y="25"/>
                    </a:lnTo>
                    <a:lnTo>
                      <a:pt x="22" y="26"/>
                    </a:lnTo>
                    <a:lnTo>
                      <a:pt x="22" y="27"/>
                    </a:lnTo>
                    <a:lnTo>
                      <a:pt x="22" y="28"/>
                    </a:lnTo>
                    <a:lnTo>
                      <a:pt x="23" y="28"/>
                    </a:lnTo>
                    <a:lnTo>
                      <a:pt x="24" y="27"/>
                    </a:lnTo>
                    <a:lnTo>
                      <a:pt x="25" y="24"/>
                    </a:lnTo>
                    <a:lnTo>
                      <a:pt x="26" y="23"/>
                    </a:lnTo>
                    <a:lnTo>
                      <a:pt x="27" y="21"/>
                    </a:lnTo>
                    <a:lnTo>
                      <a:pt x="29" y="19"/>
                    </a:lnTo>
                    <a:lnTo>
                      <a:pt x="29" y="18"/>
                    </a:lnTo>
                    <a:lnTo>
                      <a:pt x="28" y="15"/>
                    </a:lnTo>
                    <a:lnTo>
                      <a:pt x="26" y="10"/>
                    </a:lnTo>
                    <a:lnTo>
                      <a:pt x="26" y="9"/>
                    </a:lnTo>
                    <a:lnTo>
                      <a:pt x="27" y="9"/>
                    </a:lnTo>
                    <a:lnTo>
                      <a:pt x="28" y="9"/>
                    </a:lnTo>
                    <a:lnTo>
                      <a:pt x="29" y="7"/>
                    </a:lnTo>
                    <a:lnTo>
                      <a:pt x="29" y="5"/>
                    </a:lnTo>
                    <a:lnTo>
                      <a:pt x="27" y="5"/>
                    </a:lnTo>
                    <a:lnTo>
                      <a:pt x="27" y="3"/>
                    </a:lnTo>
                    <a:lnTo>
                      <a:pt x="27" y="0"/>
                    </a:lnTo>
                    <a:lnTo>
                      <a:pt x="45" y="5"/>
                    </a:lnTo>
                    <a:lnTo>
                      <a:pt x="62" y="9"/>
                    </a:lnTo>
                    <a:lnTo>
                      <a:pt x="90" y="16"/>
                    </a:lnTo>
                    <a:lnTo>
                      <a:pt x="80" y="59"/>
                    </a:lnTo>
                    <a:lnTo>
                      <a:pt x="80" y="60"/>
                    </a:lnTo>
                    <a:lnTo>
                      <a:pt x="80" y="61"/>
                    </a:lnTo>
                    <a:lnTo>
                      <a:pt x="81" y="62"/>
                    </a:lnTo>
                    <a:lnTo>
                      <a:pt x="81" y="63"/>
                    </a:lnTo>
                    <a:lnTo>
                      <a:pt x="80" y="63"/>
                    </a:lnTo>
                    <a:lnTo>
                      <a:pt x="80" y="64"/>
                    </a:lnTo>
                    <a:lnTo>
                      <a:pt x="80" y="65"/>
                    </a:lnTo>
                    <a:lnTo>
                      <a:pt x="80" y="66"/>
                    </a:lnTo>
                    <a:lnTo>
                      <a:pt x="56" y="60"/>
                    </a:lnTo>
                    <a:lnTo>
                      <a:pt x="55" y="61"/>
                    </a:lnTo>
                    <a:lnTo>
                      <a:pt x="53" y="61"/>
                    </a:lnTo>
                    <a:lnTo>
                      <a:pt x="52" y="61"/>
                    </a:lnTo>
                    <a:lnTo>
                      <a:pt x="51" y="61"/>
                    </a:lnTo>
                    <a:lnTo>
                      <a:pt x="50" y="60"/>
                    </a:lnTo>
                    <a:lnTo>
                      <a:pt x="48" y="60"/>
                    </a:lnTo>
                    <a:lnTo>
                      <a:pt x="47" y="61"/>
                    </a:lnTo>
                    <a:lnTo>
                      <a:pt x="45" y="60"/>
                    </a:lnTo>
                    <a:lnTo>
                      <a:pt x="44" y="60"/>
                    </a:lnTo>
                    <a:lnTo>
                      <a:pt x="42" y="61"/>
                    </a:lnTo>
                    <a:lnTo>
                      <a:pt x="41" y="61"/>
                    </a:lnTo>
                    <a:lnTo>
                      <a:pt x="38" y="61"/>
                    </a:lnTo>
                    <a:lnTo>
                      <a:pt x="37" y="60"/>
                    </a:lnTo>
                    <a:lnTo>
                      <a:pt x="35" y="60"/>
                    </a:lnTo>
                    <a:lnTo>
                      <a:pt x="30" y="60"/>
                    </a:lnTo>
                    <a:lnTo>
                      <a:pt x="29" y="59"/>
                    </a:lnTo>
                    <a:lnTo>
                      <a:pt x="24" y="58"/>
                    </a:lnTo>
                    <a:lnTo>
                      <a:pt x="22" y="57"/>
                    </a:lnTo>
                    <a:lnTo>
                      <a:pt x="19" y="58"/>
                    </a:lnTo>
                    <a:lnTo>
                      <a:pt x="15" y="57"/>
                    </a:lnTo>
                    <a:lnTo>
                      <a:pt x="12" y="56"/>
                    </a:lnTo>
                    <a:lnTo>
                      <a:pt x="11" y="54"/>
                    </a:lnTo>
                    <a:lnTo>
                      <a:pt x="11" y="50"/>
                    </a:lnTo>
                    <a:lnTo>
                      <a:pt x="12" y="49"/>
                    </a:lnTo>
                    <a:lnTo>
                      <a:pt x="11" y="47"/>
                    </a:lnTo>
                    <a:lnTo>
                      <a:pt x="9" y="44"/>
                    </a:lnTo>
                    <a:lnTo>
                      <a:pt x="7" y="44"/>
                    </a:lnTo>
                    <a:lnTo>
                      <a:pt x="6" y="43"/>
                    </a:lnTo>
                    <a:lnTo>
                      <a:pt x="3" y="42"/>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2865" name="Freeform 4"/>
              <p:cNvSpPr>
                <a:spLocks/>
              </p:cNvSpPr>
              <p:nvPr/>
            </p:nvSpPr>
            <p:spPr bwMode="auto">
              <a:xfrm>
                <a:off x="3157538" y="1833563"/>
                <a:ext cx="658812" cy="1006475"/>
              </a:xfrm>
              <a:custGeom>
                <a:avLst/>
                <a:gdLst>
                  <a:gd name="T0" fmla="*/ 463071587 w 81"/>
                  <a:gd name="T1" fmla="*/ 2147483647 h 130"/>
                  <a:gd name="T2" fmla="*/ 529229301 w 81"/>
                  <a:gd name="T3" fmla="*/ 2147483647 h 130"/>
                  <a:gd name="T4" fmla="*/ 595379008 w 81"/>
                  <a:gd name="T5" fmla="*/ 2147483647 h 130"/>
                  <a:gd name="T6" fmla="*/ 595379008 w 81"/>
                  <a:gd name="T7" fmla="*/ 2147483647 h 130"/>
                  <a:gd name="T8" fmla="*/ 396922007 w 81"/>
                  <a:gd name="T9" fmla="*/ 2147483647 h 130"/>
                  <a:gd name="T10" fmla="*/ 661536721 w 81"/>
                  <a:gd name="T11" fmla="*/ 2147483647 h 130"/>
                  <a:gd name="T12" fmla="*/ 859993595 w 81"/>
                  <a:gd name="T13" fmla="*/ 2147483647 h 130"/>
                  <a:gd name="T14" fmla="*/ 926151308 w 81"/>
                  <a:gd name="T15" fmla="*/ 2147483647 h 130"/>
                  <a:gd name="T16" fmla="*/ 1323073442 w 81"/>
                  <a:gd name="T17" fmla="*/ 2147483647 h 130"/>
                  <a:gd name="T18" fmla="*/ 1124608436 w 81"/>
                  <a:gd name="T19" fmla="*/ 2147483647 h 130"/>
                  <a:gd name="T20" fmla="*/ 1058458601 w 81"/>
                  <a:gd name="T21" fmla="*/ 2147483647 h 130"/>
                  <a:gd name="T22" fmla="*/ 1058458601 w 81"/>
                  <a:gd name="T23" fmla="*/ 2147483647 h 130"/>
                  <a:gd name="T24" fmla="*/ 1058458601 w 81"/>
                  <a:gd name="T25" fmla="*/ 2147483647 h 130"/>
                  <a:gd name="T26" fmla="*/ 1058458601 w 81"/>
                  <a:gd name="T27" fmla="*/ 2147483647 h 130"/>
                  <a:gd name="T28" fmla="*/ 1719995323 w 81"/>
                  <a:gd name="T29" fmla="*/ 0 h 130"/>
                  <a:gd name="T30" fmla="*/ 2147483647 w 81"/>
                  <a:gd name="T31" fmla="*/ 1138865122 h 130"/>
                  <a:gd name="T32" fmla="*/ 2147483647 w 81"/>
                  <a:gd name="T33" fmla="*/ 1558448869 h 130"/>
                  <a:gd name="T34" fmla="*/ 2147483647 w 81"/>
                  <a:gd name="T35" fmla="*/ 1738267156 h 130"/>
                  <a:gd name="T36" fmla="*/ 2147483647 w 81"/>
                  <a:gd name="T37" fmla="*/ 1858153756 h 130"/>
                  <a:gd name="T38" fmla="*/ 2147483647 w 81"/>
                  <a:gd name="T39" fmla="*/ 2147483647 h 130"/>
                  <a:gd name="T40" fmla="*/ 2147483647 w 81"/>
                  <a:gd name="T41" fmla="*/ 2147483647 h 130"/>
                  <a:gd name="T42" fmla="*/ 2147483647 w 81"/>
                  <a:gd name="T43" fmla="*/ 2147483647 h 130"/>
                  <a:gd name="T44" fmla="*/ 2147483647 w 81"/>
                  <a:gd name="T45" fmla="*/ 2147483647 h 130"/>
                  <a:gd name="T46" fmla="*/ 2147483647 w 81"/>
                  <a:gd name="T47" fmla="*/ 2147483647 h 130"/>
                  <a:gd name="T48" fmla="*/ 2147483647 w 81"/>
                  <a:gd name="T49" fmla="*/ 2147483647 h 130"/>
                  <a:gd name="T50" fmla="*/ 2147483647 w 81"/>
                  <a:gd name="T51" fmla="*/ 2147483647 h 130"/>
                  <a:gd name="T52" fmla="*/ 2147483647 w 81"/>
                  <a:gd name="T53" fmla="*/ 2147483647 h 130"/>
                  <a:gd name="T54" fmla="*/ 2147483647 w 81"/>
                  <a:gd name="T55" fmla="*/ 2147483647 h 130"/>
                  <a:gd name="T56" fmla="*/ 2147483647 w 81"/>
                  <a:gd name="T57" fmla="*/ 2147483647 h 130"/>
                  <a:gd name="T58" fmla="*/ 2147483647 w 81"/>
                  <a:gd name="T59" fmla="*/ 2147483647 h 130"/>
                  <a:gd name="T60" fmla="*/ 2147483647 w 81"/>
                  <a:gd name="T61" fmla="*/ 2147483647 h 130"/>
                  <a:gd name="T62" fmla="*/ 2147483647 w 81"/>
                  <a:gd name="T63" fmla="*/ 2147483647 h 130"/>
                  <a:gd name="T64" fmla="*/ 2147483647 w 81"/>
                  <a:gd name="T65" fmla="*/ 2147483647 h 130"/>
                  <a:gd name="T66" fmla="*/ 2147483647 w 81"/>
                  <a:gd name="T67" fmla="*/ 2147483647 h 130"/>
                  <a:gd name="T68" fmla="*/ 2147483647 w 81"/>
                  <a:gd name="T69" fmla="*/ 2147483647 h 130"/>
                  <a:gd name="T70" fmla="*/ 2147483647 w 81"/>
                  <a:gd name="T71" fmla="*/ 2147483647 h 130"/>
                  <a:gd name="T72" fmla="*/ 2147483647 w 81"/>
                  <a:gd name="T73" fmla="*/ 2147483647 h 130"/>
                  <a:gd name="T74" fmla="*/ 2147483647 w 81"/>
                  <a:gd name="T75" fmla="*/ 2147483647 h 130"/>
                  <a:gd name="T76" fmla="*/ 2147483647 w 81"/>
                  <a:gd name="T77" fmla="*/ 2147483647 h 130"/>
                  <a:gd name="T78" fmla="*/ 2147483647 w 81"/>
                  <a:gd name="T79" fmla="*/ 2147483647 h 130"/>
                  <a:gd name="T80" fmla="*/ 2147483647 w 81"/>
                  <a:gd name="T81" fmla="*/ 2147483647 h 130"/>
                  <a:gd name="T82" fmla="*/ 2147483647 w 81"/>
                  <a:gd name="T83" fmla="*/ 2147483647 h 130"/>
                  <a:gd name="T84" fmla="*/ 2147483647 w 81"/>
                  <a:gd name="T85" fmla="*/ 2147483647 h 130"/>
                  <a:gd name="T86" fmla="*/ 2147483647 w 81"/>
                  <a:gd name="T87" fmla="*/ 2147483647 h 130"/>
                  <a:gd name="T88" fmla="*/ 2147483647 w 81"/>
                  <a:gd name="T89" fmla="*/ 2147483647 h 130"/>
                  <a:gd name="T90" fmla="*/ 2147483647 w 81"/>
                  <a:gd name="T91" fmla="*/ 2147483647 h 130"/>
                  <a:gd name="T92" fmla="*/ 2147483647 w 81"/>
                  <a:gd name="T93" fmla="*/ 2147483647 h 130"/>
                  <a:gd name="T94" fmla="*/ 2147483647 w 81"/>
                  <a:gd name="T95" fmla="*/ 2147483647 h 130"/>
                  <a:gd name="T96" fmla="*/ 0 w 81"/>
                  <a:gd name="T97" fmla="*/ 2147483647 h 1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1"/>
                  <a:gd name="T148" fmla="*/ 0 h 130"/>
                  <a:gd name="T149" fmla="*/ 81 w 81"/>
                  <a:gd name="T150" fmla="*/ 130 h 1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1" h="130">
                    <a:moveTo>
                      <a:pt x="0" y="116"/>
                    </a:moveTo>
                    <a:lnTo>
                      <a:pt x="7" y="86"/>
                    </a:lnTo>
                    <a:lnTo>
                      <a:pt x="8" y="84"/>
                    </a:lnTo>
                    <a:lnTo>
                      <a:pt x="8" y="82"/>
                    </a:lnTo>
                    <a:lnTo>
                      <a:pt x="9" y="82"/>
                    </a:lnTo>
                    <a:lnTo>
                      <a:pt x="9" y="81"/>
                    </a:lnTo>
                    <a:lnTo>
                      <a:pt x="10" y="80"/>
                    </a:lnTo>
                    <a:lnTo>
                      <a:pt x="9" y="79"/>
                    </a:lnTo>
                    <a:lnTo>
                      <a:pt x="7" y="78"/>
                    </a:lnTo>
                    <a:lnTo>
                      <a:pt x="6" y="77"/>
                    </a:lnTo>
                    <a:lnTo>
                      <a:pt x="7" y="75"/>
                    </a:lnTo>
                    <a:lnTo>
                      <a:pt x="10" y="70"/>
                    </a:lnTo>
                    <a:lnTo>
                      <a:pt x="12" y="69"/>
                    </a:lnTo>
                    <a:lnTo>
                      <a:pt x="13" y="68"/>
                    </a:lnTo>
                    <a:lnTo>
                      <a:pt x="13" y="67"/>
                    </a:lnTo>
                    <a:lnTo>
                      <a:pt x="14" y="66"/>
                    </a:lnTo>
                    <a:lnTo>
                      <a:pt x="20" y="57"/>
                    </a:lnTo>
                    <a:lnTo>
                      <a:pt x="20" y="54"/>
                    </a:lnTo>
                    <a:lnTo>
                      <a:pt x="19" y="53"/>
                    </a:lnTo>
                    <a:lnTo>
                      <a:pt x="17" y="53"/>
                    </a:lnTo>
                    <a:lnTo>
                      <a:pt x="16" y="51"/>
                    </a:lnTo>
                    <a:lnTo>
                      <a:pt x="16" y="50"/>
                    </a:lnTo>
                    <a:lnTo>
                      <a:pt x="16" y="48"/>
                    </a:lnTo>
                    <a:lnTo>
                      <a:pt x="16" y="47"/>
                    </a:lnTo>
                    <a:lnTo>
                      <a:pt x="17" y="46"/>
                    </a:lnTo>
                    <a:lnTo>
                      <a:pt x="16" y="45"/>
                    </a:lnTo>
                    <a:lnTo>
                      <a:pt x="16" y="43"/>
                    </a:lnTo>
                    <a:lnTo>
                      <a:pt x="26" y="0"/>
                    </a:lnTo>
                    <a:lnTo>
                      <a:pt x="37" y="3"/>
                    </a:lnTo>
                    <a:lnTo>
                      <a:pt x="34" y="19"/>
                    </a:lnTo>
                    <a:lnTo>
                      <a:pt x="36" y="23"/>
                    </a:lnTo>
                    <a:lnTo>
                      <a:pt x="36" y="26"/>
                    </a:lnTo>
                    <a:lnTo>
                      <a:pt x="36" y="28"/>
                    </a:lnTo>
                    <a:lnTo>
                      <a:pt x="35" y="29"/>
                    </a:lnTo>
                    <a:lnTo>
                      <a:pt x="36" y="30"/>
                    </a:lnTo>
                    <a:lnTo>
                      <a:pt x="37" y="31"/>
                    </a:lnTo>
                    <a:lnTo>
                      <a:pt x="40" y="34"/>
                    </a:lnTo>
                    <a:lnTo>
                      <a:pt x="42" y="39"/>
                    </a:lnTo>
                    <a:lnTo>
                      <a:pt x="42" y="41"/>
                    </a:lnTo>
                    <a:lnTo>
                      <a:pt x="43" y="43"/>
                    </a:lnTo>
                    <a:lnTo>
                      <a:pt x="45" y="43"/>
                    </a:lnTo>
                    <a:lnTo>
                      <a:pt x="45" y="45"/>
                    </a:lnTo>
                    <a:lnTo>
                      <a:pt x="48" y="45"/>
                    </a:lnTo>
                    <a:lnTo>
                      <a:pt x="49" y="46"/>
                    </a:lnTo>
                    <a:lnTo>
                      <a:pt x="46" y="51"/>
                    </a:lnTo>
                    <a:lnTo>
                      <a:pt x="46" y="52"/>
                    </a:lnTo>
                    <a:lnTo>
                      <a:pt x="45" y="53"/>
                    </a:lnTo>
                    <a:lnTo>
                      <a:pt x="45" y="56"/>
                    </a:lnTo>
                    <a:lnTo>
                      <a:pt x="45" y="57"/>
                    </a:lnTo>
                    <a:lnTo>
                      <a:pt x="43" y="59"/>
                    </a:lnTo>
                    <a:lnTo>
                      <a:pt x="43" y="60"/>
                    </a:lnTo>
                    <a:lnTo>
                      <a:pt x="43" y="61"/>
                    </a:lnTo>
                    <a:lnTo>
                      <a:pt x="43" y="62"/>
                    </a:lnTo>
                    <a:lnTo>
                      <a:pt x="45" y="65"/>
                    </a:lnTo>
                    <a:lnTo>
                      <a:pt x="46" y="65"/>
                    </a:lnTo>
                    <a:lnTo>
                      <a:pt x="49" y="62"/>
                    </a:lnTo>
                    <a:lnTo>
                      <a:pt x="50" y="61"/>
                    </a:lnTo>
                    <a:lnTo>
                      <a:pt x="50" y="62"/>
                    </a:lnTo>
                    <a:lnTo>
                      <a:pt x="51" y="63"/>
                    </a:lnTo>
                    <a:lnTo>
                      <a:pt x="52" y="64"/>
                    </a:lnTo>
                    <a:lnTo>
                      <a:pt x="52" y="66"/>
                    </a:lnTo>
                    <a:lnTo>
                      <a:pt x="52" y="69"/>
                    </a:lnTo>
                    <a:lnTo>
                      <a:pt x="52" y="72"/>
                    </a:lnTo>
                    <a:lnTo>
                      <a:pt x="54" y="74"/>
                    </a:lnTo>
                    <a:lnTo>
                      <a:pt x="54" y="75"/>
                    </a:lnTo>
                    <a:lnTo>
                      <a:pt x="53" y="76"/>
                    </a:lnTo>
                    <a:lnTo>
                      <a:pt x="54" y="78"/>
                    </a:lnTo>
                    <a:lnTo>
                      <a:pt x="56" y="78"/>
                    </a:lnTo>
                    <a:lnTo>
                      <a:pt x="57" y="80"/>
                    </a:lnTo>
                    <a:lnTo>
                      <a:pt x="57" y="81"/>
                    </a:lnTo>
                    <a:lnTo>
                      <a:pt x="57" y="83"/>
                    </a:lnTo>
                    <a:lnTo>
                      <a:pt x="57" y="84"/>
                    </a:lnTo>
                    <a:lnTo>
                      <a:pt x="58" y="86"/>
                    </a:lnTo>
                    <a:lnTo>
                      <a:pt x="59" y="87"/>
                    </a:lnTo>
                    <a:lnTo>
                      <a:pt x="60" y="85"/>
                    </a:lnTo>
                    <a:lnTo>
                      <a:pt x="61" y="84"/>
                    </a:lnTo>
                    <a:lnTo>
                      <a:pt x="63" y="85"/>
                    </a:lnTo>
                    <a:lnTo>
                      <a:pt x="65" y="86"/>
                    </a:lnTo>
                    <a:lnTo>
                      <a:pt x="66" y="85"/>
                    </a:lnTo>
                    <a:lnTo>
                      <a:pt x="67" y="84"/>
                    </a:lnTo>
                    <a:lnTo>
                      <a:pt x="67" y="85"/>
                    </a:lnTo>
                    <a:lnTo>
                      <a:pt x="71" y="85"/>
                    </a:lnTo>
                    <a:lnTo>
                      <a:pt x="72" y="86"/>
                    </a:lnTo>
                    <a:lnTo>
                      <a:pt x="73" y="86"/>
                    </a:lnTo>
                    <a:lnTo>
                      <a:pt x="76" y="86"/>
                    </a:lnTo>
                    <a:lnTo>
                      <a:pt x="76" y="84"/>
                    </a:lnTo>
                    <a:lnTo>
                      <a:pt x="77" y="83"/>
                    </a:lnTo>
                    <a:lnTo>
                      <a:pt x="79" y="85"/>
                    </a:lnTo>
                    <a:lnTo>
                      <a:pt x="79" y="87"/>
                    </a:lnTo>
                    <a:lnTo>
                      <a:pt x="81" y="88"/>
                    </a:lnTo>
                    <a:lnTo>
                      <a:pt x="75" y="130"/>
                    </a:lnTo>
                    <a:lnTo>
                      <a:pt x="74" y="130"/>
                    </a:lnTo>
                    <a:lnTo>
                      <a:pt x="37" y="124"/>
                    </a:lnTo>
                    <a:lnTo>
                      <a:pt x="0" y="116"/>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2866" name="Freeform 5"/>
              <p:cNvSpPr>
                <a:spLocks/>
              </p:cNvSpPr>
              <p:nvPr/>
            </p:nvSpPr>
            <p:spPr bwMode="auto">
              <a:xfrm>
                <a:off x="3435350" y="1857375"/>
                <a:ext cx="1120775" cy="673100"/>
              </a:xfrm>
              <a:custGeom>
                <a:avLst/>
                <a:gdLst>
                  <a:gd name="T0" fmla="*/ 2147483647 w 138"/>
                  <a:gd name="T1" fmla="*/ 2147483647 h 87"/>
                  <a:gd name="T2" fmla="*/ 2147483647 w 138"/>
                  <a:gd name="T3" fmla="*/ 2147483647 h 87"/>
                  <a:gd name="T4" fmla="*/ 2147483647 w 138"/>
                  <a:gd name="T5" fmla="*/ 2147483647 h 87"/>
                  <a:gd name="T6" fmla="*/ 2147483647 w 138"/>
                  <a:gd name="T7" fmla="*/ 2147483647 h 87"/>
                  <a:gd name="T8" fmla="*/ 2147483647 w 138"/>
                  <a:gd name="T9" fmla="*/ 2147483647 h 87"/>
                  <a:gd name="T10" fmla="*/ 2147483647 w 138"/>
                  <a:gd name="T11" fmla="*/ 2147483647 h 87"/>
                  <a:gd name="T12" fmla="*/ 2110711275 w 138"/>
                  <a:gd name="T13" fmla="*/ 2147483647 h 87"/>
                  <a:gd name="T14" fmla="*/ 1912829603 w 138"/>
                  <a:gd name="T15" fmla="*/ 2147483647 h 87"/>
                  <a:gd name="T16" fmla="*/ 1714947930 w 138"/>
                  <a:gd name="T17" fmla="*/ 2147483647 h 87"/>
                  <a:gd name="T18" fmla="*/ 1583029522 w 138"/>
                  <a:gd name="T19" fmla="*/ 2147483647 h 87"/>
                  <a:gd name="T20" fmla="*/ 1517074379 w 138"/>
                  <a:gd name="T21" fmla="*/ 2147483647 h 87"/>
                  <a:gd name="T22" fmla="*/ 1517074379 w 138"/>
                  <a:gd name="T23" fmla="*/ 2147483647 h 87"/>
                  <a:gd name="T24" fmla="*/ 1319192707 w 138"/>
                  <a:gd name="T25" fmla="*/ 2147483647 h 87"/>
                  <a:gd name="T26" fmla="*/ 1319192707 w 138"/>
                  <a:gd name="T27" fmla="*/ 2147483647 h 87"/>
                  <a:gd name="T28" fmla="*/ 1187274299 w 138"/>
                  <a:gd name="T29" fmla="*/ 2147483647 h 87"/>
                  <a:gd name="T30" fmla="*/ 1187274299 w 138"/>
                  <a:gd name="T31" fmla="*/ 2147483647 h 87"/>
                  <a:gd name="T32" fmla="*/ 1121311034 w 138"/>
                  <a:gd name="T33" fmla="*/ 2147483647 h 87"/>
                  <a:gd name="T34" fmla="*/ 1055355638 w 138"/>
                  <a:gd name="T35" fmla="*/ 2147483647 h 87"/>
                  <a:gd name="T36" fmla="*/ 989392373 w 138"/>
                  <a:gd name="T37" fmla="*/ 2147483647 h 87"/>
                  <a:gd name="T38" fmla="*/ 725555557 w 138"/>
                  <a:gd name="T39" fmla="*/ 2147483647 h 87"/>
                  <a:gd name="T40" fmla="*/ 593637150 w 138"/>
                  <a:gd name="T41" fmla="*/ 2147483647 h 87"/>
                  <a:gd name="T42" fmla="*/ 593637150 w 138"/>
                  <a:gd name="T43" fmla="*/ 2147483647 h 87"/>
                  <a:gd name="T44" fmla="*/ 725555557 w 138"/>
                  <a:gd name="T45" fmla="*/ 2147483647 h 87"/>
                  <a:gd name="T46" fmla="*/ 725555557 w 138"/>
                  <a:gd name="T47" fmla="*/ 2147483647 h 87"/>
                  <a:gd name="T48" fmla="*/ 791518822 w 138"/>
                  <a:gd name="T49" fmla="*/ 2147483647 h 87"/>
                  <a:gd name="T50" fmla="*/ 923437230 w 138"/>
                  <a:gd name="T51" fmla="*/ 2147483647 h 87"/>
                  <a:gd name="T52" fmla="*/ 725555557 w 138"/>
                  <a:gd name="T53" fmla="*/ 2147483647 h 87"/>
                  <a:gd name="T54" fmla="*/ 527673758 w 138"/>
                  <a:gd name="T55" fmla="*/ 2147483647 h 87"/>
                  <a:gd name="T56" fmla="*/ 395755350 w 138"/>
                  <a:gd name="T57" fmla="*/ 1855589534 h 87"/>
                  <a:gd name="T58" fmla="*/ 131918440 w 138"/>
                  <a:gd name="T59" fmla="*/ 1616159437 h 87"/>
                  <a:gd name="T60" fmla="*/ 131918440 w 138"/>
                  <a:gd name="T61" fmla="*/ 1496448257 h 87"/>
                  <a:gd name="T62" fmla="*/ 131918440 w 138"/>
                  <a:gd name="T63" fmla="*/ 1197158703 h 87"/>
                  <a:gd name="T64" fmla="*/ 197881736 w 138"/>
                  <a:gd name="T65" fmla="*/ 0 h 87"/>
                  <a:gd name="T66" fmla="*/ 2147483647 w 138"/>
                  <a:gd name="T67" fmla="*/ 478860314 h 87"/>
                  <a:gd name="T68" fmla="*/ 2147483647 w 138"/>
                  <a:gd name="T69" fmla="*/ 1137299244 h 87"/>
                  <a:gd name="T70" fmla="*/ 2147483647 w 138"/>
                  <a:gd name="T71" fmla="*/ 2147483647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
                  <a:gd name="T109" fmla="*/ 0 h 87"/>
                  <a:gd name="T110" fmla="*/ 138 w 138"/>
                  <a:gd name="T111" fmla="*/ 87 h 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 h="87">
                    <a:moveTo>
                      <a:pt x="132" y="87"/>
                    </a:moveTo>
                    <a:lnTo>
                      <a:pt x="48" y="77"/>
                    </a:lnTo>
                    <a:lnTo>
                      <a:pt x="47" y="85"/>
                    </a:lnTo>
                    <a:lnTo>
                      <a:pt x="45" y="84"/>
                    </a:lnTo>
                    <a:lnTo>
                      <a:pt x="45" y="82"/>
                    </a:lnTo>
                    <a:lnTo>
                      <a:pt x="43" y="80"/>
                    </a:lnTo>
                    <a:lnTo>
                      <a:pt x="42" y="81"/>
                    </a:lnTo>
                    <a:lnTo>
                      <a:pt x="42" y="83"/>
                    </a:lnTo>
                    <a:lnTo>
                      <a:pt x="39" y="83"/>
                    </a:lnTo>
                    <a:lnTo>
                      <a:pt x="38" y="83"/>
                    </a:lnTo>
                    <a:lnTo>
                      <a:pt x="37" y="82"/>
                    </a:lnTo>
                    <a:lnTo>
                      <a:pt x="33" y="82"/>
                    </a:lnTo>
                    <a:lnTo>
                      <a:pt x="33" y="81"/>
                    </a:lnTo>
                    <a:lnTo>
                      <a:pt x="32" y="82"/>
                    </a:lnTo>
                    <a:lnTo>
                      <a:pt x="31" y="83"/>
                    </a:lnTo>
                    <a:lnTo>
                      <a:pt x="29" y="82"/>
                    </a:lnTo>
                    <a:lnTo>
                      <a:pt x="27" y="81"/>
                    </a:lnTo>
                    <a:lnTo>
                      <a:pt x="26" y="82"/>
                    </a:lnTo>
                    <a:lnTo>
                      <a:pt x="25" y="84"/>
                    </a:lnTo>
                    <a:lnTo>
                      <a:pt x="24" y="83"/>
                    </a:lnTo>
                    <a:lnTo>
                      <a:pt x="23" y="81"/>
                    </a:lnTo>
                    <a:lnTo>
                      <a:pt x="23" y="80"/>
                    </a:lnTo>
                    <a:lnTo>
                      <a:pt x="23" y="78"/>
                    </a:lnTo>
                    <a:lnTo>
                      <a:pt x="23" y="77"/>
                    </a:lnTo>
                    <a:lnTo>
                      <a:pt x="22" y="75"/>
                    </a:lnTo>
                    <a:lnTo>
                      <a:pt x="20" y="75"/>
                    </a:lnTo>
                    <a:lnTo>
                      <a:pt x="19" y="73"/>
                    </a:lnTo>
                    <a:lnTo>
                      <a:pt x="20" y="72"/>
                    </a:lnTo>
                    <a:lnTo>
                      <a:pt x="20" y="71"/>
                    </a:lnTo>
                    <a:lnTo>
                      <a:pt x="18" y="69"/>
                    </a:lnTo>
                    <a:lnTo>
                      <a:pt x="18" y="66"/>
                    </a:lnTo>
                    <a:lnTo>
                      <a:pt x="18" y="63"/>
                    </a:lnTo>
                    <a:lnTo>
                      <a:pt x="18" y="61"/>
                    </a:lnTo>
                    <a:lnTo>
                      <a:pt x="17" y="60"/>
                    </a:lnTo>
                    <a:lnTo>
                      <a:pt x="16" y="59"/>
                    </a:lnTo>
                    <a:lnTo>
                      <a:pt x="16" y="58"/>
                    </a:lnTo>
                    <a:lnTo>
                      <a:pt x="15" y="59"/>
                    </a:lnTo>
                    <a:lnTo>
                      <a:pt x="12" y="62"/>
                    </a:lnTo>
                    <a:lnTo>
                      <a:pt x="11" y="62"/>
                    </a:lnTo>
                    <a:lnTo>
                      <a:pt x="9" y="59"/>
                    </a:lnTo>
                    <a:lnTo>
                      <a:pt x="9" y="58"/>
                    </a:lnTo>
                    <a:lnTo>
                      <a:pt x="9" y="57"/>
                    </a:lnTo>
                    <a:lnTo>
                      <a:pt x="9" y="56"/>
                    </a:lnTo>
                    <a:lnTo>
                      <a:pt x="11" y="54"/>
                    </a:lnTo>
                    <a:lnTo>
                      <a:pt x="11" y="53"/>
                    </a:lnTo>
                    <a:lnTo>
                      <a:pt x="11" y="50"/>
                    </a:lnTo>
                    <a:lnTo>
                      <a:pt x="12" y="49"/>
                    </a:lnTo>
                    <a:lnTo>
                      <a:pt x="12" y="48"/>
                    </a:lnTo>
                    <a:lnTo>
                      <a:pt x="15" y="43"/>
                    </a:lnTo>
                    <a:lnTo>
                      <a:pt x="14" y="42"/>
                    </a:lnTo>
                    <a:lnTo>
                      <a:pt x="11" y="42"/>
                    </a:lnTo>
                    <a:lnTo>
                      <a:pt x="11" y="40"/>
                    </a:lnTo>
                    <a:lnTo>
                      <a:pt x="9" y="40"/>
                    </a:lnTo>
                    <a:lnTo>
                      <a:pt x="8" y="38"/>
                    </a:lnTo>
                    <a:lnTo>
                      <a:pt x="8" y="36"/>
                    </a:lnTo>
                    <a:lnTo>
                      <a:pt x="6" y="31"/>
                    </a:lnTo>
                    <a:lnTo>
                      <a:pt x="3" y="28"/>
                    </a:lnTo>
                    <a:lnTo>
                      <a:pt x="2" y="27"/>
                    </a:lnTo>
                    <a:lnTo>
                      <a:pt x="1" y="26"/>
                    </a:lnTo>
                    <a:lnTo>
                      <a:pt x="2" y="25"/>
                    </a:lnTo>
                    <a:lnTo>
                      <a:pt x="2" y="23"/>
                    </a:lnTo>
                    <a:lnTo>
                      <a:pt x="2" y="20"/>
                    </a:lnTo>
                    <a:lnTo>
                      <a:pt x="0" y="16"/>
                    </a:lnTo>
                    <a:lnTo>
                      <a:pt x="3" y="0"/>
                    </a:lnTo>
                    <a:lnTo>
                      <a:pt x="15" y="2"/>
                    </a:lnTo>
                    <a:lnTo>
                      <a:pt x="49" y="8"/>
                    </a:lnTo>
                    <a:lnTo>
                      <a:pt x="84" y="13"/>
                    </a:lnTo>
                    <a:lnTo>
                      <a:pt x="138" y="19"/>
                    </a:lnTo>
                    <a:lnTo>
                      <a:pt x="133" y="70"/>
                    </a:lnTo>
                    <a:lnTo>
                      <a:pt x="132" y="87"/>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2867" name="Freeform 6"/>
              <p:cNvSpPr>
                <a:spLocks/>
              </p:cNvSpPr>
              <p:nvPr/>
            </p:nvSpPr>
            <p:spPr bwMode="auto">
              <a:xfrm>
                <a:off x="4514850" y="2003425"/>
                <a:ext cx="723900" cy="427038"/>
              </a:xfrm>
              <a:custGeom>
                <a:avLst/>
                <a:gdLst>
                  <a:gd name="T0" fmla="*/ 0 w 89"/>
                  <a:gd name="T1" fmla="*/ 2147483647 h 55"/>
                  <a:gd name="T2" fmla="*/ 330789779 w 89"/>
                  <a:gd name="T3" fmla="*/ 0 h 55"/>
                  <a:gd name="T4" fmla="*/ 2147483647 w 89"/>
                  <a:gd name="T5" fmla="*/ 180854486 h 55"/>
                  <a:gd name="T6" fmla="*/ 2147483647 w 89"/>
                  <a:gd name="T7" fmla="*/ 241136706 h 55"/>
                  <a:gd name="T8" fmla="*/ 2147483647 w 89"/>
                  <a:gd name="T9" fmla="*/ 301426751 h 55"/>
                  <a:gd name="T10" fmla="*/ 2147483647 w 89"/>
                  <a:gd name="T11" fmla="*/ 542563518 h 55"/>
                  <a:gd name="T12" fmla="*/ 2147483647 w 89"/>
                  <a:gd name="T13" fmla="*/ 602845738 h 55"/>
                  <a:gd name="T14" fmla="*/ 2147483647 w 89"/>
                  <a:gd name="T15" fmla="*/ 783700163 h 55"/>
                  <a:gd name="T16" fmla="*/ 2147483647 w 89"/>
                  <a:gd name="T17" fmla="*/ 1085127035 h 55"/>
                  <a:gd name="T18" fmla="*/ 2147483647 w 89"/>
                  <a:gd name="T19" fmla="*/ 1386553665 h 55"/>
                  <a:gd name="T20" fmla="*/ 2147483647 w 89"/>
                  <a:gd name="T21" fmla="*/ 1507118105 h 55"/>
                  <a:gd name="T22" fmla="*/ 2147483647 w 89"/>
                  <a:gd name="T23" fmla="*/ 1808544735 h 55"/>
                  <a:gd name="T24" fmla="*/ 2147483647 w 89"/>
                  <a:gd name="T25" fmla="*/ 2147483647 h 55"/>
                  <a:gd name="T26" fmla="*/ 2147483647 w 89"/>
                  <a:gd name="T27" fmla="*/ 2147483647 h 55"/>
                  <a:gd name="T28" fmla="*/ 2147483647 w 89"/>
                  <a:gd name="T29" fmla="*/ 2147483647 h 55"/>
                  <a:gd name="T30" fmla="*/ 2147483647 w 89"/>
                  <a:gd name="T31" fmla="*/ 2147483647 h 55"/>
                  <a:gd name="T32" fmla="*/ 2147483647 w 89"/>
                  <a:gd name="T33" fmla="*/ 2147483647 h 55"/>
                  <a:gd name="T34" fmla="*/ 2147483647 w 89"/>
                  <a:gd name="T35" fmla="*/ 2147483647 h 55"/>
                  <a:gd name="T36" fmla="*/ 2147483647 w 89"/>
                  <a:gd name="T37" fmla="*/ 2147483647 h 55"/>
                  <a:gd name="T38" fmla="*/ 0 w 89"/>
                  <a:gd name="T39" fmla="*/ 2147483647 h 55"/>
                  <a:gd name="T40" fmla="*/ 0 w 89"/>
                  <a:gd name="T41" fmla="*/ 2147483647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55"/>
                  <a:gd name="T65" fmla="*/ 89 w 89"/>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55">
                    <a:moveTo>
                      <a:pt x="0" y="51"/>
                    </a:moveTo>
                    <a:lnTo>
                      <a:pt x="5" y="0"/>
                    </a:lnTo>
                    <a:lnTo>
                      <a:pt x="44" y="3"/>
                    </a:lnTo>
                    <a:lnTo>
                      <a:pt x="82" y="4"/>
                    </a:lnTo>
                    <a:lnTo>
                      <a:pt x="82" y="5"/>
                    </a:lnTo>
                    <a:lnTo>
                      <a:pt x="83" y="9"/>
                    </a:lnTo>
                    <a:lnTo>
                      <a:pt x="83" y="10"/>
                    </a:lnTo>
                    <a:lnTo>
                      <a:pt x="82" y="13"/>
                    </a:lnTo>
                    <a:lnTo>
                      <a:pt x="82" y="18"/>
                    </a:lnTo>
                    <a:lnTo>
                      <a:pt x="84" y="23"/>
                    </a:lnTo>
                    <a:lnTo>
                      <a:pt x="85" y="25"/>
                    </a:lnTo>
                    <a:lnTo>
                      <a:pt x="86" y="30"/>
                    </a:lnTo>
                    <a:lnTo>
                      <a:pt x="86" y="38"/>
                    </a:lnTo>
                    <a:lnTo>
                      <a:pt x="87" y="40"/>
                    </a:lnTo>
                    <a:lnTo>
                      <a:pt x="87" y="43"/>
                    </a:lnTo>
                    <a:lnTo>
                      <a:pt x="87" y="44"/>
                    </a:lnTo>
                    <a:lnTo>
                      <a:pt x="89" y="51"/>
                    </a:lnTo>
                    <a:lnTo>
                      <a:pt x="89" y="53"/>
                    </a:lnTo>
                    <a:lnTo>
                      <a:pt x="89" y="55"/>
                    </a:lnTo>
                    <a:lnTo>
                      <a:pt x="0" y="51"/>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2868" name="Freeform 7"/>
              <p:cNvSpPr>
                <a:spLocks/>
              </p:cNvSpPr>
              <p:nvPr/>
            </p:nvSpPr>
            <p:spPr bwMode="auto">
              <a:xfrm>
                <a:off x="4483100" y="2398713"/>
                <a:ext cx="766763" cy="495300"/>
              </a:xfrm>
              <a:custGeom>
                <a:avLst/>
                <a:gdLst>
                  <a:gd name="T0" fmla="*/ 0 w 94"/>
                  <a:gd name="T1" fmla="*/ 2147483647 h 64"/>
                  <a:gd name="T2" fmla="*/ 199611248 w 94"/>
                  <a:gd name="T3" fmla="*/ 1018182017 h 64"/>
                  <a:gd name="T4" fmla="*/ 266148309 w 94"/>
                  <a:gd name="T5" fmla="*/ 0 h 64"/>
                  <a:gd name="T6" fmla="*/ 2147483647 w 94"/>
                  <a:gd name="T7" fmla="*/ 239570365 h 64"/>
                  <a:gd name="T8" fmla="*/ 2147483647 w 94"/>
                  <a:gd name="T9" fmla="*/ 359355578 h 64"/>
                  <a:gd name="T10" fmla="*/ 2147483647 w 94"/>
                  <a:gd name="T11" fmla="*/ 419248154 h 64"/>
                  <a:gd name="T12" fmla="*/ 2147483647 w 94"/>
                  <a:gd name="T13" fmla="*/ 598933742 h 64"/>
                  <a:gd name="T14" fmla="*/ 2147483647 w 94"/>
                  <a:gd name="T15" fmla="*/ 658826318 h 64"/>
                  <a:gd name="T16" fmla="*/ 2147483647 w 94"/>
                  <a:gd name="T17" fmla="*/ 898396623 h 64"/>
                  <a:gd name="T18" fmla="*/ 2147483647 w 94"/>
                  <a:gd name="T19" fmla="*/ 2147483647 h 64"/>
                  <a:gd name="T20" fmla="*/ 2147483647 w 94"/>
                  <a:gd name="T21" fmla="*/ 2147483647 h 64"/>
                  <a:gd name="T22" fmla="*/ 2147483647 w 94"/>
                  <a:gd name="T23" fmla="*/ 2147483647 h 64"/>
                  <a:gd name="T24" fmla="*/ 2147483647 w 94"/>
                  <a:gd name="T25" fmla="*/ 2147483647 h 64"/>
                  <a:gd name="T26" fmla="*/ 2147483647 w 94"/>
                  <a:gd name="T27" fmla="*/ 2147483647 h 64"/>
                  <a:gd name="T28" fmla="*/ 2147483647 w 94"/>
                  <a:gd name="T29" fmla="*/ 2147483647 h 64"/>
                  <a:gd name="T30" fmla="*/ 2147483647 w 94"/>
                  <a:gd name="T31" fmla="*/ 2147483647 h 64"/>
                  <a:gd name="T32" fmla="*/ 2147483647 w 94"/>
                  <a:gd name="T33" fmla="*/ 2147483647 h 64"/>
                  <a:gd name="T34" fmla="*/ 2147483647 w 94"/>
                  <a:gd name="T35" fmla="*/ 2147483647 h 64"/>
                  <a:gd name="T36" fmla="*/ 2147483647 w 94"/>
                  <a:gd name="T37" fmla="*/ 2147483647 h 64"/>
                  <a:gd name="T38" fmla="*/ 2147483647 w 94"/>
                  <a:gd name="T39" fmla="*/ 2147483647 h 64"/>
                  <a:gd name="T40" fmla="*/ 2147483647 w 94"/>
                  <a:gd name="T41" fmla="*/ 2147483647 h 64"/>
                  <a:gd name="T42" fmla="*/ 2147483647 w 94"/>
                  <a:gd name="T43" fmla="*/ 2147483647 h 64"/>
                  <a:gd name="T44" fmla="*/ 2147483647 w 94"/>
                  <a:gd name="T45" fmla="*/ 2147483647 h 64"/>
                  <a:gd name="T46" fmla="*/ 2147483647 w 94"/>
                  <a:gd name="T47" fmla="*/ 2147483647 h 64"/>
                  <a:gd name="T48" fmla="*/ 2147483647 w 94"/>
                  <a:gd name="T49" fmla="*/ 2147483647 h 64"/>
                  <a:gd name="T50" fmla="*/ 2147483647 w 94"/>
                  <a:gd name="T51" fmla="*/ 2147483647 h 64"/>
                  <a:gd name="T52" fmla="*/ 2147483647 w 94"/>
                  <a:gd name="T53" fmla="*/ 2147483647 h 64"/>
                  <a:gd name="T54" fmla="*/ 2147483647 w 94"/>
                  <a:gd name="T55" fmla="*/ 2147483647 h 64"/>
                  <a:gd name="T56" fmla="*/ 2147483647 w 94"/>
                  <a:gd name="T57" fmla="*/ 2147483647 h 64"/>
                  <a:gd name="T58" fmla="*/ 2147483647 w 94"/>
                  <a:gd name="T59" fmla="*/ 2147483647 h 64"/>
                  <a:gd name="T60" fmla="*/ 2147483647 w 94"/>
                  <a:gd name="T61" fmla="*/ 2147483647 h 64"/>
                  <a:gd name="T62" fmla="*/ 2147483647 w 94"/>
                  <a:gd name="T63" fmla="*/ 2147483647 h 64"/>
                  <a:gd name="T64" fmla="*/ 2147483647 w 94"/>
                  <a:gd name="T65" fmla="*/ 2147483647 h 64"/>
                  <a:gd name="T66" fmla="*/ 2147483647 w 94"/>
                  <a:gd name="T67" fmla="*/ 2147483647 h 64"/>
                  <a:gd name="T68" fmla="*/ 2147483647 w 94"/>
                  <a:gd name="T69" fmla="*/ 2147483647 h 64"/>
                  <a:gd name="T70" fmla="*/ 0 w 94"/>
                  <a:gd name="T71" fmla="*/ 2147483647 h 64"/>
                  <a:gd name="T72" fmla="*/ 0 w 94"/>
                  <a:gd name="T73" fmla="*/ 2147483647 h 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64"/>
                  <a:gd name="T113" fmla="*/ 94 w 94"/>
                  <a:gd name="T114" fmla="*/ 64 h 6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64">
                    <a:moveTo>
                      <a:pt x="0" y="51"/>
                    </a:moveTo>
                    <a:lnTo>
                      <a:pt x="3" y="17"/>
                    </a:lnTo>
                    <a:lnTo>
                      <a:pt x="4" y="0"/>
                    </a:lnTo>
                    <a:lnTo>
                      <a:pt x="93" y="4"/>
                    </a:lnTo>
                    <a:lnTo>
                      <a:pt x="93" y="6"/>
                    </a:lnTo>
                    <a:lnTo>
                      <a:pt x="92" y="7"/>
                    </a:lnTo>
                    <a:lnTo>
                      <a:pt x="90" y="10"/>
                    </a:lnTo>
                    <a:lnTo>
                      <a:pt x="90" y="11"/>
                    </a:lnTo>
                    <a:lnTo>
                      <a:pt x="94" y="15"/>
                    </a:lnTo>
                    <a:lnTo>
                      <a:pt x="94" y="46"/>
                    </a:lnTo>
                    <a:lnTo>
                      <a:pt x="92" y="46"/>
                    </a:lnTo>
                    <a:lnTo>
                      <a:pt x="93" y="47"/>
                    </a:lnTo>
                    <a:lnTo>
                      <a:pt x="94" y="48"/>
                    </a:lnTo>
                    <a:lnTo>
                      <a:pt x="93" y="50"/>
                    </a:lnTo>
                    <a:lnTo>
                      <a:pt x="94" y="51"/>
                    </a:lnTo>
                    <a:lnTo>
                      <a:pt x="94" y="54"/>
                    </a:lnTo>
                    <a:lnTo>
                      <a:pt x="93" y="54"/>
                    </a:lnTo>
                    <a:lnTo>
                      <a:pt x="94" y="56"/>
                    </a:lnTo>
                    <a:lnTo>
                      <a:pt x="92" y="59"/>
                    </a:lnTo>
                    <a:lnTo>
                      <a:pt x="94" y="62"/>
                    </a:lnTo>
                    <a:lnTo>
                      <a:pt x="94" y="64"/>
                    </a:lnTo>
                    <a:lnTo>
                      <a:pt x="91" y="62"/>
                    </a:lnTo>
                    <a:lnTo>
                      <a:pt x="86" y="59"/>
                    </a:lnTo>
                    <a:lnTo>
                      <a:pt x="84" y="58"/>
                    </a:lnTo>
                    <a:lnTo>
                      <a:pt x="82" y="58"/>
                    </a:lnTo>
                    <a:lnTo>
                      <a:pt x="80" y="60"/>
                    </a:lnTo>
                    <a:lnTo>
                      <a:pt x="79" y="60"/>
                    </a:lnTo>
                    <a:lnTo>
                      <a:pt x="77" y="60"/>
                    </a:lnTo>
                    <a:lnTo>
                      <a:pt x="76" y="57"/>
                    </a:lnTo>
                    <a:lnTo>
                      <a:pt x="75" y="56"/>
                    </a:lnTo>
                    <a:lnTo>
                      <a:pt x="73" y="57"/>
                    </a:lnTo>
                    <a:lnTo>
                      <a:pt x="71" y="57"/>
                    </a:lnTo>
                    <a:lnTo>
                      <a:pt x="69" y="54"/>
                    </a:lnTo>
                    <a:lnTo>
                      <a:pt x="0" y="51"/>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2869" name="Freeform 8"/>
              <p:cNvSpPr>
                <a:spLocks/>
              </p:cNvSpPr>
              <p:nvPr/>
            </p:nvSpPr>
            <p:spPr bwMode="auto">
              <a:xfrm>
                <a:off x="4637088" y="3203575"/>
                <a:ext cx="812800" cy="411163"/>
              </a:xfrm>
              <a:custGeom>
                <a:avLst/>
                <a:gdLst>
                  <a:gd name="T0" fmla="*/ 198193155 w 100"/>
                  <a:gd name="T1" fmla="*/ 0 h 53"/>
                  <a:gd name="T2" fmla="*/ 2147483647 w 100"/>
                  <a:gd name="T3" fmla="*/ 120369903 h 53"/>
                  <a:gd name="T4" fmla="*/ 2147483647 w 100"/>
                  <a:gd name="T5" fmla="*/ 361101983 h 53"/>
                  <a:gd name="T6" fmla="*/ 2147483647 w 100"/>
                  <a:gd name="T7" fmla="*/ 481464098 h 53"/>
                  <a:gd name="T8" fmla="*/ 2147483647 w 100"/>
                  <a:gd name="T9" fmla="*/ 601834092 h 53"/>
                  <a:gd name="T10" fmla="*/ 2147483647 w 100"/>
                  <a:gd name="T11" fmla="*/ 722203965 h 53"/>
                  <a:gd name="T12" fmla="*/ 2147483647 w 100"/>
                  <a:gd name="T13" fmla="*/ 722203965 h 53"/>
                  <a:gd name="T14" fmla="*/ 2147483647 w 100"/>
                  <a:gd name="T15" fmla="*/ 902751017 h 53"/>
                  <a:gd name="T16" fmla="*/ 2147483647 w 100"/>
                  <a:gd name="T17" fmla="*/ 962935953 h 53"/>
                  <a:gd name="T18" fmla="*/ 2147483647 w 100"/>
                  <a:gd name="T19" fmla="*/ 962935953 h 53"/>
                  <a:gd name="T20" fmla="*/ 2147483647 w 100"/>
                  <a:gd name="T21" fmla="*/ 1023113375 h 53"/>
                  <a:gd name="T22" fmla="*/ 2147483647 w 100"/>
                  <a:gd name="T23" fmla="*/ 2147483647 h 53"/>
                  <a:gd name="T24" fmla="*/ 0 w 100"/>
                  <a:gd name="T25" fmla="*/ 2147483647 h 53"/>
                  <a:gd name="T26" fmla="*/ 198193155 w 100"/>
                  <a:gd name="T27" fmla="*/ 0 h 53"/>
                  <a:gd name="T28" fmla="*/ 198193155 w 100"/>
                  <a:gd name="T29" fmla="*/ 0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53"/>
                  <a:gd name="T47" fmla="*/ 100 w 100"/>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53">
                    <a:moveTo>
                      <a:pt x="3" y="0"/>
                    </a:moveTo>
                    <a:lnTo>
                      <a:pt x="89" y="2"/>
                    </a:lnTo>
                    <a:lnTo>
                      <a:pt x="95" y="6"/>
                    </a:lnTo>
                    <a:lnTo>
                      <a:pt x="93" y="8"/>
                    </a:lnTo>
                    <a:lnTo>
                      <a:pt x="93" y="10"/>
                    </a:lnTo>
                    <a:lnTo>
                      <a:pt x="94" y="12"/>
                    </a:lnTo>
                    <a:lnTo>
                      <a:pt x="95" y="12"/>
                    </a:lnTo>
                    <a:lnTo>
                      <a:pt x="96" y="15"/>
                    </a:lnTo>
                    <a:lnTo>
                      <a:pt x="97" y="16"/>
                    </a:lnTo>
                    <a:lnTo>
                      <a:pt x="99" y="16"/>
                    </a:lnTo>
                    <a:lnTo>
                      <a:pt x="99" y="17"/>
                    </a:lnTo>
                    <a:lnTo>
                      <a:pt x="100" y="53"/>
                    </a:lnTo>
                    <a:lnTo>
                      <a:pt x="0" y="51"/>
                    </a:lnTo>
                    <a:lnTo>
                      <a:pt x="3" y="0"/>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2870" name="Freeform 9"/>
              <p:cNvSpPr>
                <a:spLocks/>
              </p:cNvSpPr>
              <p:nvPr/>
            </p:nvSpPr>
            <p:spPr bwMode="auto">
              <a:xfrm>
                <a:off x="5232400" y="2740025"/>
                <a:ext cx="666750" cy="417513"/>
              </a:xfrm>
              <a:custGeom>
                <a:avLst/>
                <a:gdLst>
                  <a:gd name="T0" fmla="*/ 2147483647 w 82"/>
                  <a:gd name="T1" fmla="*/ 0 h 54"/>
                  <a:gd name="T2" fmla="*/ 2147483647 w 82"/>
                  <a:gd name="T3" fmla="*/ 239118966 h 54"/>
                  <a:gd name="T4" fmla="*/ 2147483647 w 82"/>
                  <a:gd name="T5" fmla="*/ 358674613 h 54"/>
                  <a:gd name="T6" fmla="*/ 2147483647 w 82"/>
                  <a:gd name="T7" fmla="*/ 777130886 h 54"/>
                  <a:gd name="T8" fmla="*/ 2147483647 w 82"/>
                  <a:gd name="T9" fmla="*/ 956475864 h 54"/>
                  <a:gd name="T10" fmla="*/ 2147483647 w 82"/>
                  <a:gd name="T11" fmla="*/ 1076031693 h 54"/>
                  <a:gd name="T12" fmla="*/ 2147483647 w 82"/>
                  <a:gd name="T13" fmla="*/ 1255368939 h 54"/>
                  <a:gd name="T14" fmla="*/ 2147483647 w 82"/>
                  <a:gd name="T15" fmla="*/ 1554269504 h 54"/>
                  <a:gd name="T16" fmla="*/ 2147483647 w 82"/>
                  <a:gd name="T17" fmla="*/ 1733606750 h 54"/>
                  <a:gd name="T18" fmla="*/ 2147483647 w 82"/>
                  <a:gd name="T19" fmla="*/ 1853162337 h 54"/>
                  <a:gd name="T20" fmla="*/ 2147483647 w 82"/>
                  <a:gd name="T21" fmla="*/ 2032507798 h 54"/>
                  <a:gd name="T22" fmla="*/ 2147483647 w 82"/>
                  <a:gd name="T23" fmla="*/ 2092281726 h 54"/>
                  <a:gd name="T24" fmla="*/ 2147483647 w 82"/>
                  <a:gd name="T25" fmla="*/ 2147483647 h 54"/>
                  <a:gd name="T26" fmla="*/ 2147483647 w 82"/>
                  <a:gd name="T27" fmla="*/ 2147483647 h 54"/>
                  <a:gd name="T28" fmla="*/ 2147483647 w 82"/>
                  <a:gd name="T29" fmla="*/ 2147483647 h 54"/>
                  <a:gd name="T30" fmla="*/ 2147483647 w 82"/>
                  <a:gd name="T31" fmla="*/ 2147483647 h 54"/>
                  <a:gd name="T32" fmla="*/ 2147483647 w 82"/>
                  <a:gd name="T33" fmla="*/ 2147483647 h 54"/>
                  <a:gd name="T34" fmla="*/ 2147483647 w 82"/>
                  <a:gd name="T35" fmla="*/ 2147483647 h 54"/>
                  <a:gd name="T36" fmla="*/ 727261611 w 82"/>
                  <a:gd name="T37" fmla="*/ 2147483647 h 54"/>
                  <a:gd name="T38" fmla="*/ 727261611 w 82"/>
                  <a:gd name="T39" fmla="*/ 2147483647 h 54"/>
                  <a:gd name="T40" fmla="*/ 595033752 w 82"/>
                  <a:gd name="T41" fmla="*/ 2147483647 h 54"/>
                  <a:gd name="T42" fmla="*/ 661147682 w 82"/>
                  <a:gd name="T43" fmla="*/ 2147483647 h 54"/>
                  <a:gd name="T44" fmla="*/ 528919695 w 82"/>
                  <a:gd name="T45" fmla="*/ 2147483647 h 54"/>
                  <a:gd name="T46" fmla="*/ 528919695 w 82"/>
                  <a:gd name="T47" fmla="*/ 2147483647 h 54"/>
                  <a:gd name="T48" fmla="*/ 396691836 w 82"/>
                  <a:gd name="T49" fmla="*/ 1972725656 h 54"/>
                  <a:gd name="T50" fmla="*/ 330569775 w 82"/>
                  <a:gd name="T51" fmla="*/ 1853162337 h 54"/>
                  <a:gd name="T52" fmla="*/ 198341853 w 82"/>
                  <a:gd name="T53" fmla="*/ 1554269504 h 54"/>
                  <a:gd name="T54" fmla="*/ 264455782 w 82"/>
                  <a:gd name="T55" fmla="*/ 1374932257 h 54"/>
                  <a:gd name="T56" fmla="*/ 132227891 w 82"/>
                  <a:gd name="T57" fmla="*/ 1195587280 h 54"/>
                  <a:gd name="T58" fmla="*/ 132227891 w 82"/>
                  <a:gd name="T59" fmla="*/ 1076031693 h 54"/>
                  <a:gd name="T60" fmla="*/ 132227891 w 82"/>
                  <a:gd name="T61" fmla="*/ 717356958 h 54"/>
                  <a:gd name="T62" fmla="*/ 132227891 w 82"/>
                  <a:gd name="T63" fmla="*/ 597793640 h 54"/>
                  <a:gd name="T64" fmla="*/ 66113946 w 82"/>
                  <a:gd name="T65" fmla="*/ 358674613 h 54"/>
                  <a:gd name="T66" fmla="*/ 66113946 w 82"/>
                  <a:gd name="T67" fmla="*/ 179337307 h 54"/>
                  <a:gd name="T68" fmla="*/ 132227891 w 82"/>
                  <a:gd name="T69" fmla="*/ 119555617 h 54"/>
                  <a:gd name="T70" fmla="*/ 132227891 w 82"/>
                  <a:gd name="T71" fmla="*/ 119555617 h 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2"/>
                  <a:gd name="T109" fmla="*/ 0 h 54"/>
                  <a:gd name="T110" fmla="*/ 82 w 82"/>
                  <a:gd name="T111" fmla="*/ 54 h 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2" h="54">
                    <a:moveTo>
                      <a:pt x="2" y="2"/>
                    </a:moveTo>
                    <a:lnTo>
                      <a:pt x="66" y="0"/>
                    </a:lnTo>
                    <a:lnTo>
                      <a:pt x="67" y="2"/>
                    </a:lnTo>
                    <a:lnTo>
                      <a:pt x="68" y="4"/>
                    </a:lnTo>
                    <a:lnTo>
                      <a:pt x="68" y="5"/>
                    </a:lnTo>
                    <a:lnTo>
                      <a:pt x="67" y="6"/>
                    </a:lnTo>
                    <a:lnTo>
                      <a:pt x="68" y="8"/>
                    </a:lnTo>
                    <a:lnTo>
                      <a:pt x="69" y="13"/>
                    </a:lnTo>
                    <a:lnTo>
                      <a:pt x="73" y="14"/>
                    </a:lnTo>
                    <a:lnTo>
                      <a:pt x="74" y="16"/>
                    </a:lnTo>
                    <a:lnTo>
                      <a:pt x="75" y="17"/>
                    </a:lnTo>
                    <a:lnTo>
                      <a:pt x="75" y="18"/>
                    </a:lnTo>
                    <a:lnTo>
                      <a:pt x="78" y="20"/>
                    </a:lnTo>
                    <a:lnTo>
                      <a:pt x="78" y="21"/>
                    </a:lnTo>
                    <a:lnTo>
                      <a:pt x="81" y="23"/>
                    </a:lnTo>
                    <a:lnTo>
                      <a:pt x="82" y="26"/>
                    </a:lnTo>
                    <a:lnTo>
                      <a:pt x="81" y="27"/>
                    </a:lnTo>
                    <a:lnTo>
                      <a:pt x="80" y="29"/>
                    </a:lnTo>
                    <a:lnTo>
                      <a:pt x="80" y="30"/>
                    </a:lnTo>
                    <a:lnTo>
                      <a:pt x="80" y="31"/>
                    </a:lnTo>
                    <a:lnTo>
                      <a:pt x="77" y="34"/>
                    </a:lnTo>
                    <a:lnTo>
                      <a:pt x="75" y="34"/>
                    </a:lnTo>
                    <a:lnTo>
                      <a:pt x="75" y="35"/>
                    </a:lnTo>
                    <a:lnTo>
                      <a:pt x="72" y="35"/>
                    </a:lnTo>
                    <a:lnTo>
                      <a:pt x="71" y="36"/>
                    </a:lnTo>
                    <a:lnTo>
                      <a:pt x="70" y="38"/>
                    </a:lnTo>
                    <a:lnTo>
                      <a:pt x="70" y="39"/>
                    </a:lnTo>
                    <a:lnTo>
                      <a:pt x="72" y="41"/>
                    </a:lnTo>
                    <a:lnTo>
                      <a:pt x="72" y="42"/>
                    </a:lnTo>
                    <a:lnTo>
                      <a:pt x="72" y="44"/>
                    </a:lnTo>
                    <a:lnTo>
                      <a:pt x="70" y="49"/>
                    </a:lnTo>
                    <a:lnTo>
                      <a:pt x="68" y="50"/>
                    </a:lnTo>
                    <a:lnTo>
                      <a:pt x="67" y="51"/>
                    </a:lnTo>
                    <a:lnTo>
                      <a:pt x="67" y="53"/>
                    </a:lnTo>
                    <a:lnTo>
                      <a:pt x="66" y="54"/>
                    </a:lnTo>
                    <a:lnTo>
                      <a:pt x="63" y="50"/>
                    </a:lnTo>
                    <a:lnTo>
                      <a:pt x="11" y="52"/>
                    </a:lnTo>
                    <a:lnTo>
                      <a:pt x="11" y="51"/>
                    </a:lnTo>
                    <a:lnTo>
                      <a:pt x="10" y="49"/>
                    </a:lnTo>
                    <a:lnTo>
                      <a:pt x="11" y="48"/>
                    </a:lnTo>
                    <a:lnTo>
                      <a:pt x="10" y="46"/>
                    </a:lnTo>
                    <a:lnTo>
                      <a:pt x="9" y="45"/>
                    </a:lnTo>
                    <a:lnTo>
                      <a:pt x="10" y="44"/>
                    </a:lnTo>
                    <a:lnTo>
                      <a:pt x="10" y="42"/>
                    </a:lnTo>
                    <a:lnTo>
                      <a:pt x="8" y="41"/>
                    </a:lnTo>
                    <a:lnTo>
                      <a:pt x="8" y="39"/>
                    </a:lnTo>
                    <a:lnTo>
                      <a:pt x="9" y="37"/>
                    </a:lnTo>
                    <a:lnTo>
                      <a:pt x="8" y="36"/>
                    </a:lnTo>
                    <a:lnTo>
                      <a:pt x="6" y="35"/>
                    </a:lnTo>
                    <a:lnTo>
                      <a:pt x="6" y="33"/>
                    </a:lnTo>
                    <a:lnTo>
                      <a:pt x="6" y="32"/>
                    </a:lnTo>
                    <a:lnTo>
                      <a:pt x="5" y="31"/>
                    </a:lnTo>
                    <a:lnTo>
                      <a:pt x="4" y="28"/>
                    </a:lnTo>
                    <a:lnTo>
                      <a:pt x="3" y="26"/>
                    </a:lnTo>
                    <a:lnTo>
                      <a:pt x="4" y="24"/>
                    </a:lnTo>
                    <a:lnTo>
                      <a:pt x="4" y="23"/>
                    </a:lnTo>
                    <a:lnTo>
                      <a:pt x="2" y="22"/>
                    </a:lnTo>
                    <a:lnTo>
                      <a:pt x="2" y="20"/>
                    </a:lnTo>
                    <a:lnTo>
                      <a:pt x="2" y="18"/>
                    </a:lnTo>
                    <a:lnTo>
                      <a:pt x="0" y="15"/>
                    </a:lnTo>
                    <a:lnTo>
                      <a:pt x="2" y="12"/>
                    </a:lnTo>
                    <a:lnTo>
                      <a:pt x="1" y="10"/>
                    </a:lnTo>
                    <a:lnTo>
                      <a:pt x="2" y="10"/>
                    </a:lnTo>
                    <a:lnTo>
                      <a:pt x="2" y="7"/>
                    </a:lnTo>
                    <a:lnTo>
                      <a:pt x="1" y="6"/>
                    </a:lnTo>
                    <a:lnTo>
                      <a:pt x="2" y="4"/>
                    </a:lnTo>
                    <a:lnTo>
                      <a:pt x="1" y="3"/>
                    </a:lnTo>
                    <a:lnTo>
                      <a:pt x="0" y="2"/>
                    </a:lnTo>
                    <a:lnTo>
                      <a:pt x="2" y="2"/>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2871" name="Freeform 10"/>
              <p:cNvSpPr>
                <a:spLocks/>
              </p:cNvSpPr>
              <p:nvPr/>
            </p:nvSpPr>
            <p:spPr bwMode="auto">
              <a:xfrm>
                <a:off x="5597525" y="2282825"/>
                <a:ext cx="577850" cy="588963"/>
              </a:xfrm>
              <a:custGeom>
                <a:avLst/>
                <a:gdLst>
                  <a:gd name="T0" fmla="*/ 1920927719 w 71"/>
                  <a:gd name="T1" fmla="*/ 2147483647 h 76"/>
                  <a:gd name="T2" fmla="*/ 1589738424 w 71"/>
                  <a:gd name="T3" fmla="*/ 2147483647 h 76"/>
                  <a:gd name="T4" fmla="*/ 1457256195 w 71"/>
                  <a:gd name="T5" fmla="*/ 2147483647 h 76"/>
                  <a:gd name="T6" fmla="*/ 1523497309 w 71"/>
                  <a:gd name="T7" fmla="*/ 2147483647 h 76"/>
                  <a:gd name="T8" fmla="*/ 1391015080 w 71"/>
                  <a:gd name="T9" fmla="*/ 2147483647 h 76"/>
                  <a:gd name="T10" fmla="*/ 1391015080 w 71"/>
                  <a:gd name="T11" fmla="*/ 2147483647 h 76"/>
                  <a:gd name="T12" fmla="*/ 1126058761 w 71"/>
                  <a:gd name="T13" fmla="*/ 2147483647 h 76"/>
                  <a:gd name="T14" fmla="*/ 794869212 w 71"/>
                  <a:gd name="T15" fmla="*/ 2147483647 h 76"/>
                  <a:gd name="T16" fmla="*/ 529912766 w 71"/>
                  <a:gd name="T17" fmla="*/ 2147483647 h 76"/>
                  <a:gd name="T18" fmla="*/ 463671651 w 71"/>
                  <a:gd name="T19" fmla="*/ 2147483647 h 76"/>
                  <a:gd name="T20" fmla="*/ 198715268 w 71"/>
                  <a:gd name="T21" fmla="*/ 2147483647 h 76"/>
                  <a:gd name="T22" fmla="*/ 66241130 w 71"/>
                  <a:gd name="T23" fmla="*/ 2147483647 h 76"/>
                  <a:gd name="T24" fmla="*/ 132474122 w 71"/>
                  <a:gd name="T25" fmla="*/ 1861704030 h 76"/>
                  <a:gd name="T26" fmla="*/ 198715268 w 71"/>
                  <a:gd name="T27" fmla="*/ 1681535671 h 76"/>
                  <a:gd name="T28" fmla="*/ 0 w 71"/>
                  <a:gd name="T29" fmla="*/ 1501375062 h 76"/>
                  <a:gd name="T30" fmla="*/ 66241130 w 71"/>
                  <a:gd name="T31" fmla="*/ 1321206703 h 76"/>
                  <a:gd name="T32" fmla="*/ 331197561 w 71"/>
                  <a:gd name="T33" fmla="*/ 1020936437 h 76"/>
                  <a:gd name="T34" fmla="*/ 463671651 w 71"/>
                  <a:gd name="T35" fmla="*/ 960877492 h 76"/>
                  <a:gd name="T36" fmla="*/ 463671651 w 71"/>
                  <a:gd name="T37" fmla="*/ 360329090 h 76"/>
                  <a:gd name="T38" fmla="*/ 596154007 w 71"/>
                  <a:gd name="T39" fmla="*/ 300278136 h 76"/>
                  <a:gd name="T40" fmla="*/ 861110326 w 71"/>
                  <a:gd name="T41" fmla="*/ 300278136 h 76"/>
                  <a:gd name="T42" fmla="*/ 1457256195 w 71"/>
                  <a:gd name="T43" fmla="*/ 60058718 h 76"/>
                  <a:gd name="T44" fmla="*/ 1589738424 w 71"/>
                  <a:gd name="T45" fmla="*/ 60058718 h 76"/>
                  <a:gd name="T46" fmla="*/ 1523497309 w 71"/>
                  <a:gd name="T47" fmla="*/ 180168420 h 76"/>
                  <a:gd name="T48" fmla="*/ 1457256195 w 71"/>
                  <a:gd name="T49" fmla="*/ 360329090 h 76"/>
                  <a:gd name="T50" fmla="*/ 1722212514 w 71"/>
                  <a:gd name="T51" fmla="*/ 300278136 h 76"/>
                  <a:gd name="T52" fmla="*/ 1854686604 w 71"/>
                  <a:gd name="T53" fmla="*/ 360329090 h 76"/>
                  <a:gd name="T54" fmla="*/ 2053409948 w 71"/>
                  <a:gd name="T55" fmla="*/ 480438746 h 76"/>
                  <a:gd name="T56" fmla="*/ 2119642924 w 71"/>
                  <a:gd name="T57" fmla="*/ 600548523 h 76"/>
                  <a:gd name="T58" fmla="*/ 2147483647 w 71"/>
                  <a:gd name="T59" fmla="*/ 780716882 h 76"/>
                  <a:gd name="T60" fmla="*/ 2147483647 w 71"/>
                  <a:gd name="T61" fmla="*/ 900826538 h 76"/>
                  <a:gd name="T62" fmla="*/ 2147483647 w 71"/>
                  <a:gd name="T63" fmla="*/ 900826538 h 76"/>
                  <a:gd name="T64" fmla="*/ 2147483647 w 71"/>
                  <a:gd name="T65" fmla="*/ 900826538 h 76"/>
                  <a:gd name="T66" fmla="*/ 2147483647 w 71"/>
                  <a:gd name="T67" fmla="*/ 960877492 h 76"/>
                  <a:gd name="T68" fmla="*/ 2147483647 w 71"/>
                  <a:gd name="T69" fmla="*/ 1020936437 h 76"/>
                  <a:gd name="T70" fmla="*/ 2147483647 w 71"/>
                  <a:gd name="T71" fmla="*/ 1080987390 h 76"/>
                  <a:gd name="T72" fmla="*/ 2147483647 w 71"/>
                  <a:gd name="T73" fmla="*/ 1261155749 h 76"/>
                  <a:gd name="T74" fmla="*/ 2147483647 w 71"/>
                  <a:gd name="T75" fmla="*/ 1501375062 h 76"/>
                  <a:gd name="T76" fmla="*/ 2147483647 w 71"/>
                  <a:gd name="T77" fmla="*/ 1501375062 h 76"/>
                  <a:gd name="T78" fmla="*/ 2147483647 w 71"/>
                  <a:gd name="T79" fmla="*/ 1621484718 h 76"/>
                  <a:gd name="T80" fmla="*/ 2147483647 w 71"/>
                  <a:gd name="T81" fmla="*/ 1801645327 h 76"/>
                  <a:gd name="T82" fmla="*/ 2147483647 w 71"/>
                  <a:gd name="T83" fmla="*/ 1981813686 h 76"/>
                  <a:gd name="T84" fmla="*/ 2147483647 w 71"/>
                  <a:gd name="T85" fmla="*/ 2147483647 h 76"/>
                  <a:gd name="T86" fmla="*/ 2147483647 w 71"/>
                  <a:gd name="T87" fmla="*/ 2147483647 h 76"/>
                  <a:gd name="T88" fmla="*/ 2147483647 w 71"/>
                  <a:gd name="T89" fmla="*/ 2101923827 h 76"/>
                  <a:gd name="T90" fmla="*/ 2147483647 w 71"/>
                  <a:gd name="T91" fmla="*/ 1981813686 h 76"/>
                  <a:gd name="T92" fmla="*/ 2147483647 w 71"/>
                  <a:gd name="T93" fmla="*/ 1861704030 h 76"/>
                  <a:gd name="T94" fmla="*/ 2147483647 w 71"/>
                  <a:gd name="T95" fmla="*/ 1681535671 h 76"/>
                  <a:gd name="T96" fmla="*/ 2147483647 w 71"/>
                  <a:gd name="T97" fmla="*/ 1621484718 h 76"/>
                  <a:gd name="T98" fmla="*/ 2147483647 w 71"/>
                  <a:gd name="T99" fmla="*/ 1501375062 h 76"/>
                  <a:gd name="T100" fmla="*/ 2147483647 w 71"/>
                  <a:gd name="T101" fmla="*/ 1561426015 h 76"/>
                  <a:gd name="T102" fmla="*/ 2147483647 w 71"/>
                  <a:gd name="T103" fmla="*/ 1981813686 h 76"/>
                  <a:gd name="T104" fmla="*/ 2147483647 w 71"/>
                  <a:gd name="T105" fmla="*/ 2101923827 h 76"/>
                  <a:gd name="T106" fmla="*/ 2147483647 w 71"/>
                  <a:gd name="T107" fmla="*/ 2147483647 h 76"/>
                  <a:gd name="T108" fmla="*/ 2147483647 w 71"/>
                  <a:gd name="T109" fmla="*/ 2147483647 h 76"/>
                  <a:gd name="T110" fmla="*/ 2147483647 w 71"/>
                  <a:gd name="T111" fmla="*/ 2147483647 h 76"/>
                  <a:gd name="T112" fmla="*/ 2147483647 w 71"/>
                  <a:gd name="T113" fmla="*/ 2147483647 h 76"/>
                  <a:gd name="T114" fmla="*/ 2147483647 w 71"/>
                  <a:gd name="T115" fmla="*/ 2147483647 h 76"/>
                  <a:gd name="T116" fmla="*/ 2147483647 w 71"/>
                  <a:gd name="T117" fmla="*/ 2147483647 h 76"/>
                  <a:gd name="T118" fmla="*/ 2147483647 w 71"/>
                  <a:gd name="T119" fmla="*/ 2147483647 h 76"/>
                  <a:gd name="T120" fmla="*/ 2147483647 w 71"/>
                  <a:gd name="T121" fmla="*/ 2147483647 h 76"/>
                  <a:gd name="T122" fmla="*/ 1987168833 w 71"/>
                  <a:gd name="T123" fmla="*/ 2147483647 h 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
                  <a:gd name="T187" fmla="*/ 0 h 76"/>
                  <a:gd name="T188" fmla="*/ 71 w 71"/>
                  <a:gd name="T189" fmla="*/ 76 h 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 h="76">
                    <a:moveTo>
                      <a:pt x="30" y="76"/>
                    </a:moveTo>
                    <a:lnTo>
                      <a:pt x="29" y="75"/>
                    </a:lnTo>
                    <a:lnTo>
                      <a:pt x="28" y="73"/>
                    </a:lnTo>
                    <a:lnTo>
                      <a:pt x="24" y="72"/>
                    </a:lnTo>
                    <a:lnTo>
                      <a:pt x="23" y="67"/>
                    </a:lnTo>
                    <a:lnTo>
                      <a:pt x="22" y="65"/>
                    </a:lnTo>
                    <a:lnTo>
                      <a:pt x="23" y="64"/>
                    </a:lnTo>
                    <a:lnTo>
                      <a:pt x="23" y="63"/>
                    </a:lnTo>
                    <a:lnTo>
                      <a:pt x="22" y="61"/>
                    </a:lnTo>
                    <a:lnTo>
                      <a:pt x="21" y="59"/>
                    </a:lnTo>
                    <a:lnTo>
                      <a:pt x="21" y="56"/>
                    </a:lnTo>
                    <a:lnTo>
                      <a:pt x="21" y="54"/>
                    </a:lnTo>
                    <a:lnTo>
                      <a:pt x="21" y="53"/>
                    </a:lnTo>
                    <a:lnTo>
                      <a:pt x="17" y="50"/>
                    </a:lnTo>
                    <a:lnTo>
                      <a:pt x="13" y="48"/>
                    </a:lnTo>
                    <a:lnTo>
                      <a:pt x="12" y="45"/>
                    </a:lnTo>
                    <a:lnTo>
                      <a:pt x="8" y="44"/>
                    </a:lnTo>
                    <a:lnTo>
                      <a:pt x="8" y="43"/>
                    </a:lnTo>
                    <a:lnTo>
                      <a:pt x="7" y="42"/>
                    </a:lnTo>
                    <a:lnTo>
                      <a:pt x="4" y="41"/>
                    </a:lnTo>
                    <a:lnTo>
                      <a:pt x="3" y="41"/>
                    </a:lnTo>
                    <a:lnTo>
                      <a:pt x="2" y="40"/>
                    </a:lnTo>
                    <a:lnTo>
                      <a:pt x="1" y="39"/>
                    </a:lnTo>
                    <a:lnTo>
                      <a:pt x="1" y="34"/>
                    </a:lnTo>
                    <a:lnTo>
                      <a:pt x="2" y="31"/>
                    </a:lnTo>
                    <a:lnTo>
                      <a:pt x="2" y="30"/>
                    </a:lnTo>
                    <a:lnTo>
                      <a:pt x="3" y="28"/>
                    </a:lnTo>
                    <a:lnTo>
                      <a:pt x="1" y="26"/>
                    </a:lnTo>
                    <a:lnTo>
                      <a:pt x="0" y="25"/>
                    </a:lnTo>
                    <a:lnTo>
                      <a:pt x="1" y="22"/>
                    </a:lnTo>
                    <a:lnTo>
                      <a:pt x="1" y="20"/>
                    </a:lnTo>
                    <a:lnTo>
                      <a:pt x="5" y="17"/>
                    </a:lnTo>
                    <a:lnTo>
                      <a:pt x="6" y="17"/>
                    </a:lnTo>
                    <a:lnTo>
                      <a:pt x="7" y="16"/>
                    </a:lnTo>
                    <a:lnTo>
                      <a:pt x="6" y="7"/>
                    </a:lnTo>
                    <a:lnTo>
                      <a:pt x="7" y="6"/>
                    </a:lnTo>
                    <a:lnTo>
                      <a:pt x="8" y="5"/>
                    </a:lnTo>
                    <a:lnTo>
                      <a:pt x="9" y="5"/>
                    </a:lnTo>
                    <a:lnTo>
                      <a:pt x="11" y="6"/>
                    </a:lnTo>
                    <a:lnTo>
                      <a:pt x="13" y="5"/>
                    </a:lnTo>
                    <a:lnTo>
                      <a:pt x="16" y="4"/>
                    </a:lnTo>
                    <a:lnTo>
                      <a:pt x="22" y="1"/>
                    </a:lnTo>
                    <a:lnTo>
                      <a:pt x="23" y="0"/>
                    </a:lnTo>
                    <a:lnTo>
                      <a:pt x="24" y="1"/>
                    </a:lnTo>
                    <a:lnTo>
                      <a:pt x="24" y="2"/>
                    </a:lnTo>
                    <a:lnTo>
                      <a:pt x="23" y="3"/>
                    </a:lnTo>
                    <a:lnTo>
                      <a:pt x="23" y="4"/>
                    </a:lnTo>
                    <a:lnTo>
                      <a:pt x="22" y="6"/>
                    </a:lnTo>
                    <a:lnTo>
                      <a:pt x="25" y="5"/>
                    </a:lnTo>
                    <a:lnTo>
                      <a:pt x="26" y="5"/>
                    </a:lnTo>
                    <a:lnTo>
                      <a:pt x="27" y="7"/>
                    </a:lnTo>
                    <a:lnTo>
                      <a:pt x="28" y="6"/>
                    </a:lnTo>
                    <a:lnTo>
                      <a:pt x="29" y="7"/>
                    </a:lnTo>
                    <a:lnTo>
                      <a:pt x="31" y="8"/>
                    </a:lnTo>
                    <a:lnTo>
                      <a:pt x="32" y="8"/>
                    </a:lnTo>
                    <a:lnTo>
                      <a:pt x="32" y="10"/>
                    </a:lnTo>
                    <a:lnTo>
                      <a:pt x="33" y="11"/>
                    </a:lnTo>
                    <a:lnTo>
                      <a:pt x="44" y="13"/>
                    </a:lnTo>
                    <a:lnTo>
                      <a:pt x="46" y="13"/>
                    </a:lnTo>
                    <a:lnTo>
                      <a:pt x="48" y="15"/>
                    </a:lnTo>
                    <a:lnTo>
                      <a:pt x="50" y="15"/>
                    </a:lnTo>
                    <a:lnTo>
                      <a:pt x="51" y="15"/>
                    </a:lnTo>
                    <a:lnTo>
                      <a:pt x="54" y="15"/>
                    </a:lnTo>
                    <a:lnTo>
                      <a:pt x="56" y="16"/>
                    </a:lnTo>
                    <a:lnTo>
                      <a:pt x="57" y="17"/>
                    </a:lnTo>
                    <a:lnTo>
                      <a:pt x="56" y="17"/>
                    </a:lnTo>
                    <a:lnTo>
                      <a:pt x="56" y="18"/>
                    </a:lnTo>
                    <a:lnTo>
                      <a:pt x="58" y="18"/>
                    </a:lnTo>
                    <a:lnTo>
                      <a:pt x="60" y="19"/>
                    </a:lnTo>
                    <a:lnTo>
                      <a:pt x="61" y="21"/>
                    </a:lnTo>
                    <a:lnTo>
                      <a:pt x="60" y="25"/>
                    </a:lnTo>
                    <a:lnTo>
                      <a:pt x="62" y="25"/>
                    </a:lnTo>
                    <a:lnTo>
                      <a:pt x="63" y="25"/>
                    </a:lnTo>
                    <a:lnTo>
                      <a:pt x="62" y="26"/>
                    </a:lnTo>
                    <a:lnTo>
                      <a:pt x="62" y="27"/>
                    </a:lnTo>
                    <a:lnTo>
                      <a:pt x="62" y="28"/>
                    </a:lnTo>
                    <a:lnTo>
                      <a:pt x="64" y="30"/>
                    </a:lnTo>
                    <a:lnTo>
                      <a:pt x="61" y="33"/>
                    </a:lnTo>
                    <a:lnTo>
                      <a:pt x="60" y="36"/>
                    </a:lnTo>
                    <a:lnTo>
                      <a:pt x="59" y="38"/>
                    </a:lnTo>
                    <a:lnTo>
                      <a:pt x="59" y="39"/>
                    </a:lnTo>
                    <a:lnTo>
                      <a:pt x="61" y="38"/>
                    </a:lnTo>
                    <a:lnTo>
                      <a:pt x="63" y="35"/>
                    </a:lnTo>
                    <a:lnTo>
                      <a:pt x="65" y="33"/>
                    </a:lnTo>
                    <a:lnTo>
                      <a:pt x="66" y="33"/>
                    </a:lnTo>
                    <a:lnTo>
                      <a:pt x="67" y="32"/>
                    </a:lnTo>
                    <a:lnTo>
                      <a:pt x="68" y="31"/>
                    </a:lnTo>
                    <a:lnTo>
                      <a:pt x="68" y="30"/>
                    </a:lnTo>
                    <a:lnTo>
                      <a:pt x="68" y="28"/>
                    </a:lnTo>
                    <a:lnTo>
                      <a:pt x="68" y="27"/>
                    </a:lnTo>
                    <a:lnTo>
                      <a:pt x="69" y="27"/>
                    </a:lnTo>
                    <a:lnTo>
                      <a:pt x="69" y="26"/>
                    </a:lnTo>
                    <a:lnTo>
                      <a:pt x="70" y="25"/>
                    </a:lnTo>
                    <a:lnTo>
                      <a:pt x="71" y="25"/>
                    </a:lnTo>
                    <a:lnTo>
                      <a:pt x="71" y="26"/>
                    </a:lnTo>
                    <a:lnTo>
                      <a:pt x="71" y="28"/>
                    </a:lnTo>
                    <a:lnTo>
                      <a:pt x="69" y="33"/>
                    </a:lnTo>
                    <a:lnTo>
                      <a:pt x="68" y="34"/>
                    </a:lnTo>
                    <a:lnTo>
                      <a:pt x="68" y="35"/>
                    </a:lnTo>
                    <a:lnTo>
                      <a:pt x="68" y="36"/>
                    </a:lnTo>
                    <a:lnTo>
                      <a:pt x="66" y="40"/>
                    </a:lnTo>
                    <a:lnTo>
                      <a:pt x="66" y="43"/>
                    </a:lnTo>
                    <a:lnTo>
                      <a:pt x="66" y="45"/>
                    </a:lnTo>
                    <a:lnTo>
                      <a:pt x="64" y="46"/>
                    </a:lnTo>
                    <a:lnTo>
                      <a:pt x="64" y="47"/>
                    </a:lnTo>
                    <a:lnTo>
                      <a:pt x="64" y="50"/>
                    </a:lnTo>
                    <a:lnTo>
                      <a:pt x="65" y="54"/>
                    </a:lnTo>
                    <a:lnTo>
                      <a:pt x="64" y="55"/>
                    </a:lnTo>
                    <a:lnTo>
                      <a:pt x="63" y="59"/>
                    </a:lnTo>
                    <a:lnTo>
                      <a:pt x="63" y="65"/>
                    </a:lnTo>
                    <a:lnTo>
                      <a:pt x="65" y="70"/>
                    </a:lnTo>
                    <a:lnTo>
                      <a:pt x="65" y="71"/>
                    </a:lnTo>
                    <a:lnTo>
                      <a:pt x="65" y="72"/>
                    </a:lnTo>
                    <a:lnTo>
                      <a:pt x="65" y="74"/>
                    </a:lnTo>
                    <a:lnTo>
                      <a:pt x="30" y="76"/>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2872" name="Freeform 11"/>
              <p:cNvSpPr>
                <a:spLocks/>
              </p:cNvSpPr>
              <p:nvPr/>
            </p:nvSpPr>
            <p:spPr bwMode="auto">
              <a:xfrm>
                <a:off x="6445250" y="2840038"/>
                <a:ext cx="461963" cy="487362"/>
              </a:xfrm>
              <a:custGeom>
                <a:avLst/>
                <a:gdLst>
                  <a:gd name="T0" fmla="*/ 328423313 w 57"/>
                  <a:gd name="T1" fmla="*/ 2147483647 h 63"/>
                  <a:gd name="T2" fmla="*/ 525478846 w 57"/>
                  <a:gd name="T3" fmla="*/ 2147483647 h 63"/>
                  <a:gd name="T4" fmla="*/ 656846627 w 57"/>
                  <a:gd name="T5" fmla="*/ 2147483647 h 63"/>
                  <a:gd name="T6" fmla="*/ 853902159 w 57"/>
                  <a:gd name="T7" fmla="*/ 2147483647 h 63"/>
                  <a:gd name="T8" fmla="*/ 1182325599 w 57"/>
                  <a:gd name="T9" fmla="*/ 2147483647 h 63"/>
                  <a:gd name="T10" fmla="*/ 1445069011 w 57"/>
                  <a:gd name="T11" fmla="*/ 2147483647 h 63"/>
                  <a:gd name="T12" fmla="*/ 1642116440 w 57"/>
                  <a:gd name="T13" fmla="*/ 2147483647 h 63"/>
                  <a:gd name="T14" fmla="*/ 1839171973 w 57"/>
                  <a:gd name="T15" fmla="*/ 2147483647 h 63"/>
                  <a:gd name="T16" fmla="*/ 1904859852 w 57"/>
                  <a:gd name="T17" fmla="*/ 2147483647 h 63"/>
                  <a:gd name="T18" fmla="*/ 2036227505 w 57"/>
                  <a:gd name="T19" fmla="*/ 2147483647 h 63"/>
                  <a:gd name="T20" fmla="*/ 2147483647 w 57"/>
                  <a:gd name="T21" fmla="*/ 2147483647 h 63"/>
                  <a:gd name="T22" fmla="*/ 2147483647 w 57"/>
                  <a:gd name="T23" fmla="*/ 2147483647 h 63"/>
                  <a:gd name="T24" fmla="*/ 2147483647 w 57"/>
                  <a:gd name="T25" fmla="*/ 2147483647 h 63"/>
                  <a:gd name="T26" fmla="*/ 2147483647 w 57"/>
                  <a:gd name="T27" fmla="*/ 2147483647 h 63"/>
                  <a:gd name="T28" fmla="*/ 2147483647 w 57"/>
                  <a:gd name="T29" fmla="*/ 2147483647 h 63"/>
                  <a:gd name="T30" fmla="*/ 2147483647 w 57"/>
                  <a:gd name="T31" fmla="*/ 2147483647 h 63"/>
                  <a:gd name="T32" fmla="*/ 2147483647 w 57"/>
                  <a:gd name="T33" fmla="*/ 2147483647 h 63"/>
                  <a:gd name="T34" fmla="*/ 2147483647 w 57"/>
                  <a:gd name="T35" fmla="*/ 2147483647 h 63"/>
                  <a:gd name="T36" fmla="*/ 2147483647 w 57"/>
                  <a:gd name="T37" fmla="*/ 2147483647 h 63"/>
                  <a:gd name="T38" fmla="*/ 2147483647 w 57"/>
                  <a:gd name="T39" fmla="*/ 2147483647 h 63"/>
                  <a:gd name="T40" fmla="*/ 2147483647 w 57"/>
                  <a:gd name="T41" fmla="*/ 2147483647 h 63"/>
                  <a:gd name="T42" fmla="*/ 2147483647 w 57"/>
                  <a:gd name="T43" fmla="*/ 2147483647 h 63"/>
                  <a:gd name="T44" fmla="*/ 2147483647 w 57"/>
                  <a:gd name="T45" fmla="*/ 2147483647 h 63"/>
                  <a:gd name="T46" fmla="*/ 2147483647 w 57"/>
                  <a:gd name="T47" fmla="*/ 2034705881 h 63"/>
                  <a:gd name="T48" fmla="*/ 2147483647 w 57"/>
                  <a:gd name="T49" fmla="*/ 1555953575 h 63"/>
                  <a:gd name="T50" fmla="*/ 2147483647 w 57"/>
                  <a:gd name="T51" fmla="*/ 1376418741 h 63"/>
                  <a:gd name="T52" fmla="*/ 2147483647 w 57"/>
                  <a:gd name="T53" fmla="*/ 1316573796 h 63"/>
                  <a:gd name="T54" fmla="*/ 2147483647 w 57"/>
                  <a:gd name="T55" fmla="*/ 179534895 h 63"/>
                  <a:gd name="T56" fmla="*/ 2147483647 w 57"/>
                  <a:gd name="T57" fmla="*/ 359062053 h 63"/>
                  <a:gd name="T58" fmla="*/ 2147483647 w 57"/>
                  <a:gd name="T59" fmla="*/ 598441953 h 63"/>
                  <a:gd name="T60" fmla="*/ 2147483647 w 57"/>
                  <a:gd name="T61" fmla="*/ 598441953 h 63"/>
                  <a:gd name="T62" fmla="*/ 1970539626 w 57"/>
                  <a:gd name="T63" fmla="*/ 777976788 h 63"/>
                  <a:gd name="T64" fmla="*/ 1773492198 w 57"/>
                  <a:gd name="T65" fmla="*/ 718131843 h 63"/>
                  <a:gd name="T66" fmla="*/ 1642116440 w 57"/>
                  <a:gd name="T67" fmla="*/ 718131843 h 63"/>
                  <a:gd name="T68" fmla="*/ 1642116440 w 57"/>
                  <a:gd name="T69" fmla="*/ 658286898 h 63"/>
                  <a:gd name="T70" fmla="*/ 1248013478 w 57"/>
                  <a:gd name="T71" fmla="*/ 538597009 h 63"/>
                  <a:gd name="T72" fmla="*/ 1116637720 w 57"/>
                  <a:gd name="T73" fmla="*/ 598441953 h 63"/>
                  <a:gd name="T74" fmla="*/ 0 w 57"/>
                  <a:gd name="T75" fmla="*/ 658286898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
                  <a:gd name="T115" fmla="*/ 0 h 63"/>
                  <a:gd name="T116" fmla="*/ 57 w 57"/>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 h="63">
                    <a:moveTo>
                      <a:pt x="0" y="11"/>
                    </a:moveTo>
                    <a:lnTo>
                      <a:pt x="5" y="55"/>
                    </a:lnTo>
                    <a:lnTo>
                      <a:pt x="6" y="55"/>
                    </a:lnTo>
                    <a:lnTo>
                      <a:pt x="8" y="56"/>
                    </a:lnTo>
                    <a:lnTo>
                      <a:pt x="10" y="55"/>
                    </a:lnTo>
                    <a:lnTo>
                      <a:pt x="12" y="57"/>
                    </a:lnTo>
                    <a:lnTo>
                      <a:pt x="13" y="59"/>
                    </a:lnTo>
                    <a:lnTo>
                      <a:pt x="15" y="60"/>
                    </a:lnTo>
                    <a:lnTo>
                      <a:pt x="18" y="60"/>
                    </a:lnTo>
                    <a:lnTo>
                      <a:pt x="21" y="62"/>
                    </a:lnTo>
                    <a:lnTo>
                      <a:pt x="22" y="61"/>
                    </a:lnTo>
                    <a:lnTo>
                      <a:pt x="23" y="60"/>
                    </a:lnTo>
                    <a:lnTo>
                      <a:pt x="25" y="61"/>
                    </a:lnTo>
                    <a:lnTo>
                      <a:pt x="27" y="61"/>
                    </a:lnTo>
                    <a:lnTo>
                      <a:pt x="28" y="61"/>
                    </a:lnTo>
                    <a:lnTo>
                      <a:pt x="29" y="60"/>
                    </a:lnTo>
                    <a:lnTo>
                      <a:pt x="29" y="59"/>
                    </a:lnTo>
                    <a:lnTo>
                      <a:pt x="31" y="58"/>
                    </a:lnTo>
                    <a:lnTo>
                      <a:pt x="31" y="59"/>
                    </a:lnTo>
                    <a:lnTo>
                      <a:pt x="33" y="61"/>
                    </a:lnTo>
                    <a:lnTo>
                      <a:pt x="34" y="62"/>
                    </a:lnTo>
                    <a:lnTo>
                      <a:pt x="36" y="63"/>
                    </a:lnTo>
                    <a:lnTo>
                      <a:pt x="38" y="63"/>
                    </a:lnTo>
                    <a:lnTo>
                      <a:pt x="39" y="61"/>
                    </a:lnTo>
                    <a:lnTo>
                      <a:pt x="40" y="60"/>
                    </a:lnTo>
                    <a:lnTo>
                      <a:pt x="40" y="58"/>
                    </a:lnTo>
                    <a:lnTo>
                      <a:pt x="40" y="56"/>
                    </a:lnTo>
                    <a:lnTo>
                      <a:pt x="41" y="52"/>
                    </a:lnTo>
                    <a:lnTo>
                      <a:pt x="42" y="52"/>
                    </a:lnTo>
                    <a:lnTo>
                      <a:pt x="44" y="54"/>
                    </a:lnTo>
                    <a:lnTo>
                      <a:pt x="45" y="52"/>
                    </a:lnTo>
                    <a:lnTo>
                      <a:pt x="45" y="51"/>
                    </a:lnTo>
                    <a:lnTo>
                      <a:pt x="46" y="48"/>
                    </a:lnTo>
                    <a:lnTo>
                      <a:pt x="47" y="47"/>
                    </a:lnTo>
                    <a:lnTo>
                      <a:pt x="47" y="46"/>
                    </a:lnTo>
                    <a:lnTo>
                      <a:pt x="48" y="45"/>
                    </a:lnTo>
                    <a:lnTo>
                      <a:pt x="49" y="45"/>
                    </a:lnTo>
                    <a:lnTo>
                      <a:pt x="51" y="44"/>
                    </a:lnTo>
                    <a:lnTo>
                      <a:pt x="53" y="41"/>
                    </a:lnTo>
                    <a:lnTo>
                      <a:pt x="54" y="41"/>
                    </a:lnTo>
                    <a:lnTo>
                      <a:pt x="55" y="39"/>
                    </a:lnTo>
                    <a:lnTo>
                      <a:pt x="55" y="37"/>
                    </a:lnTo>
                    <a:lnTo>
                      <a:pt x="55" y="36"/>
                    </a:lnTo>
                    <a:lnTo>
                      <a:pt x="55" y="35"/>
                    </a:lnTo>
                    <a:lnTo>
                      <a:pt x="56" y="34"/>
                    </a:lnTo>
                    <a:lnTo>
                      <a:pt x="57" y="27"/>
                    </a:lnTo>
                    <a:lnTo>
                      <a:pt x="54" y="26"/>
                    </a:lnTo>
                    <a:lnTo>
                      <a:pt x="56" y="25"/>
                    </a:lnTo>
                    <a:lnTo>
                      <a:pt x="55" y="23"/>
                    </a:lnTo>
                    <a:lnTo>
                      <a:pt x="56" y="22"/>
                    </a:lnTo>
                    <a:lnTo>
                      <a:pt x="57" y="22"/>
                    </a:lnTo>
                    <a:lnTo>
                      <a:pt x="53" y="0"/>
                    </a:lnTo>
                    <a:lnTo>
                      <a:pt x="46" y="3"/>
                    </a:lnTo>
                    <a:lnTo>
                      <a:pt x="44" y="5"/>
                    </a:lnTo>
                    <a:lnTo>
                      <a:pt x="42" y="6"/>
                    </a:lnTo>
                    <a:lnTo>
                      <a:pt x="39" y="10"/>
                    </a:lnTo>
                    <a:lnTo>
                      <a:pt x="37" y="10"/>
                    </a:lnTo>
                    <a:lnTo>
                      <a:pt x="36" y="10"/>
                    </a:lnTo>
                    <a:lnTo>
                      <a:pt x="34" y="10"/>
                    </a:lnTo>
                    <a:lnTo>
                      <a:pt x="33" y="11"/>
                    </a:lnTo>
                    <a:lnTo>
                      <a:pt x="30" y="13"/>
                    </a:lnTo>
                    <a:lnTo>
                      <a:pt x="29" y="13"/>
                    </a:lnTo>
                    <a:lnTo>
                      <a:pt x="27" y="12"/>
                    </a:lnTo>
                    <a:lnTo>
                      <a:pt x="26" y="13"/>
                    </a:lnTo>
                    <a:lnTo>
                      <a:pt x="25" y="12"/>
                    </a:lnTo>
                    <a:lnTo>
                      <a:pt x="26" y="11"/>
                    </a:lnTo>
                    <a:lnTo>
                      <a:pt x="25" y="11"/>
                    </a:lnTo>
                    <a:lnTo>
                      <a:pt x="23" y="11"/>
                    </a:lnTo>
                    <a:lnTo>
                      <a:pt x="19" y="9"/>
                    </a:lnTo>
                    <a:lnTo>
                      <a:pt x="18" y="9"/>
                    </a:lnTo>
                    <a:lnTo>
                      <a:pt x="17" y="10"/>
                    </a:lnTo>
                    <a:lnTo>
                      <a:pt x="17" y="9"/>
                    </a:lnTo>
                    <a:lnTo>
                      <a:pt x="0" y="11"/>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2873" name="Freeform 12"/>
              <p:cNvSpPr>
                <a:spLocks/>
              </p:cNvSpPr>
              <p:nvPr/>
            </p:nvSpPr>
            <p:spPr bwMode="auto">
              <a:xfrm>
                <a:off x="6289675" y="4311650"/>
                <a:ext cx="1003300" cy="719138"/>
              </a:xfrm>
              <a:custGeom>
                <a:avLst/>
                <a:gdLst>
                  <a:gd name="T0" fmla="*/ 0 w 123"/>
                  <a:gd name="T1" fmla="*/ 478350457 h 93"/>
                  <a:gd name="T2" fmla="*/ 0 w 123"/>
                  <a:gd name="T3" fmla="*/ 597943961 h 93"/>
                  <a:gd name="T4" fmla="*/ 133071838 w 123"/>
                  <a:gd name="T5" fmla="*/ 717529612 h 93"/>
                  <a:gd name="T6" fmla="*/ 199607773 w 123"/>
                  <a:gd name="T7" fmla="*/ 896911954 h 93"/>
                  <a:gd name="T8" fmla="*/ 266143676 w 123"/>
                  <a:gd name="T9" fmla="*/ 1016497846 h 93"/>
                  <a:gd name="T10" fmla="*/ 199607773 w 123"/>
                  <a:gd name="T11" fmla="*/ 1136091230 h 93"/>
                  <a:gd name="T12" fmla="*/ 465743292 w 123"/>
                  <a:gd name="T13" fmla="*/ 1076294538 h 93"/>
                  <a:gd name="T14" fmla="*/ 598815225 w 123"/>
                  <a:gd name="T15" fmla="*/ 896911954 h 93"/>
                  <a:gd name="T16" fmla="*/ 665351128 w 123"/>
                  <a:gd name="T17" fmla="*/ 896911954 h 93"/>
                  <a:gd name="T18" fmla="*/ 598815225 w 123"/>
                  <a:gd name="T19" fmla="*/ 1016497846 h 93"/>
                  <a:gd name="T20" fmla="*/ 1264166353 w 123"/>
                  <a:gd name="T21" fmla="*/ 837115262 h 93"/>
                  <a:gd name="T22" fmla="*/ 1264166353 w 123"/>
                  <a:gd name="T23" fmla="*/ 956708646 h 93"/>
                  <a:gd name="T24" fmla="*/ 1663381771 w 123"/>
                  <a:gd name="T25" fmla="*/ 1016497846 h 93"/>
                  <a:gd name="T26" fmla="*/ 1929517226 w 123"/>
                  <a:gd name="T27" fmla="*/ 1076294538 h 93"/>
                  <a:gd name="T28" fmla="*/ 2062589032 w 123"/>
                  <a:gd name="T29" fmla="*/ 1136091230 h 93"/>
                  <a:gd name="T30" fmla="*/ 2062589032 w 123"/>
                  <a:gd name="T31" fmla="*/ 1195880189 h 93"/>
                  <a:gd name="T32" fmla="*/ 2147483647 w 123"/>
                  <a:gd name="T33" fmla="*/ 1435059223 h 93"/>
                  <a:gd name="T34" fmla="*/ 2147483647 w 123"/>
                  <a:gd name="T35" fmla="*/ 1494855915 h 93"/>
                  <a:gd name="T36" fmla="*/ 2147483647 w 123"/>
                  <a:gd name="T37" fmla="*/ 1554644874 h 93"/>
                  <a:gd name="T38" fmla="*/ 2147483647 w 123"/>
                  <a:gd name="T39" fmla="*/ 1435059223 h 93"/>
                  <a:gd name="T40" fmla="*/ 2147483647 w 123"/>
                  <a:gd name="T41" fmla="*/ 1255676881 h 93"/>
                  <a:gd name="T42" fmla="*/ 2147483647 w 123"/>
                  <a:gd name="T43" fmla="*/ 1076294538 h 93"/>
                  <a:gd name="T44" fmla="*/ 2147483647 w 123"/>
                  <a:gd name="T45" fmla="*/ 1255676881 h 93"/>
                  <a:gd name="T46" fmla="*/ 2147483647 w 123"/>
                  <a:gd name="T47" fmla="*/ 1674238257 h 93"/>
                  <a:gd name="T48" fmla="*/ 2147483647 w 123"/>
                  <a:gd name="T49" fmla="*/ 1793823908 h 93"/>
                  <a:gd name="T50" fmla="*/ 2147483647 w 123"/>
                  <a:gd name="T51" fmla="*/ 2147483647 h 93"/>
                  <a:gd name="T52" fmla="*/ 2147483647 w 123"/>
                  <a:gd name="T53" fmla="*/ 2147483647 h 93"/>
                  <a:gd name="T54" fmla="*/ 2147483647 w 123"/>
                  <a:gd name="T55" fmla="*/ 2147483647 h 93"/>
                  <a:gd name="T56" fmla="*/ 2147483647 w 123"/>
                  <a:gd name="T57" fmla="*/ 2147483647 h 93"/>
                  <a:gd name="T58" fmla="*/ 2147483647 w 123"/>
                  <a:gd name="T59" fmla="*/ 2147483647 h 93"/>
                  <a:gd name="T60" fmla="*/ 2147483647 w 123"/>
                  <a:gd name="T61" fmla="*/ 2147483647 h 93"/>
                  <a:gd name="T62" fmla="*/ 2147483647 w 123"/>
                  <a:gd name="T63" fmla="*/ 2147483647 h 93"/>
                  <a:gd name="T64" fmla="*/ 2147483647 w 123"/>
                  <a:gd name="T65" fmla="*/ 2147483647 h 93"/>
                  <a:gd name="T66" fmla="*/ 2147483647 w 123"/>
                  <a:gd name="T67" fmla="*/ 2147483647 h 93"/>
                  <a:gd name="T68" fmla="*/ 2147483647 w 123"/>
                  <a:gd name="T69" fmla="*/ 2147483647 h 93"/>
                  <a:gd name="T70" fmla="*/ 2147483647 w 123"/>
                  <a:gd name="T71" fmla="*/ 2147483647 h 93"/>
                  <a:gd name="T72" fmla="*/ 2147483647 w 123"/>
                  <a:gd name="T73" fmla="*/ 2147483647 h 93"/>
                  <a:gd name="T74" fmla="*/ 2147483647 w 123"/>
                  <a:gd name="T75" fmla="*/ 2147483647 h 93"/>
                  <a:gd name="T76" fmla="*/ 2147483647 w 123"/>
                  <a:gd name="T77" fmla="*/ 2147483647 h 93"/>
                  <a:gd name="T78" fmla="*/ 2147483647 w 123"/>
                  <a:gd name="T79" fmla="*/ 2147483647 h 93"/>
                  <a:gd name="T80" fmla="*/ 2147483647 w 123"/>
                  <a:gd name="T81" fmla="*/ 2147483647 h 93"/>
                  <a:gd name="T82" fmla="*/ 2147483647 w 123"/>
                  <a:gd name="T83" fmla="*/ 2147483647 h 93"/>
                  <a:gd name="T84" fmla="*/ 2147483647 w 123"/>
                  <a:gd name="T85" fmla="*/ 2147483647 h 93"/>
                  <a:gd name="T86" fmla="*/ 2147483647 w 123"/>
                  <a:gd name="T87" fmla="*/ 2147483647 h 93"/>
                  <a:gd name="T88" fmla="*/ 2147483647 w 123"/>
                  <a:gd name="T89" fmla="*/ 2147483647 h 93"/>
                  <a:gd name="T90" fmla="*/ 2147483647 w 123"/>
                  <a:gd name="T91" fmla="*/ 2147483647 h 93"/>
                  <a:gd name="T92" fmla="*/ 2147483647 w 123"/>
                  <a:gd name="T93" fmla="*/ 2147483647 h 93"/>
                  <a:gd name="T94" fmla="*/ 2147483647 w 123"/>
                  <a:gd name="T95" fmla="*/ 2147483647 h 93"/>
                  <a:gd name="T96" fmla="*/ 2147483647 w 123"/>
                  <a:gd name="T97" fmla="*/ 2147483647 h 93"/>
                  <a:gd name="T98" fmla="*/ 2147483647 w 123"/>
                  <a:gd name="T99" fmla="*/ 2147483647 h 93"/>
                  <a:gd name="T100" fmla="*/ 2147483647 w 123"/>
                  <a:gd name="T101" fmla="*/ 1734027216 h 93"/>
                  <a:gd name="T102" fmla="*/ 2147483647 w 123"/>
                  <a:gd name="T103" fmla="*/ 1435059223 h 93"/>
                  <a:gd name="T104" fmla="*/ 2147483647 w 123"/>
                  <a:gd name="T105" fmla="*/ 478350457 h 93"/>
                  <a:gd name="T106" fmla="*/ 2147483647 w 123"/>
                  <a:gd name="T107" fmla="*/ 358764806 h 93"/>
                  <a:gd name="T108" fmla="*/ 2147483647 w 123"/>
                  <a:gd name="T109" fmla="*/ 59796707 h 93"/>
                  <a:gd name="T110" fmla="*/ 2147483647 w 123"/>
                  <a:gd name="T111" fmla="*/ 59796707 h 93"/>
                  <a:gd name="T112" fmla="*/ 2147483647 w 123"/>
                  <a:gd name="T113" fmla="*/ 418561497 h 93"/>
                  <a:gd name="T114" fmla="*/ 2147483647 w 123"/>
                  <a:gd name="T115" fmla="*/ 478350457 h 93"/>
                  <a:gd name="T116" fmla="*/ 2147483647 w 123"/>
                  <a:gd name="T117" fmla="*/ 418561497 h 93"/>
                  <a:gd name="T118" fmla="*/ 2147483647 w 123"/>
                  <a:gd name="T119" fmla="*/ 179382403 h 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3"/>
                  <a:gd name="T181" fmla="*/ 0 h 93"/>
                  <a:gd name="T182" fmla="*/ 123 w 123"/>
                  <a:gd name="T183" fmla="*/ 93 h 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3" h="93">
                    <a:moveTo>
                      <a:pt x="38" y="3"/>
                    </a:moveTo>
                    <a:lnTo>
                      <a:pt x="0" y="7"/>
                    </a:lnTo>
                    <a:lnTo>
                      <a:pt x="0" y="8"/>
                    </a:lnTo>
                    <a:lnTo>
                      <a:pt x="0" y="9"/>
                    </a:lnTo>
                    <a:lnTo>
                      <a:pt x="0" y="10"/>
                    </a:lnTo>
                    <a:lnTo>
                      <a:pt x="1" y="12"/>
                    </a:lnTo>
                    <a:lnTo>
                      <a:pt x="2" y="12"/>
                    </a:lnTo>
                    <a:lnTo>
                      <a:pt x="4" y="13"/>
                    </a:lnTo>
                    <a:lnTo>
                      <a:pt x="4" y="14"/>
                    </a:lnTo>
                    <a:lnTo>
                      <a:pt x="3" y="15"/>
                    </a:lnTo>
                    <a:lnTo>
                      <a:pt x="3" y="16"/>
                    </a:lnTo>
                    <a:lnTo>
                      <a:pt x="4" y="16"/>
                    </a:lnTo>
                    <a:lnTo>
                      <a:pt x="4" y="17"/>
                    </a:lnTo>
                    <a:lnTo>
                      <a:pt x="3" y="18"/>
                    </a:lnTo>
                    <a:lnTo>
                      <a:pt x="3" y="19"/>
                    </a:lnTo>
                    <a:lnTo>
                      <a:pt x="4" y="19"/>
                    </a:lnTo>
                    <a:lnTo>
                      <a:pt x="6" y="18"/>
                    </a:lnTo>
                    <a:lnTo>
                      <a:pt x="7" y="18"/>
                    </a:lnTo>
                    <a:lnTo>
                      <a:pt x="7" y="16"/>
                    </a:lnTo>
                    <a:lnTo>
                      <a:pt x="8" y="15"/>
                    </a:lnTo>
                    <a:lnTo>
                      <a:pt x="9" y="15"/>
                    </a:lnTo>
                    <a:lnTo>
                      <a:pt x="10" y="15"/>
                    </a:lnTo>
                    <a:lnTo>
                      <a:pt x="10" y="16"/>
                    </a:lnTo>
                    <a:lnTo>
                      <a:pt x="9" y="17"/>
                    </a:lnTo>
                    <a:lnTo>
                      <a:pt x="10" y="17"/>
                    </a:lnTo>
                    <a:lnTo>
                      <a:pt x="12" y="16"/>
                    </a:lnTo>
                    <a:lnTo>
                      <a:pt x="19" y="14"/>
                    </a:lnTo>
                    <a:lnTo>
                      <a:pt x="20" y="14"/>
                    </a:lnTo>
                    <a:lnTo>
                      <a:pt x="20" y="15"/>
                    </a:lnTo>
                    <a:lnTo>
                      <a:pt x="19" y="16"/>
                    </a:lnTo>
                    <a:lnTo>
                      <a:pt x="22" y="16"/>
                    </a:lnTo>
                    <a:lnTo>
                      <a:pt x="25" y="17"/>
                    </a:lnTo>
                    <a:lnTo>
                      <a:pt x="28" y="19"/>
                    </a:lnTo>
                    <a:lnTo>
                      <a:pt x="29" y="19"/>
                    </a:lnTo>
                    <a:lnTo>
                      <a:pt x="29" y="18"/>
                    </a:lnTo>
                    <a:lnTo>
                      <a:pt x="30" y="18"/>
                    </a:lnTo>
                    <a:lnTo>
                      <a:pt x="31" y="19"/>
                    </a:lnTo>
                    <a:lnTo>
                      <a:pt x="32" y="19"/>
                    </a:lnTo>
                    <a:lnTo>
                      <a:pt x="32" y="20"/>
                    </a:lnTo>
                    <a:lnTo>
                      <a:pt x="31" y="20"/>
                    </a:lnTo>
                    <a:lnTo>
                      <a:pt x="32" y="20"/>
                    </a:lnTo>
                    <a:lnTo>
                      <a:pt x="36" y="23"/>
                    </a:lnTo>
                    <a:lnTo>
                      <a:pt x="36" y="24"/>
                    </a:lnTo>
                    <a:lnTo>
                      <a:pt x="36" y="25"/>
                    </a:lnTo>
                    <a:lnTo>
                      <a:pt x="35" y="26"/>
                    </a:lnTo>
                    <a:lnTo>
                      <a:pt x="35" y="25"/>
                    </a:lnTo>
                    <a:lnTo>
                      <a:pt x="34" y="25"/>
                    </a:lnTo>
                    <a:lnTo>
                      <a:pt x="34" y="26"/>
                    </a:lnTo>
                    <a:lnTo>
                      <a:pt x="35" y="27"/>
                    </a:lnTo>
                    <a:lnTo>
                      <a:pt x="40" y="25"/>
                    </a:lnTo>
                    <a:lnTo>
                      <a:pt x="41" y="24"/>
                    </a:lnTo>
                    <a:lnTo>
                      <a:pt x="43" y="24"/>
                    </a:lnTo>
                    <a:lnTo>
                      <a:pt x="47" y="21"/>
                    </a:lnTo>
                    <a:lnTo>
                      <a:pt x="50" y="21"/>
                    </a:lnTo>
                    <a:lnTo>
                      <a:pt x="50" y="20"/>
                    </a:lnTo>
                    <a:lnTo>
                      <a:pt x="49" y="19"/>
                    </a:lnTo>
                    <a:lnTo>
                      <a:pt x="50" y="18"/>
                    </a:lnTo>
                    <a:lnTo>
                      <a:pt x="55" y="17"/>
                    </a:lnTo>
                    <a:lnTo>
                      <a:pt x="61" y="20"/>
                    </a:lnTo>
                    <a:lnTo>
                      <a:pt x="61" y="21"/>
                    </a:lnTo>
                    <a:lnTo>
                      <a:pt x="63" y="23"/>
                    </a:lnTo>
                    <a:lnTo>
                      <a:pt x="65" y="25"/>
                    </a:lnTo>
                    <a:lnTo>
                      <a:pt x="69" y="28"/>
                    </a:lnTo>
                    <a:lnTo>
                      <a:pt x="69" y="29"/>
                    </a:lnTo>
                    <a:lnTo>
                      <a:pt x="71" y="30"/>
                    </a:lnTo>
                    <a:lnTo>
                      <a:pt x="74" y="30"/>
                    </a:lnTo>
                    <a:lnTo>
                      <a:pt x="76" y="34"/>
                    </a:lnTo>
                    <a:lnTo>
                      <a:pt x="77" y="35"/>
                    </a:lnTo>
                    <a:lnTo>
                      <a:pt x="77" y="36"/>
                    </a:lnTo>
                    <a:lnTo>
                      <a:pt x="78" y="39"/>
                    </a:lnTo>
                    <a:lnTo>
                      <a:pt x="77" y="43"/>
                    </a:lnTo>
                    <a:lnTo>
                      <a:pt x="76" y="48"/>
                    </a:lnTo>
                    <a:lnTo>
                      <a:pt x="76" y="51"/>
                    </a:lnTo>
                    <a:lnTo>
                      <a:pt x="77" y="53"/>
                    </a:lnTo>
                    <a:lnTo>
                      <a:pt x="80" y="54"/>
                    </a:lnTo>
                    <a:lnTo>
                      <a:pt x="80" y="53"/>
                    </a:lnTo>
                    <a:lnTo>
                      <a:pt x="80" y="52"/>
                    </a:lnTo>
                    <a:lnTo>
                      <a:pt x="79" y="50"/>
                    </a:lnTo>
                    <a:lnTo>
                      <a:pt x="79" y="49"/>
                    </a:lnTo>
                    <a:lnTo>
                      <a:pt x="80" y="49"/>
                    </a:lnTo>
                    <a:lnTo>
                      <a:pt x="82" y="51"/>
                    </a:lnTo>
                    <a:lnTo>
                      <a:pt x="82" y="50"/>
                    </a:lnTo>
                    <a:lnTo>
                      <a:pt x="83" y="50"/>
                    </a:lnTo>
                    <a:lnTo>
                      <a:pt x="84" y="51"/>
                    </a:lnTo>
                    <a:lnTo>
                      <a:pt x="83" y="52"/>
                    </a:lnTo>
                    <a:lnTo>
                      <a:pt x="83" y="53"/>
                    </a:lnTo>
                    <a:lnTo>
                      <a:pt x="82" y="54"/>
                    </a:lnTo>
                    <a:lnTo>
                      <a:pt x="81" y="57"/>
                    </a:lnTo>
                    <a:lnTo>
                      <a:pt x="80" y="57"/>
                    </a:lnTo>
                    <a:lnTo>
                      <a:pt x="80" y="59"/>
                    </a:lnTo>
                    <a:lnTo>
                      <a:pt x="81" y="59"/>
                    </a:lnTo>
                    <a:lnTo>
                      <a:pt x="83" y="61"/>
                    </a:lnTo>
                    <a:lnTo>
                      <a:pt x="85" y="66"/>
                    </a:lnTo>
                    <a:lnTo>
                      <a:pt x="89" y="68"/>
                    </a:lnTo>
                    <a:lnTo>
                      <a:pt x="89" y="67"/>
                    </a:lnTo>
                    <a:lnTo>
                      <a:pt x="90" y="67"/>
                    </a:lnTo>
                    <a:lnTo>
                      <a:pt x="91" y="69"/>
                    </a:lnTo>
                    <a:lnTo>
                      <a:pt x="91" y="70"/>
                    </a:lnTo>
                    <a:lnTo>
                      <a:pt x="92" y="73"/>
                    </a:lnTo>
                    <a:lnTo>
                      <a:pt x="94" y="74"/>
                    </a:lnTo>
                    <a:lnTo>
                      <a:pt x="95" y="74"/>
                    </a:lnTo>
                    <a:lnTo>
                      <a:pt x="98" y="81"/>
                    </a:lnTo>
                    <a:lnTo>
                      <a:pt x="99" y="82"/>
                    </a:lnTo>
                    <a:lnTo>
                      <a:pt x="102" y="83"/>
                    </a:lnTo>
                    <a:lnTo>
                      <a:pt x="104" y="83"/>
                    </a:lnTo>
                    <a:lnTo>
                      <a:pt x="108" y="88"/>
                    </a:lnTo>
                    <a:lnTo>
                      <a:pt x="110" y="90"/>
                    </a:lnTo>
                    <a:lnTo>
                      <a:pt x="111" y="90"/>
                    </a:lnTo>
                    <a:lnTo>
                      <a:pt x="111" y="91"/>
                    </a:lnTo>
                    <a:lnTo>
                      <a:pt x="110" y="91"/>
                    </a:lnTo>
                    <a:lnTo>
                      <a:pt x="109" y="91"/>
                    </a:lnTo>
                    <a:lnTo>
                      <a:pt x="109" y="92"/>
                    </a:lnTo>
                    <a:lnTo>
                      <a:pt x="110" y="93"/>
                    </a:lnTo>
                    <a:lnTo>
                      <a:pt x="112" y="93"/>
                    </a:lnTo>
                    <a:lnTo>
                      <a:pt x="113" y="92"/>
                    </a:lnTo>
                    <a:lnTo>
                      <a:pt x="114" y="92"/>
                    </a:lnTo>
                    <a:lnTo>
                      <a:pt x="120" y="90"/>
                    </a:lnTo>
                    <a:lnTo>
                      <a:pt x="121" y="88"/>
                    </a:lnTo>
                    <a:lnTo>
                      <a:pt x="121" y="87"/>
                    </a:lnTo>
                    <a:lnTo>
                      <a:pt x="121" y="84"/>
                    </a:lnTo>
                    <a:lnTo>
                      <a:pt x="121" y="82"/>
                    </a:lnTo>
                    <a:lnTo>
                      <a:pt x="122" y="79"/>
                    </a:lnTo>
                    <a:lnTo>
                      <a:pt x="123" y="80"/>
                    </a:lnTo>
                    <a:lnTo>
                      <a:pt x="122" y="74"/>
                    </a:lnTo>
                    <a:lnTo>
                      <a:pt x="122" y="71"/>
                    </a:lnTo>
                    <a:lnTo>
                      <a:pt x="122" y="66"/>
                    </a:lnTo>
                    <a:lnTo>
                      <a:pt x="121" y="61"/>
                    </a:lnTo>
                    <a:lnTo>
                      <a:pt x="120" y="60"/>
                    </a:lnTo>
                    <a:lnTo>
                      <a:pt x="116" y="54"/>
                    </a:lnTo>
                    <a:lnTo>
                      <a:pt x="113" y="48"/>
                    </a:lnTo>
                    <a:lnTo>
                      <a:pt x="110" y="44"/>
                    </a:lnTo>
                    <a:lnTo>
                      <a:pt x="110" y="43"/>
                    </a:lnTo>
                    <a:lnTo>
                      <a:pt x="109" y="40"/>
                    </a:lnTo>
                    <a:lnTo>
                      <a:pt x="109" y="39"/>
                    </a:lnTo>
                    <a:lnTo>
                      <a:pt x="110" y="38"/>
                    </a:lnTo>
                    <a:lnTo>
                      <a:pt x="110" y="37"/>
                    </a:lnTo>
                    <a:lnTo>
                      <a:pt x="106" y="31"/>
                    </a:lnTo>
                    <a:lnTo>
                      <a:pt x="103" y="29"/>
                    </a:lnTo>
                    <a:lnTo>
                      <a:pt x="102" y="28"/>
                    </a:lnTo>
                    <a:lnTo>
                      <a:pt x="101" y="27"/>
                    </a:lnTo>
                    <a:lnTo>
                      <a:pt x="99" y="24"/>
                    </a:lnTo>
                    <a:lnTo>
                      <a:pt x="95" y="17"/>
                    </a:lnTo>
                    <a:lnTo>
                      <a:pt x="94" y="14"/>
                    </a:lnTo>
                    <a:lnTo>
                      <a:pt x="92" y="8"/>
                    </a:lnTo>
                    <a:lnTo>
                      <a:pt x="92" y="7"/>
                    </a:lnTo>
                    <a:lnTo>
                      <a:pt x="91" y="7"/>
                    </a:lnTo>
                    <a:lnTo>
                      <a:pt x="90" y="6"/>
                    </a:lnTo>
                    <a:lnTo>
                      <a:pt x="90" y="2"/>
                    </a:lnTo>
                    <a:lnTo>
                      <a:pt x="89" y="1"/>
                    </a:lnTo>
                    <a:lnTo>
                      <a:pt x="88" y="1"/>
                    </a:lnTo>
                    <a:lnTo>
                      <a:pt x="86" y="1"/>
                    </a:lnTo>
                    <a:lnTo>
                      <a:pt x="83" y="0"/>
                    </a:lnTo>
                    <a:lnTo>
                      <a:pt x="82" y="1"/>
                    </a:lnTo>
                    <a:lnTo>
                      <a:pt x="82" y="2"/>
                    </a:lnTo>
                    <a:lnTo>
                      <a:pt x="81" y="3"/>
                    </a:lnTo>
                    <a:lnTo>
                      <a:pt x="82" y="7"/>
                    </a:lnTo>
                    <a:lnTo>
                      <a:pt x="82" y="9"/>
                    </a:lnTo>
                    <a:lnTo>
                      <a:pt x="80" y="8"/>
                    </a:lnTo>
                    <a:lnTo>
                      <a:pt x="79" y="6"/>
                    </a:lnTo>
                    <a:lnTo>
                      <a:pt x="40" y="8"/>
                    </a:lnTo>
                    <a:lnTo>
                      <a:pt x="39" y="7"/>
                    </a:lnTo>
                    <a:lnTo>
                      <a:pt x="39" y="6"/>
                    </a:lnTo>
                    <a:lnTo>
                      <a:pt x="38" y="4"/>
                    </a:lnTo>
                    <a:lnTo>
                      <a:pt x="38" y="3"/>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2874" name="Freeform 13"/>
              <p:cNvSpPr>
                <a:spLocks/>
              </p:cNvSpPr>
              <p:nvPr/>
            </p:nvSpPr>
            <p:spPr bwMode="auto">
              <a:xfrm>
                <a:off x="2368550" y="2562225"/>
                <a:ext cx="877888" cy="1423988"/>
              </a:xfrm>
              <a:custGeom>
                <a:avLst/>
                <a:gdLst>
                  <a:gd name="T0" fmla="*/ 2147483647 w 108"/>
                  <a:gd name="T1" fmla="*/ 2147483647 h 184"/>
                  <a:gd name="T2" fmla="*/ 2147483647 w 108"/>
                  <a:gd name="T3" fmla="*/ 2147483647 h 184"/>
                  <a:gd name="T4" fmla="*/ 2147483647 w 108"/>
                  <a:gd name="T5" fmla="*/ 2147483647 h 184"/>
                  <a:gd name="T6" fmla="*/ 2147483647 w 108"/>
                  <a:gd name="T7" fmla="*/ 2147483647 h 184"/>
                  <a:gd name="T8" fmla="*/ 2147483647 w 108"/>
                  <a:gd name="T9" fmla="*/ 2147483647 h 184"/>
                  <a:gd name="T10" fmla="*/ 2147483647 w 108"/>
                  <a:gd name="T11" fmla="*/ 2147483647 h 184"/>
                  <a:gd name="T12" fmla="*/ 2147483647 w 108"/>
                  <a:gd name="T13" fmla="*/ 2147483647 h 184"/>
                  <a:gd name="T14" fmla="*/ 2147483647 w 108"/>
                  <a:gd name="T15" fmla="*/ 2147483647 h 184"/>
                  <a:gd name="T16" fmla="*/ 2147483647 w 108"/>
                  <a:gd name="T17" fmla="*/ 2147483647 h 184"/>
                  <a:gd name="T18" fmla="*/ 1453628182 w 108"/>
                  <a:gd name="T19" fmla="*/ 2147483647 h 184"/>
                  <a:gd name="T20" fmla="*/ 1453628182 w 108"/>
                  <a:gd name="T21" fmla="*/ 2147483647 h 184"/>
                  <a:gd name="T22" fmla="*/ 1519705493 w 108"/>
                  <a:gd name="T23" fmla="*/ 2147483647 h 184"/>
                  <a:gd name="T24" fmla="*/ 1387550872 w 108"/>
                  <a:gd name="T25" fmla="*/ 2147483647 h 184"/>
                  <a:gd name="T26" fmla="*/ 1453628182 w 108"/>
                  <a:gd name="T27" fmla="*/ 2147483647 h 184"/>
                  <a:gd name="T28" fmla="*/ 1057188451 w 108"/>
                  <a:gd name="T29" fmla="*/ 2147483647 h 184"/>
                  <a:gd name="T30" fmla="*/ 792887337 w 108"/>
                  <a:gd name="T31" fmla="*/ 2147483647 h 184"/>
                  <a:gd name="T32" fmla="*/ 925033830 w 108"/>
                  <a:gd name="T33" fmla="*/ 2147483647 h 184"/>
                  <a:gd name="T34" fmla="*/ 925033830 w 108"/>
                  <a:gd name="T35" fmla="*/ 2147483647 h 184"/>
                  <a:gd name="T36" fmla="*/ 594663534 w 108"/>
                  <a:gd name="T37" fmla="*/ 2147483647 h 184"/>
                  <a:gd name="T38" fmla="*/ 594663534 w 108"/>
                  <a:gd name="T39" fmla="*/ 2147483647 h 184"/>
                  <a:gd name="T40" fmla="*/ 726818155 w 108"/>
                  <a:gd name="T41" fmla="*/ 2147483647 h 184"/>
                  <a:gd name="T42" fmla="*/ 792887337 w 108"/>
                  <a:gd name="T43" fmla="*/ 2147483647 h 184"/>
                  <a:gd name="T44" fmla="*/ 991111140 w 108"/>
                  <a:gd name="T45" fmla="*/ 2147483647 h 184"/>
                  <a:gd name="T46" fmla="*/ 925033830 w 108"/>
                  <a:gd name="T47" fmla="*/ 2147483647 h 184"/>
                  <a:gd name="T48" fmla="*/ 792887337 w 108"/>
                  <a:gd name="T49" fmla="*/ 2147483647 h 184"/>
                  <a:gd name="T50" fmla="*/ 462516915 w 108"/>
                  <a:gd name="T51" fmla="*/ 2147483647 h 184"/>
                  <a:gd name="T52" fmla="*/ 396447733 w 108"/>
                  <a:gd name="T53" fmla="*/ 2147483647 h 184"/>
                  <a:gd name="T54" fmla="*/ 66077326 w 108"/>
                  <a:gd name="T55" fmla="*/ 2147483647 h 184"/>
                  <a:gd name="T56" fmla="*/ 66077326 w 108"/>
                  <a:gd name="T57" fmla="*/ 2147483647 h 184"/>
                  <a:gd name="T58" fmla="*/ 264293048 w 108"/>
                  <a:gd name="T59" fmla="*/ 2147483647 h 184"/>
                  <a:gd name="T60" fmla="*/ 132146524 w 108"/>
                  <a:gd name="T61" fmla="*/ 1916579349 h 184"/>
                  <a:gd name="T62" fmla="*/ 0 w 108"/>
                  <a:gd name="T63" fmla="*/ 1677008926 h 184"/>
                  <a:gd name="T64" fmla="*/ 0 w 108"/>
                  <a:gd name="T65" fmla="*/ 1437438502 h 184"/>
                  <a:gd name="T66" fmla="*/ 396447733 w 108"/>
                  <a:gd name="T67" fmla="*/ 898397069 h 184"/>
                  <a:gd name="T68" fmla="*/ 594663534 w 108"/>
                  <a:gd name="T69" fmla="*/ 598934039 h 184"/>
                  <a:gd name="T70" fmla="*/ 594663534 w 108"/>
                  <a:gd name="T71" fmla="*/ 59892621 h 184"/>
                  <a:gd name="T72" fmla="*/ 2147483647 w 108"/>
                  <a:gd name="T73" fmla="*/ 2147483647 h 184"/>
                  <a:gd name="T74" fmla="*/ 2147483647 w 108"/>
                  <a:gd name="T75" fmla="*/ 2147483647 h 184"/>
                  <a:gd name="T76" fmla="*/ 2147483647 w 108"/>
                  <a:gd name="T77" fmla="*/ 2147483647 h 184"/>
                  <a:gd name="T78" fmla="*/ 2147483647 w 108"/>
                  <a:gd name="T79" fmla="*/ 2147483647 h 184"/>
                  <a:gd name="T80" fmla="*/ 2147483647 w 108"/>
                  <a:gd name="T81" fmla="*/ 2147483647 h 184"/>
                  <a:gd name="T82" fmla="*/ 2147483647 w 108"/>
                  <a:gd name="T83" fmla="*/ 2147483647 h 184"/>
                  <a:gd name="T84" fmla="*/ 2147483647 w 108"/>
                  <a:gd name="T85" fmla="*/ 2147483647 h 184"/>
                  <a:gd name="T86" fmla="*/ 2147483647 w 108"/>
                  <a:gd name="T87" fmla="*/ 2147483647 h 184"/>
                  <a:gd name="T88" fmla="*/ 2147483647 w 108"/>
                  <a:gd name="T89" fmla="*/ 2147483647 h 184"/>
                  <a:gd name="T90" fmla="*/ 2147483647 w 108"/>
                  <a:gd name="T91" fmla="*/ 2147483647 h 184"/>
                  <a:gd name="T92" fmla="*/ 2147483647 w 108"/>
                  <a:gd name="T93" fmla="*/ 2147483647 h 1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8"/>
                  <a:gd name="T142" fmla="*/ 0 h 184"/>
                  <a:gd name="T143" fmla="*/ 108 w 108"/>
                  <a:gd name="T144" fmla="*/ 184 h 1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8" h="184">
                    <a:moveTo>
                      <a:pt x="94" y="183"/>
                    </a:moveTo>
                    <a:lnTo>
                      <a:pt x="61" y="180"/>
                    </a:lnTo>
                    <a:lnTo>
                      <a:pt x="61" y="179"/>
                    </a:lnTo>
                    <a:lnTo>
                      <a:pt x="60" y="178"/>
                    </a:lnTo>
                    <a:lnTo>
                      <a:pt x="60" y="177"/>
                    </a:lnTo>
                    <a:lnTo>
                      <a:pt x="61" y="177"/>
                    </a:lnTo>
                    <a:lnTo>
                      <a:pt x="60" y="176"/>
                    </a:lnTo>
                    <a:lnTo>
                      <a:pt x="60" y="175"/>
                    </a:lnTo>
                    <a:lnTo>
                      <a:pt x="60" y="174"/>
                    </a:lnTo>
                    <a:lnTo>
                      <a:pt x="60" y="169"/>
                    </a:lnTo>
                    <a:lnTo>
                      <a:pt x="57" y="163"/>
                    </a:lnTo>
                    <a:lnTo>
                      <a:pt x="55" y="161"/>
                    </a:lnTo>
                    <a:lnTo>
                      <a:pt x="54" y="159"/>
                    </a:lnTo>
                    <a:lnTo>
                      <a:pt x="50" y="156"/>
                    </a:lnTo>
                    <a:lnTo>
                      <a:pt x="48" y="156"/>
                    </a:lnTo>
                    <a:lnTo>
                      <a:pt x="47" y="155"/>
                    </a:lnTo>
                    <a:lnTo>
                      <a:pt x="48" y="153"/>
                    </a:lnTo>
                    <a:lnTo>
                      <a:pt x="48" y="152"/>
                    </a:lnTo>
                    <a:lnTo>
                      <a:pt x="48" y="151"/>
                    </a:lnTo>
                    <a:lnTo>
                      <a:pt x="46" y="150"/>
                    </a:lnTo>
                    <a:lnTo>
                      <a:pt x="43" y="149"/>
                    </a:lnTo>
                    <a:lnTo>
                      <a:pt x="41" y="149"/>
                    </a:lnTo>
                    <a:lnTo>
                      <a:pt x="39" y="147"/>
                    </a:lnTo>
                    <a:lnTo>
                      <a:pt x="37" y="143"/>
                    </a:lnTo>
                    <a:lnTo>
                      <a:pt x="35" y="141"/>
                    </a:lnTo>
                    <a:lnTo>
                      <a:pt x="33" y="141"/>
                    </a:lnTo>
                    <a:lnTo>
                      <a:pt x="27" y="138"/>
                    </a:lnTo>
                    <a:lnTo>
                      <a:pt x="25" y="138"/>
                    </a:lnTo>
                    <a:lnTo>
                      <a:pt x="22" y="136"/>
                    </a:lnTo>
                    <a:lnTo>
                      <a:pt x="21" y="135"/>
                    </a:lnTo>
                    <a:lnTo>
                      <a:pt x="21" y="133"/>
                    </a:lnTo>
                    <a:lnTo>
                      <a:pt x="22" y="132"/>
                    </a:lnTo>
                    <a:lnTo>
                      <a:pt x="22" y="129"/>
                    </a:lnTo>
                    <a:lnTo>
                      <a:pt x="23" y="128"/>
                    </a:lnTo>
                    <a:lnTo>
                      <a:pt x="23" y="127"/>
                    </a:lnTo>
                    <a:lnTo>
                      <a:pt x="22" y="124"/>
                    </a:lnTo>
                    <a:lnTo>
                      <a:pt x="21" y="124"/>
                    </a:lnTo>
                    <a:lnTo>
                      <a:pt x="21" y="122"/>
                    </a:lnTo>
                    <a:lnTo>
                      <a:pt x="21" y="121"/>
                    </a:lnTo>
                    <a:lnTo>
                      <a:pt x="22" y="120"/>
                    </a:lnTo>
                    <a:lnTo>
                      <a:pt x="20" y="118"/>
                    </a:lnTo>
                    <a:lnTo>
                      <a:pt x="16" y="111"/>
                    </a:lnTo>
                    <a:lnTo>
                      <a:pt x="16" y="109"/>
                    </a:lnTo>
                    <a:lnTo>
                      <a:pt x="15" y="107"/>
                    </a:lnTo>
                    <a:lnTo>
                      <a:pt x="15" y="106"/>
                    </a:lnTo>
                    <a:lnTo>
                      <a:pt x="12" y="102"/>
                    </a:lnTo>
                    <a:lnTo>
                      <a:pt x="12" y="97"/>
                    </a:lnTo>
                    <a:lnTo>
                      <a:pt x="13" y="96"/>
                    </a:lnTo>
                    <a:lnTo>
                      <a:pt x="14" y="96"/>
                    </a:lnTo>
                    <a:lnTo>
                      <a:pt x="15" y="95"/>
                    </a:lnTo>
                    <a:lnTo>
                      <a:pt x="15" y="92"/>
                    </a:lnTo>
                    <a:lnTo>
                      <a:pt x="14" y="91"/>
                    </a:lnTo>
                    <a:lnTo>
                      <a:pt x="12" y="90"/>
                    </a:lnTo>
                    <a:lnTo>
                      <a:pt x="10" y="88"/>
                    </a:lnTo>
                    <a:lnTo>
                      <a:pt x="9" y="86"/>
                    </a:lnTo>
                    <a:lnTo>
                      <a:pt x="9" y="80"/>
                    </a:lnTo>
                    <a:lnTo>
                      <a:pt x="10" y="79"/>
                    </a:lnTo>
                    <a:lnTo>
                      <a:pt x="9" y="78"/>
                    </a:lnTo>
                    <a:lnTo>
                      <a:pt x="10" y="78"/>
                    </a:lnTo>
                    <a:lnTo>
                      <a:pt x="10" y="75"/>
                    </a:lnTo>
                    <a:lnTo>
                      <a:pt x="11" y="75"/>
                    </a:lnTo>
                    <a:lnTo>
                      <a:pt x="12" y="76"/>
                    </a:lnTo>
                    <a:lnTo>
                      <a:pt x="12" y="78"/>
                    </a:lnTo>
                    <a:lnTo>
                      <a:pt x="12" y="79"/>
                    </a:lnTo>
                    <a:lnTo>
                      <a:pt x="14" y="80"/>
                    </a:lnTo>
                    <a:lnTo>
                      <a:pt x="14" y="79"/>
                    </a:lnTo>
                    <a:lnTo>
                      <a:pt x="15" y="78"/>
                    </a:lnTo>
                    <a:lnTo>
                      <a:pt x="14" y="75"/>
                    </a:lnTo>
                    <a:lnTo>
                      <a:pt x="13" y="73"/>
                    </a:lnTo>
                    <a:lnTo>
                      <a:pt x="14" y="71"/>
                    </a:lnTo>
                    <a:lnTo>
                      <a:pt x="13" y="70"/>
                    </a:lnTo>
                    <a:lnTo>
                      <a:pt x="12" y="72"/>
                    </a:lnTo>
                    <a:lnTo>
                      <a:pt x="12" y="73"/>
                    </a:lnTo>
                    <a:lnTo>
                      <a:pt x="11" y="74"/>
                    </a:lnTo>
                    <a:lnTo>
                      <a:pt x="9" y="73"/>
                    </a:lnTo>
                    <a:lnTo>
                      <a:pt x="7" y="70"/>
                    </a:lnTo>
                    <a:lnTo>
                      <a:pt x="5" y="69"/>
                    </a:lnTo>
                    <a:lnTo>
                      <a:pt x="6" y="68"/>
                    </a:lnTo>
                    <a:lnTo>
                      <a:pt x="6" y="61"/>
                    </a:lnTo>
                    <a:lnTo>
                      <a:pt x="4" y="59"/>
                    </a:lnTo>
                    <a:lnTo>
                      <a:pt x="3" y="56"/>
                    </a:lnTo>
                    <a:lnTo>
                      <a:pt x="1" y="51"/>
                    </a:lnTo>
                    <a:lnTo>
                      <a:pt x="2" y="49"/>
                    </a:lnTo>
                    <a:lnTo>
                      <a:pt x="1" y="48"/>
                    </a:lnTo>
                    <a:lnTo>
                      <a:pt x="1" y="46"/>
                    </a:lnTo>
                    <a:lnTo>
                      <a:pt x="2" y="43"/>
                    </a:lnTo>
                    <a:lnTo>
                      <a:pt x="3" y="41"/>
                    </a:lnTo>
                    <a:lnTo>
                      <a:pt x="4" y="40"/>
                    </a:lnTo>
                    <a:lnTo>
                      <a:pt x="3" y="36"/>
                    </a:lnTo>
                    <a:lnTo>
                      <a:pt x="2" y="33"/>
                    </a:lnTo>
                    <a:lnTo>
                      <a:pt x="2" y="32"/>
                    </a:lnTo>
                    <a:lnTo>
                      <a:pt x="1" y="31"/>
                    </a:lnTo>
                    <a:lnTo>
                      <a:pt x="0" y="30"/>
                    </a:lnTo>
                    <a:lnTo>
                      <a:pt x="0" y="28"/>
                    </a:lnTo>
                    <a:lnTo>
                      <a:pt x="0" y="26"/>
                    </a:lnTo>
                    <a:lnTo>
                      <a:pt x="0" y="24"/>
                    </a:lnTo>
                    <a:lnTo>
                      <a:pt x="2" y="21"/>
                    </a:lnTo>
                    <a:lnTo>
                      <a:pt x="6" y="16"/>
                    </a:lnTo>
                    <a:lnTo>
                      <a:pt x="6" y="15"/>
                    </a:lnTo>
                    <a:lnTo>
                      <a:pt x="7" y="13"/>
                    </a:lnTo>
                    <a:lnTo>
                      <a:pt x="8" y="12"/>
                    </a:lnTo>
                    <a:lnTo>
                      <a:pt x="9" y="10"/>
                    </a:lnTo>
                    <a:lnTo>
                      <a:pt x="9" y="5"/>
                    </a:lnTo>
                    <a:lnTo>
                      <a:pt x="8" y="3"/>
                    </a:lnTo>
                    <a:lnTo>
                      <a:pt x="9" y="1"/>
                    </a:lnTo>
                    <a:lnTo>
                      <a:pt x="10" y="0"/>
                    </a:lnTo>
                    <a:lnTo>
                      <a:pt x="61" y="13"/>
                    </a:lnTo>
                    <a:lnTo>
                      <a:pt x="48" y="64"/>
                    </a:lnTo>
                    <a:lnTo>
                      <a:pt x="104" y="146"/>
                    </a:lnTo>
                    <a:lnTo>
                      <a:pt x="104" y="148"/>
                    </a:lnTo>
                    <a:lnTo>
                      <a:pt x="104" y="149"/>
                    </a:lnTo>
                    <a:lnTo>
                      <a:pt x="104" y="150"/>
                    </a:lnTo>
                    <a:lnTo>
                      <a:pt x="105" y="152"/>
                    </a:lnTo>
                    <a:lnTo>
                      <a:pt x="105" y="153"/>
                    </a:lnTo>
                    <a:lnTo>
                      <a:pt x="105" y="155"/>
                    </a:lnTo>
                    <a:lnTo>
                      <a:pt x="106" y="157"/>
                    </a:lnTo>
                    <a:lnTo>
                      <a:pt x="107" y="158"/>
                    </a:lnTo>
                    <a:lnTo>
                      <a:pt x="108" y="160"/>
                    </a:lnTo>
                    <a:lnTo>
                      <a:pt x="107" y="160"/>
                    </a:lnTo>
                    <a:lnTo>
                      <a:pt x="105" y="161"/>
                    </a:lnTo>
                    <a:lnTo>
                      <a:pt x="103" y="162"/>
                    </a:lnTo>
                    <a:lnTo>
                      <a:pt x="102" y="164"/>
                    </a:lnTo>
                    <a:lnTo>
                      <a:pt x="100" y="169"/>
                    </a:lnTo>
                    <a:lnTo>
                      <a:pt x="98" y="172"/>
                    </a:lnTo>
                    <a:lnTo>
                      <a:pt x="96" y="172"/>
                    </a:lnTo>
                    <a:lnTo>
                      <a:pt x="96" y="173"/>
                    </a:lnTo>
                    <a:lnTo>
                      <a:pt x="97" y="174"/>
                    </a:lnTo>
                    <a:lnTo>
                      <a:pt x="96" y="175"/>
                    </a:lnTo>
                    <a:lnTo>
                      <a:pt x="96" y="177"/>
                    </a:lnTo>
                    <a:lnTo>
                      <a:pt x="96" y="178"/>
                    </a:lnTo>
                    <a:lnTo>
                      <a:pt x="98" y="180"/>
                    </a:lnTo>
                    <a:lnTo>
                      <a:pt x="99" y="181"/>
                    </a:lnTo>
                    <a:lnTo>
                      <a:pt x="98" y="181"/>
                    </a:lnTo>
                    <a:lnTo>
                      <a:pt x="98" y="183"/>
                    </a:lnTo>
                    <a:lnTo>
                      <a:pt x="97" y="184"/>
                    </a:lnTo>
                    <a:lnTo>
                      <a:pt x="96" y="184"/>
                    </a:lnTo>
                    <a:lnTo>
                      <a:pt x="94" y="183"/>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2875" name="Freeform 14"/>
              <p:cNvSpPr>
                <a:spLocks/>
              </p:cNvSpPr>
              <p:nvPr/>
            </p:nvSpPr>
            <p:spPr bwMode="auto">
              <a:xfrm>
                <a:off x="3741738" y="2452688"/>
                <a:ext cx="766762" cy="604837"/>
              </a:xfrm>
              <a:custGeom>
                <a:avLst/>
                <a:gdLst>
                  <a:gd name="T0" fmla="*/ 2147483647 w 94"/>
                  <a:gd name="T1" fmla="*/ 2147483647 h 78"/>
                  <a:gd name="T2" fmla="*/ 2147483647 w 94"/>
                  <a:gd name="T3" fmla="*/ 2147483647 h 78"/>
                  <a:gd name="T4" fmla="*/ 2147483647 w 94"/>
                  <a:gd name="T5" fmla="*/ 601293283 h 78"/>
                  <a:gd name="T6" fmla="*/ 665370000 w 94"/>
                  <a:gd name="T7" fmla="*/ 0 h 78"/>
                  <a:gd name="T8" fmla="*/ 598833025 w 94"/>
                  <a:gd name="T9" fmla="*/ 481039206 h 78"/>
                  <a:gd name="T10" fmla="*/ 199610987 w 94"/>
                  <a:gd name="T11" fmla="*/ 2147483647 h 78"/>
                  <a:gd name="T12" fmla="*/ 133073981 w 94"/>
                  <a:gd name="T13" fmla="*/ 2147483647 h 78"/>
                  <a:gd name="T14" fmla="*/ 0 w 94"/>
                  <a:gd name="T15" fmla="*/ 2147483647 h 78"/>
                  <a:gd name="T16" fmla="*/ 1663433029 w 94"/>
                  <a:gd name="T17" fmla="*/ 2147483647 h 78"/>
                  <a:gd name="T18" fmla="*/ 2147483647 w 94"/>
                  <a:gd name="T19" fmla="*/ 2147483647 h 78"/>
                  <a:gd name="T20" fmla="*/ 2147483647 w 94"/>
                  <a:gd name="T21" fmla="*/ 2147483647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4"/>
                  <a:gd name="T34" fmla="*/ 0 h 78"/>
                  <a:gd name="T35" fmla="*/ 94 w 94"/>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4" h="78">
                    <a:moveTo>
                      <a:pt x="88" y="78"/>
                    </a:moveTo>
                    <a:lnTo>
                      <a:pt x="91" y="44"/>
                    </a:lnTo>
                    <a:lnTo>
                      <a:pt x="94" y="10"/>
                    </a:lnTo>
                    <a:lnTo>
                      <a:pt x="10" y="0"/>
                    </a:lnTo>
                    <a:lnTo>
                      <a:pt x="9" y="8"/>
                    </a:lnTo>
                    <a:lnTo>
                      <a:pt x="3" y="50"/>
                    </a:lnTo>
                    <a:lnTo>
                      <a:pt x="2" y="50"/>
                    </a:lnTo>
                    <a:lnTo>
                      <a:pt x="0" y="67"/>
                    </a:lnTo>
                    <a:lnTo>
                      <a:pt x="25" y="71"/>
                    </a:lnTo>
                    <a:lnTo>
                      <a:pt x="88" y="78"/>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2876" name="Freeform 15"/>
              <p:cNvSpPr>
                <a:spLocks/>
              </p:cNvSpPr>
              <p:nvPr/>
            </p:nvSpPr>
            <p:spPr bwMode="auto">
              <a:xfrm>
                <a:off x="3865563" y="3003550"/>
                <a:ext cx="804862" cy="595313"/>
              </a:xfrm>
              <a:custGeom>
                <a:avLst/>
                <a:gdLst>
                  <a:gd name="T0" fmla="*/ 0 w 99"/>
                  <a:gd name="T1" fmla="*/ 2147483647 h 77"/>
                  <a:gd name="T2" fmla="*/ 660954351 w 99"/>
                  <a:gd name="T3" fmla="*/ 0 h 77"/>
                  <a:gd name="T4" fmla="*/ 2147483647 w 99"/>
                  <a:gd name="T5" fmla="*/ 418412218 h 77"/>
                  <a:gd name="T6" fmla="*/ 2147483647 w 99"/>
                  <a:gd name="T7" fmla="*/ 537961966 h 77"/>
                  <a:gd name="T8" fmla="*/ 2147483647 w 99"/>
                  <a:gd name="T9" fmla="*/ 1554114707 h 77"/>
                  <a:gd name="T10" fmla="*/ 2147483647 w 99"/>
                  <a:gd name="T11" fmla="*/ 2147483647 h 77"/>
                  <a:gd name="T12" fmla="*/ 2147483647 w 99"/>
                  <a:gd name="T13" fmla="*/ 2147483647 h 77"/>
                  <a:gd name="T14" fmla="*/ 0 w 99"/>
                  <a:gd name="T15" fmla="*/ 2147483647 h 77"/>
                  <a:gd name="T16" fmla="*/ 0 w 99"/>
                  <a:gd name="T17" fmla="*/ 2147483647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77"/>
                  <a:gd name="T29" fmla="*/ 99 w 99"/>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77">
                    <a:moveTo>
                      <a:pt x="0" y="67"/>
                    </a:moveTo>
                    <a:lnTo>
                      <a:pt x="10" y="0"/>
                    </a:lnTo>
                    <a:lnTo>
                      <a:pt x="73" y="7"/>
                    </a:lnTo>
                    <a:lnTo>
                      <a:pt x="99" y="9"/>
                    </a:lnTo>
                    <a:lnTo>
                      <a:pt x="98" y="26"/>
                    </a:lnTo>
                    <a:lnTo>
                      <a:pt x="95" y="77"/>
                    </a:lnTo>
                    <a:lnTo>
                      <a:pt x="82" y="76"/>
                    </a:lnTo>
                    <a:lnTo>
                      <a:pt x="0" y="67"/>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2877" name="Freeform 16"/>
              <p:cNvSpPr>
                <a:spLocks/>
              </p:cNvSpPr>
              <p:nvPr/>
            </p:nvSpPr>
            <p:spPr bwMode="auto">
              <a:xfrm>
                <a:off x="3759200" y="3521075"/>
                <a:ext cx="771525" cy="758825"/>
              </a:xfrm>
              <a:custGeom>
                <a:avLst/>
                <a:gdLst>
                  <a:gd name="T0" fmla="*/ 857424135 w 95"/>
                  <a:gd name="T1" fmla="*/ 0 h 98"/>
                  <a:gd name="T2" fmla="*/ 0 w 95"/>
                  <a:gd name="T3" fmla="*/ 2147483647 h 98"/>
                  <a:gd name="T4" fmla="*/ 0 w 95"/>
                  <a:gd name="T5" fmla="*/ 2147483647 h 98"/>
                  <a:gd name="T6" fmla="*/ 791470951 w 95"/>
                  <a:gd name="T7" fmla="*/ 2147483647 h 98"/>
                  <a:gd name="T8" fmla="*/ 857424135 w 95"/>
                  <a:gd name="T9" fmla="*/ 2147483647 h 98"/>
                  <a:gd name="T10" fmla="*/ 2147483647 w 95"/>
                  <a:gd name="T11" fmla="*/ 2147483647 h 98"/>
                  <a:gd name="T12" fmla="*/ 2147483647 w 95"/>
                  <a:gd name="T13" fmla="*/ 2147483647 h 98"/>
                  <a:gd name="T14" fmla="*/ 2147483647 w 95"/>
                  <a:gd name="T15" fmla="*/ 2147483647 h 98"/>
                  <a:gd name="T16" fmla="*/ 2147483647 w 95"/>
                  <a:gd name="T17" fmla="*/ 2147483647 h 98"/>
                  <a:gd name="T18" fmla="*/ 2147483647 w 95"/>
                  <a:gd name="T19" fmla="*/ 2147483647 h 98"/>
                  <a:gd name="T20" fmla="*/ 2147483647 w 95"/>
                  <a:gd name="T21" fmla="*/ 2147483647 h 98"/>
                  <a:gd name="T22" fmla="*/ 2147483647 w 95"/>
                  <a:gd name="T23" fmla="*/ 2147483647 h 98"/>
                  <a:gd name="T24" fmla="*/ 2147483647 w 95"/>
                  <a:gd name="T25" fmla="*/ 2147483647 h 98"/>
                  <a:gd name="T26" fmla="*/ 2147483647 w 95"/>
                  <a:gd name="T27" fmla="*/ 1079204160 h 98"/>
                  <a:gd name="T28" fmla="*/ 2147483647 w 95"/>
                  <a:gd name="T29" fmla="*/ 1079204160 h 98"/>
                  <a:gd name="T30" fmla="*/ 2147483647 w 95"/>
                  <a:gd name="T31" fmla="*/ 539602080 h 98"/>
                  <a:gd name="T32" fmla="*/ 857424135 w 95"/>
                  <a:gd name="T33" fmla="*/ 0 h 98"/>
                  <a:gd name="T34" fmla="*/ 857424135 w 95"/>
                  <a:gd name="T35" fmla="*/ 0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5"/>
                  <a:gd name="T55" fmla="*/ 0 h 98"/>
                  <a:gd name="T56" fmla="*/ 95 w 95"/>
                  <a:gd name="T57" fmla="*/ 98 h 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5" h="98">
                    <a:moveTo>
                      <a:pt x="13" y="0"/>
                    </a:moveTo>
                    <a:lnTo>
                      <a:pt x="0" y="96"/>
                    </a:lnTo>
                    <a:lnTo>
                      <a:pt x="12" y="98"/>
                    </a:lnTo>
                    <a:lnTo>
                      <a:pt x="13" y="90"/>
                    </a:lnTo>
                    <a:lnTo>
                      <a:pt x="37" y="93"/>
                    </a:lnTo>
                    <a:lnTo>
                      <a:pt x="36" y="92"/>
                    </a:lnTo>
                    <a:lnTo>
                      <a:pt x="37" y="91"/>
                    </a:lnTo>
                    <a:lnTo>
                      <a:pt x="36" y="90"/>
                    </a:lnTo>
                    <a:lnTo>
                      <a:pt x="87" y="94"/>
                    </a:lnTo>
                    <a:lnTo>
                      <a:pt x="93" y="18"/>
                    </a:lnTo>
                    <a:lnTo>
                      <a:pt x="94" y="18"/>
                    </a:lnTo>
                    <a:lnTo>
                      <a:pt x="95" y="9"/>
                    </a:lnTo>
                    <a:lnTo>
                      <a:pt x="13" y="0"/>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2878" name="Freeform 17"/>
              <p:cNvSpPr>
                <a:spLocks/>
              </p:cNvSpPr>
              <p:nvPr/>
            </p:nvSpPr>
            <p:spPr bwMode="auto">
              <a:xfrm>
                <a:off x="4052888" y="3660775"/>
                <a:ext cx="1536700" cy="1425575"/>
              </a:xfrm>
              <a:custGeom>
                <a:avLst/>
                <a:gdLst>
                  <a:gd name="T0" fmla="*/ 2147483647 w 189"/>
                  <a:gd name="T1" fmla="*/ 2147483647 h 184"/>
                  <a:gd name="T2" fmla="*/ 2147483647 w 189"/>
                  <a:gd name="T3" fmla="*/ 2147483647 h 184"/>
                  <a:gd name="T4" fmla="*/ 2147483647 w 189"/>
                  <a:gd name="T5" fmla="*/ 2147483647 h 184"/>
                  <a:gd name="T6" fmla="*/ 2147483647 w 189"/>
                  <a:gd name="T7" fmla="*/ 2147483647 h 184"/>
                  <a:gd name="T8" fmla="*/ 2147483647 w 189"/>
                  <a:gd name="T9" fmla="*/ 2147483647 h 184"/>
                  <a:gd name="T10" fmla="*/ 2147483647 w 189"/>
                  <a:gd name="T11" fmla="*/ 2147483647 h 184"/>
                  <a:gd name="T12" fmla="*/ 2147483647 w 189"/>
                  <a:gd name="T13" fmla="*/ 2147483647 h 184"/>
                  <a:gd name="T14" fmla="*/ 2147483647 w 189"/>
                  <a:gd name="T15" fmla="*/ 2147483647 h 184"/>
                  <a:gd name="T16" fmla="*/ 2147483647 w 189"/>
                  <a:gd name="T17" fmla="*/ 2147483647 h 184"/>
                  <a:gd name="T18" fmla="*/ 2147483647 w 189"/>
                  <a:gd name="T19" fmla="*/ 2147483647 h 184"/>
                  <a:gd name="T20" fmla="*/ 2147483647 w 189"/>
                  <a:gd name="T21" fmla="*/ 2147483647 h 184"/>
                  <a:gd name="T22" fmla="*/ 2147483647 w 189"/>
                  <a:gd name="T23" fmla="*/ 2147483647 h 184"/>
                  <a:gd name="T24" fmla="*/ 2147483647 w 189"/>
                  <a:gd name="T25" fmla="*/ 2147483647 h 184"/>
                  <a:gd name="T26" fmla="*/ 2147483647 w 189"/>
                  <a:gd name="T27" fmla="*/ 2147483647 h 184"/>
                  <a:gd name="T28" fmla="*/ 2147483647 w 189"/>
                  <a:gd name="T29" fmla="*/ 2147483647 h 184"/>
                  <a:gd name="T30" fmla="*/ 2147483647 w 189"/>
                  <a:gd name="T31" fmla="*/ 0 h 184"/>
                  <a:gd name="T32" fmla="*/ 0 w 189"/>
                  <a:gd name="T33" fmla="*/ 2147483647 h 184"/>
                  <a:gd name="T34" fmla="*/ 66110617 w 189"/>
                  <a:gd name="T35" fmla="*/ 2147483647 h 184"/>
                  <a:gd name="T36" fmla="*/ 330536873 w 189"/>
                  <a:gd name="T37" fmla="*/ 2147483647 h 184"/>
                  <a:gd name="T38" fmla="*/ 1520487426 w 189"/>
                  <a:gd name="T39" fmla="*/ 2147483647 h 184"/>
                  <a:gd name="T40" fmla="*/ 1652700498 w 189"/>
                  <a:gd name="T41" fmla="*/ 2147483647 h 184"/>
                  <a:gd name="T42" fmla="*/ 2147483647 w 189"/>
                  <a:gd name="T43" fmla="*/ 2147483647 h 184"/>
                  <a:gd name="T44" fmla="*/ 2147483647 w 189"/>
                  <a:gd name="T45" fmla="*/ 2147483647 h 184"/>
                  <a:gd name="T46" fmla="*/ 2147483647 w 189"/>
                  <a:gd name="T47" fmla="*/ 2147483647 h 184"/>
                  <a:gd name="T48" fmla="*/ 2147483647 w 189"/>
                  <a:gd name="T49" fmla="*/ 2147483647 h 184"/>
                  <a:gd name="T50" fmla="*/ 2147483647 w 189"/>
                  <a:gd name="T51" fmla="*/ 2147483647 h 184"/>
                  <a:gd name="T52" fmla="*/ 2147483647 w 189"/>
                  <a:gd name="T53" fmla="*/ 2147483647 h 184"/>
                  <a:gd name="T54" fmla="*/ 2147483647 w 189"/>
                  <a:gd name="T55" fmla="*/ 2147483647 h 184"/>
                  <a:gd name="T56" fmla="*/ 2147483647 w 189"/>
                  <a:gd name="T57" fmla="*/ 2147483647 h 184"/>
                  <a:gd name="T58" fmla="*/ 2147483647 w 189"/>
                  <a:gd name="T59" fmla="*/ 2147483647 h 184"/>
                  <a:gd name="T60" fmla="*/ 2147483647 w 189"/>
                  <a:gd name="T61" fmla="*/ 2147483647 h 184"/>
                  <a:gd name="T62" fmla="*/ 2147483647 w 189"/>
                  <a:gd name="T63" fmla="*/ 2147483647 h 184"/>
                  <a:gd name="T64" fmla="*/ 2147483647 w 189"/>
                  <a:gd name="T65" fmla="*/ 2147483647 h 184"/>
                  <a:gd name="T66" fmla="*/ 2147483647 w 189"/>
                  <a:gd name="T67" fmla="*/ 2147483647 h 184"/>
                  <a:gd name="T68" fmla="*/ 2147483647 w 189"/>
                  <a:gd name="T69" fmla="*/ 2147483647 h 184"/>
                  <a:gd name="T70" fmla="*/ 2147483647 w 189"/>
                  <a:gd name="T71" fmla="*/ 2147483647 h 184"/>
                  <a:gd name="T72" fmla="*/ 2147483647 w 189"/>
                  <a:gd name="T73" fmla="*/ 2147483647 h 184"/>
                  <a:gd name="T74" fmla="*/ 2147483647 w 189"/>
                  <a:gd name="T75" fmla="*/ 2147483647 h 184"/>
                  <a:gd name="T76" fmla="*/ 2147483647 w 189"/>
                  <a:gd name="T77" fmla="*/ 2147483647 h 184"/>
                  <a:gd name="T78" fmla="*/ 2147483647 w 189"/>
                  <a:gd name="T79" fmla="*/ 2147483647 h 184"/>
                  <a:gd name="T80" fmla="*/ 2147483647 w 189"/>
                  <a:gd name="T81" fmla="*/ 2147483647 h 184"/>
                  <a:gd name="T82" fmla="*/ 2147483647 w 189"/>
                  <a:gd name="T83" fmla="*/ 2147483647 h 184"/>
                  <a:gd name="T84" fmla="*/ 2147483647 w 189"/>
                  <a:gd name="T85" fmla="*/ 2147483647 h 184"/>
                  <a:gd name="T86" fmla="*/ 2147483647 w 189"/>
                  <a:gd name="T87" fmla="*/ 2147483647 h 184"/>
                  <a:gd name="T88" fmla="*/ 2147483647 w 189"/>
                  <a:gd name="T89" fmla="*/ 2147483647 h 184"/>
                  <a:gd name="T90" fmla="*/ 2147483647 w 189"/>
                  <a:gd name="T91" fmla="*/ 2147483647 h 184"/>
                  <a:gd name="T92" fmla="*/ 2147483647 w 189"/>
                  <a:gd name="T93" fmla="*/ 2147483647 h 184"/>
                  <a:gd name="T94" fmla="*/ 2147483647 w 189"/>
                  <a:gd name="T95" fmla="*/ 2147483647 h 184"/>
                  <a:gd name="T96" fmla="*/ 2147483647 w 189"/>
                  <a:gd name="T97" fmla="*/ 2147483647 h 184"/>
                  <a:gd name="T98" fmla="*/ 2147483647 w 189"/>
                  <a:gd name="T99" fmla="*/ 2147483647 h 184"/>
                  <a:gd name="T100" fmla="*/ 2147483647 w 189"/>
                  <a:gd name="T101" fmla="*/ 2147483647 h 184"/>
                  <a:gd name="T102" fmla="*/ 2147483647 w 189"/>
                  <a:gd name="T103" fmla="*/ 2147483647 h 184"/>
                  <a:gd name="T104" fmla="*/ 2147483647 w 189"/>
                  <a:gd name="T105" fmla="*/ 2147483647 h 184"/>
                  <a:gd name="T106" fmla="*/ 2147483647 w 189"/>
                  <a:gd name="T107" fmla="*/ 2147483647 h 184"/>
                  <a:gd name="T108" fmla="*/ 2147483647 w 189"/>
                  <a:gd name="T109" fmla="*/ 2147483647 h 184"/>
                  <a:gd name="T110" fmla="*/ 2147483647 w 189"/>
                  <a:gd name="T111" fmla="*/ 2147483647 h 184"/>
                  <a:gd name="T112" fmla="*/ 2147483647 w 189"/>
                  <a:gd name="T113" fmla="*/ 2147483647 h 184"/>
                  <a:gd name="T114" fmla="*/ 2147483647 w 189"/>
                  <a:gd name="T115" fmla="*/ 2147483647 h 184"/>
                  <a:gd name="T116" fmla="*/ 2147483647 w 189"/>
                  <a:gd name="T117" fmla="*/ 2147483647 h 184"/>
                  <a:gd name="T118" fmla="*/ 2147483647 w 189"/>
                  <a:gd name="T119" fmla="*/ 2147483647 h 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9"/>
                  <a:gd name="T181" fmla="*/ 0 h 184"/>
                  <a:gd name="T182" fmla="*/ 189 w 189"/>
                  <a:gd name="T183" fmla="*/ 184 h 1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9" h="184">
                    <a:moveTo>
                      <a:pt x="174" y="51"/>
                    </a:moveTo>
                    <a:lnTo>
                      <a:pt x="173" y="51"/>
                    </a:lnTo>
                    <a:lnTo>
                      <a:pt x="172" y="51"/>
                    </a:lnTo>
                    <a:lnTo>
                      <a:pt x="171" y="50"/>
                    </a:lnTo>
                    <a:lnTo>
                      <a:pt x="165" y="47"/>
                    </a:lnTo>
                    <a:lnTo>
                      <a:pt x="164" y="47"/>
                    </a:lnTo>
                    <a:lnTo>
                      <a:pt x="162" y="48"/>
                    </a:lnTo>
                    <a:lnTo>
                      <a:pt x="159" y="47"/>
                    </a:lnTo>
                    <a:lnTo>
                      <a:pt x="158" y="47"/>
                    </a:lnTo>
                    <a:lnTo>
                      <a:pt x="157" y="47"/>
                    </a:lnTo>
                    <a:lnTo>
                      <a:pt x="154" y="48"/>
                    </a:lnTo>
                    <a:lnTo>
                      <a:pt x="151" y="49"/>
                    </a:lnTo>
                    <a:lnTo>
                      <a:pt x="150" y="49"/>
                    </a:lnTo>
                    <a:lnTo>
                      <a:pt x="148" y="51"/>
                    </a:lnTo>
                    <a:lnTo>
                      <a:pt x="146" y="49"/>
                    </a:lnTo>
                    <a:lnTo>
                      <a:pt x="145" y="49"/>
                    </a:lnTo>
                    <a:lnTo>
                      <a:pt x="145" y="48"/>
                    </a:lnTo>
                    <a:lnTo>
                      <a:pt x="143" y="48"/>
                    </a:lnTo>
                    <a:lnTo>
                      <a:pt x="143" y="49"/>
                    </a:lnTo>
                    <a:lnTo>
                      <a:pt x="142" y="49"/>
                    </a:lnTo>
                    <a:lnTo>
                      <a:pt x="141" y="48"/>
                    </a:lnTo>
                    <a:lnTo>
                      <a:pt x="140" y="47"/>
                    </a:lnTo>
                    <a:lnTo>
                      <a:pt x="139" y="48"/>
                    </a:lnTo>
                    <a:lnTo>
                      <a:pt x="138" y="49"/>
                    </a:lnTo>
                    <a:lnTo>
                      <a:pt x="138" y="50"/>
                    </a:lnTo>
                    <a:lnTo>
                      <a:pt x="137" y="51"/>
                    </a:lnTo>
                    <a:lnTo>
                      <a:pt x="136" y="50"/>
                    </a:lnTo>
                    <a:lnTo>
                      <a:pt x="137" y="48"/>
                    </a:lnTo>
                    <a:lnTo>
                      <a:pt x="136" y="48"/>
                    </a:lnTo>
                    <a:lnTo>
                      <a:pt x="135" y="48"/>
                    </a:lnTo>
                    <a:lnTo>
                      <a:pt x="134" y="49"/>
                    </a:lnTo>
                    <a:lnTo>
                      <a:pt x="133" y="49"/>
                    </a:lnTo>
                    <a:lnTo>
                      <a:pt x="130" y="46"/>
                    </a:lnTo>
                    <a:lnTo>
                      <a:pt x="129" y="47"/>
                    </a:lnTo>
                    <a:lnTo>
                      <a:pt x="128" y="48"/>
                    </a:lnTo>
                    <a:lnTo>
                      <a:pt x="126" y="48"/>
                    </a:lnTo>
                    <a:lnTo>
                      <a:pt x="126" y="46"/>
                    </a:lnTo>
                    <a:lnTo>
                      <a:pt x="125" y="46"/>
                    </a:lnTo>
                    <a:lnTo>
                      <a:pt x="124" y="44"/>
                    </a:lnTo>
                    <a:lnTo>
                      <a:pt x="123" y="44"/>
                    </a:lnTo>
                    <a:lnTo>
                      <a:pt x="120" y="43"/>
                    </a:lnTo>
                    <a:lnTo>
                      <a:pt x="119" y="44"/>
                    </a:lnTo>
                    <a:lnTo>
                      <a:pt x="117" y="44"/>
                    </a:lnTo>
                    <a:lnTo>
                      <a:pt x="117" y="42"/>
                    </a:lnTo>
                    <a:lnTo>
                      <a:pt x="116" y="43"/>
                    </a:lnTo>
                    <a:lnTo>
                      <a:pt x="115" y="43"/>
                    </a:lnTo>
                    <a:lnTo>
                      <a:pt x="113" y="42"/>
                    </a:lnTo>
                    <a:lnTo>
                      <a:pt x="109" y="42"/>
                    </a:lnTo>
                    <a:lnTo>
                      <a:pt x="109" y="41"/>
                    </a:lnTo>
                    <a:lnTo>
                      <a:pt x="108" y="40"/>
                    </a:lnTo>
                    <a:lnTo>
                      <a:pt x="108" y="39"/>
                    </a:lnTo>
                    <a:lnTo>
                      <a:pt x="106" y="38"/>
                    </a:lnTo>
                    <a:lnTo>
                      <a:pt x="105" y="39"/>
                    </a:lnTo>
                    <a:lnTo>
                      <a:pt x="103" y="39"/>
                    </a:lnTo>
                    <a:lnTo>
                      <a:pt x="102" y="38"/>
                    </a:lnTo>
                    <a:lnTo>
                      <a:pt x="100" y="36"/>
                    </a:lnTo>
                    <a:lnTo>
                      <a:pt x="99" y="35"/>
                    </a:lnTo>
                    <a:lnTo>
                      <a:pt x="98" y="35"/>
                    </a:lnTo>
                    <a:lnTo>
                      <a:pt x="99" y="2"/>
                    </a:lnTo>
                    <a:lnTo>
                      <a:pt x="58" y="0"/>
                    </a:lnTo>
                    <a:lnTo>
                      <a:pt x="57" y="0"/>
                    </a:lnTo>
                    <a:lnTo>
                      <a:pt x="51" y="76"/>
                    </a:lnTo>
                    <a:lnTo>
                      <a:pt x="0" y="72"/>
                    </a:lnTo>
                    <a:lnTo>
                      <a:pt x="1" y="73"/>
                    </a:lnTo>
                    <a:lnTo>
                      <a:pt x="0" y="74"/>
                    </a:lnTo>
                    <a:lnTo>
                      <a:pt x="1" y="75"/>
                    </a:lnTo>
                    <a:lnTo>
                      <a:pt x="3" y="77"/>
                    </a:lnTo>
                    <a:lnTo>
                      <a:pt x="4" y="79"/>
                    </a:lnTo>
                    <a:lnTo>
                      <a:pt x="5" y="81"/>
                    </a:lnTo>
                    <a:lnTo>
                      <a:pt x="8" y="83"/>
                    </a:lnTo>
                    <a:lnTo>
                      <a:pt x="16" y="92"/>
                    </a:lnTo>
                    <a:lnTo>
                      <a:pt x="22" y="98"/>
                    </a:lnTo>
                    <a:lnTo>
                      <a:pt x="23" y="99"/>
                    </a:lnTo>
                    <a:lnTo>
                      <a:pt x="23" y="100"/>
                    </a:lnTo>
                    <a:lnTo>
                      <a:pt x="23" y="101"/>
                    </a:lnTo>
                    <a:lnTo>
                      <a:pt x="24" y="102"/>
                    </a:lnTo>
                    <a:lnTo>
                      <a:pt x="25" y="104"/>
                    </a:lnTo>
                    <a:lnTo>
                      <a:pt x="25" y="110"/>
                    </a:lnTo>
                    <a:lnTo>
                      <a:pt x="25" y="112"/>
                    </a:lnTo>
                    <a:lnTo>
                      <a:pt x="28" y="115"/>
                    </a:lnTo>
                    <a:lnTo>
                      <a:pt x="38" y="123"/>
                    </a:lnTo>
                    <a:lnTo>
                      <a:pt x="45" y="127"/>
                    </a:lnTo>
                    <a:lnTo>
                      <a:pt x="46" y="127"/>
                    </a:lnTo>
                    <a:lnTo>
                      <a:pt x="48" y="127"/>
                    </a:lnTo>
                    <a:lnTo>
                      <a:pt x="49" y="125"/>
                    </a:lnTo>
                    <a:lnTo>
                      <a:pt x="50" y="124"/>
                    </a:lnTo>
                    <a:lnTo>
                      <a:pt x="53" y="117"/>
                    </a:lnTo>
                    <a:lnTo>
                      <a:pt x="55" y="115"/>
                    </a:lnTo>
                    <a:lnTo>
                      <a:pt x="56" y="114"/>
                    </a:lnTo>
                    <a:lnTo>
                      <a:pt x="58" y="115"/>
                    </a:lnTo>
                    <a:lnTo>
                      <a:pt x="59" y="115"/>
                    </a:lnTo>
                    <a:lnTo>
                      <a:pt x="59" y="114"/>
                    </a:lnTo>
                    <a:lnTo>
                      <a:pt x="60" y="113"/>
                    </a:lnTo>
                    <a:lnTo>
                      <a:pt x="61" y="114"/>
                    </a:lnTo>
                    <a:lnTo>
                      <a:pt x="62" y="114"/>
                    </a:lnTo>
                    <a:lnTo>
                      <a:pt x="66" y="115"/>
                    </a:lnTo>
                    <a:lnTo>
                      <a:pt x="67" y="115"/>
                    </a:lnTo>
                    <a:lnTo>
                      <a:pt x="70" y="116"/>
                    </a:lnTo>
                    <a:lnTo>
                      <a:pt x="71" y="116"/>
                    </a:lnTo>
                    <a:lnTo>
                      <a:pt x="74" y="117"/>
                    </a:lnTo>
                    <a:lnTo>
                      <a:pt x="75" y="119"/>
                    </a:lnTo>
                    <a:lnTo>
                      <a:pt x="75" y="120"/>
                    </a:lnTo>
                    <a:lnTo>
                      <a:pt x="76" y="120"/>
                    </a:lnTo>
                    <a:lnTo>
                      <a:pt x="77" y="121"/>
                    </a:lnTo>
                    <a:lnTo>
                      <a:pt x="79" y="123"/>
                    </a:lnTo>
                    <a:lnTo>
                      <a:pt x="82" y="126"/>
                    </a:lnTo>
                    <a:lnTo>
                      <a:pt x="83" y="128"/>
                    </a:lnTo>
                    <a:lnTo>
                      <a:pt x="83" y="129"/>
                    </a:lnTo>
                    <a:lnTo>
                      <a:pt x="88" y="140"/>
                    </a:lnTo>
                    <a:lnTo>
                      <a:pt x="89" y="142"/>
                    </a:lnTo>
                    <a:lnTo>
                      <a:pt x="93" y="147"/>
                    </a:lnTo>
                    <a:lnTo>
                      <a:pt x="94" y="149"/>
                    </a:lnTo>
                    <a:lnTo>
                      <a:pt x="97" y="152"/>
                    </a:lnTo>
                    <a:lnTo>
                      <a:pt x="98" y="153"/>
                    </a:lnTo>
                    <a:lnTo>
                      <a:pt x="99" y="154"/>
                    </a:lnTo>
                    <a:lnTo>
                      <a:pt x="100" y="155"/>
                    </a:lnTo>
                    <a:lnTo>
                      <a:pt x="100" y="159"/>
                    </a:lnTo>
                    <a:lnTo>
                      <a:pt x="101" y="160"/>
                    </a:lnTo>
                    <a:lnTo>
                      <a:pt x="101" y="164"/>
                    </a:lnTo>
                    <a:lnTo>
                      <a:pt x="102" y="165"/>
                    </a:lnTo>
                    <a:lnTo>
                      <a:pt x="105" y="172"/>
                    </a:lnTo>
                    <a:lnTo>
                      <a:pt x="106" y="174"/>
                    </a:lnTo>
                    <a:lnTo>
                      <a:pt x="108" y="174"/>
                    </a:lnTo>
                    <a:lnTo>
                      <a:pt x="111" y="176"/>
                    </a:lnTo>
                    <a:lnTo>
                      <a:pt x="114" y="177"/>
                    </a:lnTo>
                    <a:lnTo>
                      <a:pt x="119" y="180"/>
                    </a:lnTo>
                    <a:lnTo>
                      <a:pt x="125" y="181"/>
                    </a:lnTo>
                    <a:lnTo>
                      <a:pt x="126" y="181"/>
                    </a:lnTo>
                    <a:lnTo>
                      <a:pt x="130" y="183"/>
                    </a:lnTo>
                    <a:lnTo>
                      <a:pt x="132" y="184"/>
                    </a:lnTo>
                    <a:lnTo>
                      <a:pt x="133" y="182"/>
                    </a:lnTo>
                    <a:lnTo>
                      <a:pt x="135" y="182"/>
                    </a:lnTo>
                    <a:lnTo>
                      <a:pt x="135" y="181"/>
                    </a:lnTo>
                    <a:lnTo>
                      <a:pt x="134" y="180"/>
                    </a:lnTo>
                    <a:lnTo>
                      <a:pt x="133" y="178"/>
                    </a:lnTo>
                    <a:lnTo>
                      <a:pt x="130" y="170"/>
                    </a:lnTo>
                    <a:lnTo>
                      <a:pt x="129" y="167"/>
                    </a:lnTo>
                    <a:lnTo>
                      <a:pt x="131" y="162"/>
                    </a:lnTo>
                    <a:lnTo>
                      <a:pt x="131" y="160"/>
                    </a:lnTo>
                    <a:lnTo>
                      <a:pt x="130" y="160"/>
                    </a:lnTo>
                    <a:lnTo>
                      <a:pt x="130" y="159"/>
                    </a:lnTo>
                    <a:lnTo>
                      <a:pt x="132" y="158"/>
                    </a:lnTo>
                    <a:lnTo>
                      <a:pt x="133" y="153"/>
                    </a:lnTo>
                    <a:lnTo>
                      <a:pt x="132" y="153"/>
                    </a:lnTo>
                    <a:lnTo>
                      <a:pt x="132" y="151"/>
                    </a:lnTo>
                    <a:lnTo>
                      <a:pt x="133" y="150"/>
                    </a:lnTo>
                    <a:lnTo>
                      <a:pt x="134" y="151"/>
                    </a:lnTo>
                    <a:lnTo>
                      <a:pt x="137" y="149"/>
                    </a:lnTo>
                    <a:lnTo>
                      <a:pt x="137" y="147"/>
                    </a:lnTo>
                    <a:lnTo>
                      <a:pt x="136" y="146"/>
                    </a:lnTo>
                    <a:lnTo>
                      <a:pt x="137" y="145"/>
                    </a:lnTo>
                    <a:lnTo>
                      <a:pt x="138" y="145"/>
                    </a:lnTo>
                    <a:lnTo>
                      <a:pt x="138" y="144"/>
                    </a:lnTo>
                    <a:lnTo>
                      <a:pt x="139" y="145"/>
                    </a:lnTo>
                    <a:lnTo>
                      <a:pt x="140" y="145"/>
                    </a:lnTo>
                    <a:lnTo>
                      <a:pt x="141" y="144"/>
                    </a:lnTo>
                    <a:lnTo>
                      <a:pt x="141" y="142"/>
                    </a:lnTo>
                    <a:lnTo>
                      <a:pt x="142" y="141"/>
                    </a:lnTo>
                    <a:lnTo>
                      <a:pt x="142" y="142"/>
                    </a:lnTo>
                    <a:lnTo>
                      <a:pt x="143" y="142"/>
                    </a:lnTo>
                    <a:lnTo>
                      <a:pt x="146" y="141"/>
                    </a:lnTo>
                    <a:lnTo>
                      <a:pt x="147" y="141"/>
                    </a:lnTo>
                    <a:lnTo>
                      <a:pt x="147" y="140"/>
                    </a:lnTo>
                    <a:lnTo>
                      <a:pt x="145" y="139"/>
                    </a:lnTo>
                    <a:lnTo>
                      <a:pt x="145" y="138"/>
                    </a:lnTo>
                    <a:lnTo>
                      <a:pt x="148" y="137"/>
                    </a:lnTo>
                    <a:lnTo>
                      <a:pt x="149" y="136"/>
                    </a:lnTo>
                    <a:lnTo>
                      <a:pt x="150" y="136"/>
                    </a:lnTo>
                    <a:lnTo>
                      <a:pt x="149" y="137"/>
                    </a:lnTo>
                    <a:lnTo>
                      <a:pt x="150" y="138"/>
                    </a:lnTo>
                    <a:lnTo>
                      <a:pt x="151" y="137"/>
                    </a:lnTo>
                    <a:lnTo>
                      <a:pt x="156" y="135"/>
                    </a:lnTo>
                    <a:lnTo>
                      <a:pt x="165" y="130"/>
                    </a:lnTo>
                    <a:lnTo>
                      <a:pt x="165" y="128"/>
                    </a:lnTo>
                    <a:lnTo>
                      <a:pt x="169" y="124"/>
                    </a:lnTo>
                    <a:lnTo>
                      <a:pt x="168" y="121"/>
                    </a:lnTo>
                    <a:lnTo>
                      <a:pt x="168" y="119"/>
                    </a:lnTo>
                    <a:lnTo>
                      <a:pt x="171" y="118"/>
                    </a:lnTo>
                    <a:lnTo>
                      <a:pt x="171" y="120"/>
                    </a:lnTo>
                    <a:lnTo>
                      <a:pt x="171" y="121"/>
                    </a:lnTo>
                    <a:lnTo>
                      <a:pt x="174" y="121"/>
                    </a:lnTo>
                    <a:lnTo>
                      <a:pt x="175" y="122"/>
                    </a:lnTo>
                    <a:lnTo>
                      <a:pt x="181" y="119"/>
                    </a:lnTo>
                    <a:lnTo>
                      <a:pt x="185" y="119"/>
                    </a:lnTo>
                    <a:lnTo>
                      <a:pt x="184" y="118"/>
                    </a:lnTo>
                    <a:lnTo>
                      <a:pt x="184" y="117"/>
                    </a:lnTo>
                    <a:lnTo>
                      <a:pt x="184" y="116"/>
                    </a:lnTo>
                    <a:lnTo>
                      <a:pt x="184" y="115"/>
                    </a:lnTo>
                    <a:lnTo>
                      <a:pt x="185" y="114"/>
                    </a:lnTo>
                    <a:lnTo>
                      <a:pt x="187" y="110"/>
                    </a:lnTo>
                    <a:lnTo>
                      <a:pt x="186" y="108"/>
                    </a:lnTo>
                    <a:lnTo>
                      <a:pt x="186" y="107"/>
                    </a:lnTo>
                    <a:lnTo>
                      <a:pt x="186" y="106"/>
                    </a:lnTo>
                    <a:lnTo>
                      <a:pt x="186" y="105"/>
                    </a:lnTo>
                    <a:lnTo>
                      <a:pt x="186" y="103"/>
                    </a:lnTo>
                    <a:lnTo>
                      <a:pt x="187" y="102"/>
                    </a:lnTo>
                    <a:lnTo>
                      <a:pt x="188" y="101"/>
                    </a:lnTo>
                    <a:lnTo>
                      <a:pt x="189" y="98"/>
                    </a:lnTo>
                    <a:lnTo>
                      <a:pt x="189" y="96"/>
                    </a:lnTo>
                    <a:lnTo>
                      <a:pt x="188" y="93"/>
                    </a:lnTo>
                    <a:lnTo>
                      <a:pt x="187" y="91"/>
                    </a:lnTo>
                    <a:lnTo>
                      <a:pt x="186" y="91"/>
                    </a:lnTo>
                    <a:lnTo>
                      <a:pt x="187" y="90"/>
                    </a:lnTo>
                    <a:lnTo>
                      <a:pt x="186" y="89"/>
                    </a:lnTo>
                    <a:lnTo>
                      <a:pt x="185" y="88"/>
                    </a:lnTo>
                    <a:lnTo>
                      <a:pt x="184" y="87"/>
                    </a:lnTo>
                    <a:lnTo>
                      <a:pt x="184" y="86"/>
                    </a:lnTo>
                    <a:lnTo>
                      <a:pt x="185" y="85"/>
                    </a:lnTo>
                    <a:lnTo>
                      <a:pt x="184" y="82"/>
                    </a:lnTo>
                    <a:lnTo>
                      <a:pt x="181" y="80"/>
                    </a:lnTo>
                    <a:lnTo>
                      <a:pt x="181" y="79"/>
                    </a:lnTo>
                    <a:lnTo>
                      <a:pt x="180" y="62"/>
                    </a:lnTo>
                    <a:lnTo>
                      <a:pt x="180" y="53"/>
                    </a:lnTo>
                    <a:lnTo>
                      <a:pt x="178" y="52"/>
                    </a:lnTo>
                    <a:lnTo>
                      <a:pt x="176" y="53"/>
                    </a:lnTo>
                    <a:lnTo>
                      <a:pt x="174" y="51"/>
                    </a:lnTo>
                    <a:close/>
                  </a:path>
                </a:pathLst>
              </a:custGeom>
              <a:pattFill prst="pct20">
                <a:fgClr>
                  <a:schemeClr val="tx2"/>
                </a:fgClr>
                <a:bgClr>
                  <a:srgbClr val="AA1202"/>
                </a:bgClr>
              </a:pattFill>
              <a:ln w="9525">
                <a:solidFill>
                  <a:schemeClr val="tx1"/>
                </a:solidFill>
                <a:miter lim="800000"/>
                <a:headEnd/>
                <a:tailEnd/>
              </a:ln>
            </p:spPr>
            <p:txBody>
              <a:bodyPr wrap="none" anchor="ctr"/>
              <a:lstStyle/>
              <a:p>
                <a:endParaRPr lang="en-US"/>
              </a:p>
            </p:txBody>
          </p:sp>
          <p:sp>
            <p:nvSpPr>
              <p:cNvPr id="32879" name="Freeform 18"/>
              <p:cNvSpPr>
                <a:spLocks/>
              </p:cNvSpPr>
              <p:nvPr/>
            </p:nvSpPr>
            <p:spPr bwMode="auto">
              <a:xfrm>
                <a:off x="6942138" y="2306638"/>
                <a:ext cx="828675" cy="603250"/>
              </a:xfrm>
              <a:custGeom>
                <a:avLst/>
                <a:gdLst>
                  <a:gd name="T0" fmla="*/ 2147483647 w 102"/>
                  <a:gd name="T1" fmla="*/ 2147483647 h 78"/>
                  <a:gd name="T2" fmla="*/ 2147483647 w 102"/>
                  <a:gd name="T3" fmla="*/ 2147483647 h 78"/>
                  <a:gd name="T4" fmla="*/ 2147483647 w 102"/>
                  <a:gd name="T5" fmla="*/ 2147483647 h 78"/>
                  <a:gd name="T6" fmla="*/ 2147483647 w 102"/>
                  <a:gd name="T7" fmla="*/ 2147483647 h 78"/>
                  <a:gd name="T8" fmla="*/ 2147483647 w 102"/>
                  <a:gd name="T9" fmla="*/ 2147483647 h 78"/>
                  <a:gd name="T10" fmla="*/ 2147483647 w 102"/>
                  <a:gd name="T11" fmla="*/ 2147483647 h 78"/>
                  <a:gd name="T12" fmla="*/ 2147483647 w 102"/>
                  <a:gd name="T13" fmla="*/ 2147483647 h 78"/>
                  <a:gd name="T14" fmla="*/ 2147483647 w 102"/>
                  <a:gd name="T15" fmla="*/ 2147483647 h 78"/>
                  <a:gd name="T16" fmla="*/ 2147483647 w 102"/>
                  <a:gd name="T17" fmla="*/ 2147483647 h 78"/>
                  <a:gd name="T18" fmla="*/ 2147483647 w 102"/>
                  <a:gd name="T19" fmla="*/ 2147483647 h 78"/>
                  <a:gd name="T20" fmla="*/ 2147483647 w 102"/>
                  <a:gd name="T21" fmla="*/ 2147483647 h 78"/>
                  <a:gd name="T22" fmla="*/ 2147483647 w 102"/>
                  <a:gd name="T23" fmla="*/ 2147483647 h 78"/>
                  <a:gd name="T24" fmla="*/ 2147483647 w 102"/>
                  <a:gd name="T25" fmla="*/ 2147483647 h 78"/>
                  <a:gd name="T26" fmla="*/ 2147483647 w 102"/>
                  <a:gd name="T27" fmla="*/ 2147483647 h 78"/>
                  <a:gd name="T28" fmla="*/ 2147483647 w 102"/>
                  <a:gd name="T29" fmla="*/ 2147483647 h 78"/>
                  <a:gd name="T30" fmla="*/ 2147483647 w 102"/>
                  <a:gd name="T31" fmla="*/ 2147483647 h 78"/>
                  <a:gd name="T32" fmla="*/ 2147483647 w 102"/>
                  <a:gd name="T33" fmla="*/ 2147483647 h 78"/>
                  <a:gd name="T34" fmla="*/ 2147483647 w 102"/>
                  <a:gd name="T35" fmla="*/ 2147483647 h 78"/>
                  <a:gd name="T36" fmla="*/ 2147483647 w 102"/>
                  <a:gd name="T37" fmla="*/ 2147483647 h 78"/>
                  <a:gd name="T38" fmla="*/ 2147483647 w 102"/>
                  <a:gd name="T39" fmla="*/ 2147483647 h 78"/>
                  <a:gd name="T40" fmla="*/ 2147483647 w 102"/>
                  <a:gd name="T41" fmla="*/ 2033687399 h 78"/>
                  <a:gd name="T42" fmla="*/ 2147483647 w 102"/>
                  <a:gd name="T43" fmla="*/ 1495356107 h 78"/>
                  <a:gd name="T44" fmla="*/ 2147483647 w 102"/>
                  <a:gd name="T45" fmla="*/ 1435541572 h 78"/>
                  <a:gd name="T46" fmla="*/ 2147483647 w 102"/>
                  <a:gd name="T47" fmla="*/ 1256097969 h 78"/>
                  <a:gd name="T48" fmla="*/ 2147483647 w 102"/>
                  <a:gd name="T49" fmla="*/ 717774653 h 78"/>
                  <a:gd name="T50" fmla="*/ 2147483647 w 102"/>
                  <a:gd name="T51" fmla="*/ 179443663 h 78"/>
                  <a:gd name="T52" fmla="*/ 2147483647 w 102"/>
                  <a:gd name="T53" fmla="*/ 0 h 78"/>
                  <a:gd name="T54" fmla="*/ 2147483647 w 102"/>
                  <a:gd name="T55" fmla="*/ 239258198 h 78"/>
                  <a:gd name="T56" fmla="*/ 2147483647 w 102"/>
                  <a:gd name="T57" fmla="*/ 837403722 h 78"/>
                  <a:gd name="T58" fmla="*/ 2147483647 w 102"/>
                  <a:gd name="T59" fmla="*/ 1076662101 h 78"/>
                  <a:gd name="T60" fmla="*/ 2147483647 w 102"/>
                  <a:gd name="T61" fmla="*/ 1375727038 h 78"/>
                  <a:gd name="T62" fmla="*/ 2147483647 w 102"/>
                  <a:gd name="T63" fmla="*/ 1495356107 h 78"/>
                  <a:gd name="T64" fmla="*/ 2147483647 w 102"/>
                  <a:gd name="T65" fmla="*/ 1614985175 h 78"/>
                  <a:gd name="T66" fmla="*/ 2147483647 w 102"/>
                  <a:gd name="T67" fmla="*/ 1914057847 h 78"/>
                  <a:gd name="T68" fmla="*/ 1980110704 w 102"/>
                  <a:gd name="T69" fmla="*/ 2147483647 h 78"/>
                  <a:gd name="T70" fmla="*/ 1254069757 w 102"/>
                  <a:gd name="T71" fmla="*/ 2147483647 h 78"/>
                  <a:gd name="T72" fmla="*/ 594030063 w 102"/>
                  <a:gd name="T73" fmla="*/ 2147483647 h 78"/>
                  <a:gd name="T74" fmla="*/ 396025416 w 102"/>
                  <a:gd name="T75" fmla="*/ 2147483647 h 78"/>
                  <a:gd name="T76" fmla="*/ 594030063 w 102"/>
                  <a:gd name="T77" fmla="*/ 2147483647 h 78"/>
                  <a:gd name="T78" fmla="*/ 132011169 w 102"/>
                  <a:gd name="T79" fmla="*/ 2147483647 h 78"/>
                  <a:gd name="T80" fmla="*/ 2147483647 w 102"/>
                  <a:gd name="T81" fmla="*/ 2147483647 h 78"/>
                  <a:gd name="T82" fmla="*/ 2147483647 w 102"/>
                  <a:gd name="T83" fmla="*/ 2147483647 h 78"/>
                  <a:gd name="T84" fmla="*/ 2147483647 w 102"/>
                  <a:gd name="T85" fmla="*/ 2147483647 h 78"/>
                  <a:gd name="T86" fmla="*/ 2147483647 w 102"/>
                  <a:gd name="T87" fmla="*/ 2147483647 h 78"/>
                  <a:gd name="T88" fmla="*/ 2147483647 w 102"/>
                  <a:gd name="T89" fmla="*/ 2147483647 h 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
                  <a:gd name="T136" fmla="*/ 0 h 78"/>
                  <a:gd name="T137" fmla="*/ 102 w 102"/>
                  <a:gd name="T138" fmla="*/ 78 h 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 h="78">
                    <a:moveTo>
                      <a:pt x="66" y="64"/>
                    </a:moveTo>
                    <a:lnTo>
                      <a:pt x="77" y="68"/>
                    </a:lnTo>
                    <a:lnTo>
                      <a:pt x="78" y="70"/>
                    </a:lnTo>
                    <a:lnTo>
                      <a:pt x="77" y="71"/>
                    </a:lnTo>
                    <a:lnTo>
                      <a:pt x="77" y="72"/>
                    </a:lnTo>
                    <a:lnTo>
                      <a:pt x="76" y="73"/>
                    </a:lnTo>
                    <a:lnTo>
                      <a:pt x="76" y="75"/>
                    </a:lnTo>
                    <a:lnTo>
                      <a:pt x="75" y="75"/>
                    </a:lnTo>
                    <a:lnTo>
                      <a:pt x="74" y="77"/>
                    </a:lnTo>
                    <a:lnTo>
                      <a:pt x="74" y="78"/>
                    </a:lnTo>
                    <a:lnTo>
                      <a:pt x="75" y="78"/>
                    </a:lnTo>
                    <a:lnTo>
                      <a:pt x="75" y="77"/>
                    </a:lnTo>
                    <a:lnTo>
                      <a:pt x="77" y="76"/>
                    </a:lnTo>
                    <a:lnTo>
                      <a:pt x="78" y="76"/>
                    </a:lnTo>
                    <a:lnTo>
                      <a:pt x="81" y="76"/>
                    </a:lnTo>
                    <a:lnTo>
                      <a:pt x="81" y="75"/>
                    </a:lnTo>
                    <a:lnTo>
                      <a:pt x="84" y="75"/>
                    </a:lnTo>
                    <a:lnTo>
                      <a:pt x="86" y="74"/>
                    </a:lnTo>
                    <a:lnTo>
                      <a:pt x="87" y="73"/>
                    </a:lnTo>
                    <a:lnTo>
                      <a:pt x="88" y="72"/>
                    </a:lnTo>
                    <a:lnTo>
                      <a:pt x="94" y="67"/>
                    </a:lnTo>
                    <a:lnTo>
                      <a:pt x="96" y="66"/>
                    </a:lnTo>
                    <a:lnTo>
                      <a:pt x="97" y="65"/>
                    </a:lnTo>
                    <a:lnTo>
                      <a:pt x="98" y="65"/>
                    </a:lnTo>
                    <a:lnTo>
                      <a:pt x="99" y="64"/>
                    </a:lnTo>
                    <a:lnTo>
                      <a:pt x="100" y="63"/>
                    </a:lnTo>
                    <a:lnTo>
                      <a:pt x="101" y="63"/>
                    </a:lnTo>
                    <a:lnTo>
                      <a:pt x="102" y="61"/>
                    </a:lnTo>
                    <a:lnTo>
                      <a:pt x="100" y="62"/>
                    </a:lnTo>
                    <a:lnTo>
                      <a:pt x="99" y="62"/>
                    </a:lnTo>
                    <a:lnTo>
                      <a:pt x="97" y="63"/>
                    </a:lnTo>
                    <a:lnTo>
                      <a:pt x="97" y="64"/>
                    </a:lnTo>
                    <a:lnTo>
                      <a:pt x="96" y="65"/>
                    </a:lnTo>
                    <a:lnTo>
                      <a:pt x="95" y="66"/>
                    </a:lnTo>
                    <a:lnTo>
                      <a:pt x="94" y="65"/>
                    </a:lnTo>
                    <a:lnTo>
                      <a:pt x="95" y="64"/>
                    </a:lnTo>
                    <a:lnTo>
                      <a:pt x="96" y="63"/>
                    </a:lnTo>
                    <a:lnTo>
                      <a:pt x="97" y="61"/>
                    </a:lnTo>
                    <a:lnTo>
                      <a:pt x="97" y="60"/>
                    </a:lnTo>
                    <a:lnTo>
                      <a:pt x="96" y="61"/>
                    </a:lnTo>
                    <a:lnTo>
                      <a:pt x="95" y="62"/>
                    </a:lnTo>
                    <a:lnTo>
                      <a:pt x="94" y="63"/>
                    </a:lnTo>
                    <a:lnTo>
                      <a:pt x="91" y="65"/>
                    </a:lnTo>
                    <a:lnTo>
                      <a:pt x="86" y="67"/>
                    </a:lnTo>
                    <a:lnTo>
                      <a:pt x="83" y="69"/>
                    </a:lnTo>
                    <a:lnTo>
                      <a:pt x="81" y="70"/>
                    </a:lnTo>
                    <a:lnTo>
                      <a:pt x="80" y="72"/>
                    </a:lnTo>
                    <a:lnTo>
                      <a:pt x="79" y="71"/>
                    </a:lnTo>
                    <a:lnTo>
                      <a:pt x="79" y="70"/>
                    </a:lnTo>
                    <a:lnTo>
                      <a:pt x="79" y="68"/>
                    </a:lnTo>
                    <a:lnTo>
                      <a:pt x="81" y="67"/>
                    </a:lnTo>
                    <a:lnTo>
                      <a:pt x="79" y="66"/>
                    </a:lnTo>
                    <a:lnTo>
                      <a:pt x="81" y="64"/>
                    </a:lnTo>
                    <a:lnTo>
                      <a:pt x="81" y="63"/>
                    </a:lnTo>
                    <a:lnTo>
                      <a:pt x="81" y="62"/>
                    </a:lnTo>
                    <a:lnTo>
                      <a:pt x="79" y="49"/>
                    </a:lnTo>
                    <a:lnTo>
                      <a:pt x="78" y="49"/>
                    </a:lnTo>
                    <a:lnTo>
                      <a:pt x="78" y="37"/>
                    </a:lnTo>
                    <a:lnTo>
                      <a:pt x="77" y="34"/>
                    </a:lnTo>
                    <a:lnTo>
                      <a:pt x="76" y="32"/>
                    </a:lnTo>
                    <a:lnTo>
                      <a:pt x="76" y="29"/>
                    </a:lnTo>
                    <a:lnTo>
                      <a:pt x="75" y="25"/>
                    </a:lnTo>
                    <a:lnTo>
                      <a:pt x="74" y="23"/>
                    </a:lnTo>
                    <a:lnTo>
                      <a:pt x="73" y="23"/>
                    </a:lnTo>
                    <a:lnTo>
                      <a:pt x="74" y="24"/>
                    </a:lnTo>
                    <a:lnTo>
                      <a:pt x="73" y="24"/>
                    </a:lnTo>
                    <a:lnTo>
                      <a:pt x="73" y="23"/>
                    </a:lnTo>
                    <a:lnTo>
                      <a:pt x="73" y="21"/>
                    </a:lnTo>
                    <a:lnTo>
                      <a:pt x="71" y="16"/>
                    </a:lnTo>
                    <a:lnTo>
                      <a:pt x="71" y="14"/>
                    </a:lnTo>
                    <a:lnTo>
                      <a:pt x="72" y="12"/>
                    </a:lnTo>
                    <a:lnTo>
                      <a:pt x="71" y="9"/>
                    </a:lnTo>
                    <a:lnTo>
                      <a:pt x="69" y="4"/>
                    </a:lnTo>
                    <a:lnTo>
                      <a:pt x="69" y="3"/>
                    </a:lnTo>
                    <a:lnTo>
                      <a:pt x="68" y="3"/>
                    </a:lnTo>
                    <a:lnTo>
                      <a:pt x="69" y="2"/>
                    </a:lnTo>
                    <a:lnTo>
                      <a:pt x="68" y="0"/>
                    </a:lnTo>
                    <a:lnTo>
                      <a:pt x="52" y="4"/>
                    </a:lnTo>
                    <a:lnTo>
                      <a:pt x="51" y="4"/>
                    </a:lnTo>
                    <a:lnTo>
                      <a:pt x="50" y="5"/>
                    </a:lnTo>
                    <a:lnTo>
                      <a:pt x="46" y="9"/>
                    </a:lnTo>
                    <a:lnTo>
                      <a:pt x="42" y="14"/>
                    </a:lnTo>
                    <a:lnTo>
                      <a:pt x="41" y="15"/>
                    </a:lnTo>
                    <a:lnTo>
                      <a:pt x="42" y="16"/>
                    </a:lnTo>
                    <a:lnTo>
                      <a:pt x="41" y="18"/>
                    </a:lnTo>
                    <a:lnTo>
                      <a:pt x="40" y="19"/>
                    </a:lnTo>
                    <a:lnTo>
                      <a:pt x="36" y="22"/>
                    </a:lnTo>
                    <a:lnTo>
                      <a:pt x="36" y="23"/>
                    </a:lnTo>
                    <a:lnTo>
                      <a:pt x="36" y="25"/>
                    </a:lnTo>
                    <a:lnTo>
                      <a:pt x="37" y="25"/>
                    </a:lnTo>
                    <a:lnTo>
                      <a:pt x="38" y="25"/>
                    </a:lnTo>
                    <a:lnTo>
                      <a:pt x="39" y="26"/>
                    </a:lnTo>
                    <a:lnTo>
                      <a:pt x="38" y="27"/>
                    </a:lnTo>
                    <a:lnTo>
                      <a:pt x="38" y="29"/>
                    </a:lnTo>
                    <a:lnTo>
                      <a:pt x="39" y="30"/>
                    </a:lnTo>
                    <a:lnTo>
                      <a:pt x="39" y="32"/>
                    </a:lnTo>
                    <a:lnTo>
                      <a:pt x="36" y="34"/>
                    </a:lnTo>
                    <a:lnTo>
                      <a:pt x="33" y="38"/>
                    </a:lnTo>
                    <a:lnTo>
                      <a:pt x="30" y="39"/>
                    </a:lnTo>
                    <a:lnTo>
                      <a:pt x="23" y="40"/>
                    </a:lnTo>
                    <a:lnTo>
                      <a:pt x="21" y="39"/>
                    </a:lnTo>
                    <a:lnTo>
                      <a:pt x="19" y="39"/>
                    </a:lnTo>
                    <a:lnTo>
                      <a:pt x="16" y="39"/>
                    </a:lnTo>
                    <a:lnTo>
                      <a:pt x="13" y="40"/>
                    </a:lnTo>
                    <a:lnTo>
                      <a:pt x="9" y="42"/>
                    </a:lnTo>
                    <a:lnTo>
                      <a:pt x="7" y="43"/>
                    </a:lnTo>
                    <a:lnTo>
                      <a:pt x="6" y="45"/>
                    </a:lnTo>
                    <a:lnTo>
                      <a:pt x="6" y="46"/>
                    </a:lnTo>
                    <a:lnTo>
                      <a:pt x="9" y="50"/>
                    </a:lnTo>
                    <a:lnTo>
                      <a:pt x="10" y="51"/>
                    </a:lnTo>
                    <a:lnTo>
                      <a:pt x="9" y="52"/>
                    </a:lnTo>
                    <a:lnTo>
                      <a:pt x="8" y="53"/>
                    </a:lnTo>
                    <a:lnTo>
                      <a:pt x="7" y="55"/>
                    </a:lnTo>
                    <a:lnTo>
                      <a:pt x="2" y="60"/>
                    </a:lnTo>
                    <a:lnTo>
                      <a:pt x="0" y="62"/>
                    </a:lnTo>
                    <a:lnTo>
                      <a:pt x="1" y="66"/>
                    </a:lnTo>
                    <a:lnTo>
                      <a:pt x="56" y="55"/>
                    </a:lnTo>
                    <a:lnTo>
                      <a:pt x="57" y="56"/>
                    </a:lnTo>
                    <a:lnTo>
                      <a:pt x="57" y="57"/>
                    </a:lnTo>
                    <a:lnTo>
                      <a:pt x="58" y="57"/>
                    </a:lnTo>
                    <a:lnTo>
                      <a:pt x="58" y="58"/>
                    </a:lnTo>
                    <a:lnTo>
                      <a:pt x="59" y="58"/>
                    </a:lnTo>
                    <a:lnTo>
                      <a:pt x="61" y="61"/>
                    </a:lnTo>
                    <a:lnTo>
                      <a:pt x="61" y="62"/>
                    </a:lnTo>
                    <a:lnTo>
                      <a:pt x="62" y="63"/>
                    </a:lnTo>
                    <a:lnTo>
                      <a:pt x="65" y="64"/>
                    </a:lnTo>
                    <a:lnTo>
                      <a:pt x="66" y="64"/>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2880" name="Freeform 19"/>
              <p:cNvSpPr>
                <a:spLocks/>
              </p:cNvSpPr>
              <p:nvPr/>
            </p:nvSpPr>
            <p:spPr bwMode="auto">
              <a:xfrm>
                <a:off x="7494588" y="2266950"/>
                <a:ext cx="187325" cy="325438"/>
              </a:xfrm>
              <a:custGeom>
                <a:avLst/>
                <a:gdLst>
                  <a:gd name="T0" fmla="*/ 0 w 23"/>
                  <a:gd name="T1" fmla="*/ 300201070 h 42"/>
                  <a:gd name="T2" fmla="*/ 66337478 w 23"/>
                  <a:gd name="T3" fmla="*/ 420279900 h 42"/>
                  <a:gd name="T4" fmla="*/ 0 w 23"/>
                  <a:gd name="T5" fmla="*/ 480315440 h 42"/>
                  <a:gd name="T6" fmla="*/ 66337478 w 23"/>
                  <a:gd name="T7" fmla="*/ 480315440 h 42"/>
                  <a:gd name="T8" fmla="*/ 66337478 w 23"/>
                  <a:gd name="T9" fmla="*/ 540358851 h 42"/>
                  <a:gd name="T10" fmla="*/ 199004304 w 23"/>
                  <a:gd name="T11" fmla="*/ 840552051 h 42"/>
                  <a:gd name="T12" fmla="*/ 265333621 w 23"/>
                  <a:gd name="T13" fmla="*/ 1020674412 h 42"/>
                  <a:gd name="T14" fmla="*/ 199004304 w 23"/>
                  <a:gd name="T15" fmla="*/ 1140753242 h 42"/>
                  <a:gd name="T16" fmla="*/ 199004304 w 23"/>
                  <a:gd name="T17" fmla="*/ 1260832072 h 42"/>
                  <a:gd name="T18" fmla="*/ 331671147 w 23"/>
                  <a:gd name="T19" fmla="*/ 1561033021 h 42"/>
                  <a:gd name="T20" fmla="*/ 331671147 w 23"/>
                  <a:gd name="T21" fmla="*/ 1681111851 h 42"/>
                  <a:gd name="T22" fmla="*/ 331671147 w 23"/>
                  <a:gd name="T23" fmla="*/ 1741147391 h 42"/>
                  <a:gd name="T24" fmla="*/ 398000464 w 23"/>
                  <a:gd name="T25" fmla="*/ 1741147391 h 42"/>
                  <a:gd name="T26" fmla="*/ 331671147 w 23"/>
                  <a:gd name="T27" fmla="*/ 1681111851 h 42"/>
                  <a:gd name="T28" fmla="*/ 398000464 w 23"/>
                  <a:gd name="T29" fmla="*/ 1681111851 h 42"/>
                  <a:gd name="T30" fmla="*/ 464337925 w 23"/>
                  <a:gd name="T31" fmla="*/ 1801190681 h 42"/>
                  <a:gd name="T32" fmla="*/ 530675387 w 23"/>
                  <a:gd name="T33" fmla="*/ 2041348825 h 42"/>
                  <a:gd name="T34" fmla="*/ 530675387 w 23"/>
                  <a:gd name="T35" fmla="*/ 2147483647 h 42"/>
                  <a:gd name="T36" fmla="*/ 597004831 w 23"/>
                  <a:gd name="T37" fmla="*/ 2147483647 h 42"/>
                  <a:gd name="T38" fmla="*/ 663342293 w 23"/>
                  <a:gd name="T39" fmla="*/ 2147483647 h 42"/>
                  <a:gd name="T40" fmla="*/ 1326676442 w 23"/>
                  <a:gd name="T41" fmla="*/ 2147483647 h 42"/>
                  <a:gd name="T42" fmla="*/ 1260347125 w 23"/>
                  <a:gd name="T43" fmla="*/ 2147483647 h 42"/>
                  <a:gd name="T44" fmla="*/ 1194009663 w 23"/>
                  <a:gd name="T45" fmla="*/ 2147483647 h 42"/>
                  <a:gd name="T46" fmla="*/ 1194009663 w 23"/>
                  <a:gd name="T47" fmla="*/ 2147483647 h 42"/>
                  <a:gd name="T48" fmla="*/ 1260347125 w 23"/>
                  <a:gd name="T49" fmla="*/ 2147483647 h 42"/>
                  <a:gd name="T50" fmla="*/ 1194009663 w 23"/>
                  <a:gd name="T51" fmla="*/ 2041348825 h 42"/>
                  <a:gd name="T52" fmla="*/ 1194009663 w 23"/>
                  <a:gd name="T53" fmla="*/ 1621068562 h 42"/>
                  <a:gd name="T54" fmla="*/ 1194009663 w 23"/>
                  <a:gd name="T55" fmla="*/ 1500989732 h 42"/>
                  <a:gd name="T56" fmla="*/ 1260347125 w 23"/>
                  <a:gd name="T57" fmla="*/ 1260832072 h 42"/>
                  <a:gd name="T58" fmla="*/ 1260347125 w 23"/>
                  <a:gd name="T59" fmla="*/ 1140753242 h 42"/>
                  <a:gd name="T60" fmla="*/ 1260347125 w 23"/>
                  <a:gd name="T61" fmla="*/ 1020674412 h 42"/>
                  <a:gd name="T62" fmla="*/ 1260347125 w 23"/>
                  <a:gd name="T63" fmla="*/ 900595340 h 42"/>
                  <a:gd name="T64" fmla="*/ 1260347125 w 23"/>
                  <a:gd name="T65" fmla="*/ 840552051 h 42"/>
                  <a:gd name="T66" fmla="*/ 1260347125 w 23"/>
                  <a:gd name="T67" fmla="*/ 780516510 h 42"/>
                  <a:gd name="T68" fmla="*/ 1459343221 w 23"/>
                  <a:gd name="T69" fmla="*/ 660437681 h 42"/>
                  <a:gd name="T70" fmla="*/ 1525680682 w 23"/>
                  <a:gd name="T71" fmla="*/ 420279900 h 42"/>
                  <a:gd name="T72" fmla="*/ 1459343221 w 23"/>
                  <a:gd name="T73" fmla="*/ 300201070 h 42"/>
                  <a:gd name="T74" fmla="*/ 1459343221 w 23"/>
                  <a:gd name="T75" fmla="*/ 180122180 h 42"/>
                  <a:gd name="T76" fmla="*/ 1459343221 w 23"/>
                  <a:gd name="T77" fmla="*/ 180122180 h 42"/>
                  <a:gd name="T78" fmla="*/ 1459343221 w 23"/>
                  <a:gd name="T79" fmla="*/ 120078860 h 42"/>
                  <a:gd name="T80" fmla="*/ 1393013903 w 23"/>
                  <a:gd name="T81" fmla="*/ 0 h 42"/>
                  <a:gd name="T82" fmla="*/ 0 w 23"/>
                  <a:gd name="T83" fmla="*/ 300201070 h 42"/>
                  <a:gd name="T84" fmla="*/ 0 w 23"/>
                  <a:gd name="T85" fmla="*/ 300201070 h 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42"/>
                  <a:gd name="T131" fmla="*/ 23 w 23"/>
                  <a:gd name="T132" fmla="*/ 42 h 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42">
                    <a:moveTo>
                      <a:pt x="0" y="5"/>
                    </a:moveTo>
                    <a:lnTo>
                      <a:pt x="1" y="7"/>
                    </a:lnTo>
                    <a:lnTo>
                      <a:pt x="0" y="8"/>
                    </a:lnTo>
                    <a:lnTo>
                      <a:pt x="1" y="8"/>
                    </a:lnTo>
                    <a:lnTo>
                      <a:pt x="1" y="9"/>
                    </a:lnTo>
                    <a:lnTo>
                      <a:pt x="3" y="14"/>
                    </a:lnTo>
                    <a:lnTo>
                      <a:pt x="4" y="17"/>
                    </a:lnTo>
                    <a:lnTo>
                      <a:pt x="3" y="19"/>
                    </a:lnTo>
                    <a:lnTo>
                      <a:pt x="3" y="21"/>
                    </a:lnTo>
                    <a:lnTo>
                      <a:pt x="5" y="26"/>
                    </a:lnTo>
                    <a:lnTo>
                      <a:pt x="5" y="28"/>
                    </a:lnTo>
                    <a:lnTo>
                      <a:pt x="5" y="29"/>
                    </a:lnTo>
                    <a:lnTo>
                      <a:pt x="6" y="29"/>
                    </a:lnTo>
                    <a:lnTo>
                      <a:pt x="5" y="28"/>
                    </a:lnTo>
                    <a:lnTo>
                      <a:pt x="6" y="28"/>
                    </a:lnTo>
                    <a:lnTo>
                      <a:pt x="7" y="30"/>
                    </a:lnTo>
                    <a:lnTo>
                      <a:pt x="8" y="34"/>
                    </a:lnTo>
                    <a:lnTo>
                      <a:pt x="8" y="37"/>
                    </a:lnTo>
                    <a:lnTo>
                      <a:pt x="9" y="39"/>
                    </a:lnTo>
                    <a:lnTo>
                      <a:pt x="10" y="42"/>
                    </a:lnTo>
                    <a:lnTo>
                      <a:pt x="20" y="40"/>
                    </a:lnTo>
                    <a:lnTo>
                      <a:pt x="19" y="39"/>
                    </a:lnTo>
                    <a:lnTo>
                      <a:pt x="18" y="38"/>
                    </a:lnTo>
                    <a:lnTo>
                      <a:pt x="18" y="37"/>
                    </a:lnTo>
                    <a:lnTo>
                      <a:pt x="19" y="36"/>
                    </a:lnTo>
                    <a:lnTo>
                      <a:pt x="18" y="34"/>
                    </a:lnTo>
                    <a:lnTo>
                      <a:pt x="18" y="27"/>
                    </a:lnTo>
                    <a:lnTo>
                      <a:pt x="18" y="25"/>
                    </a:lnTo>
                    <a:lnTo>
                      <a:pt x="19" y="21"/>
                    </a:lnTo>
                    <a:lnTo>
                      <a:pt x="19" y="19"/>
                    </a:lnTo>
                    <a:lnTo>
                      <a:pt x="19" y="17"/>
                    </a:lnTo>
                    <a:lnTo>
                      <a:pt x="19" y="15"/>
                    </a:lnTo>
                    <a:lnTo>
                      <a:pt x="19" y="14"/>
                    </a:lnTo>
                    <a:lnTo>
                      <a:pt x="19" y="13"/>
                    </a:lnTo>
                    <a:lnTo>
                      <a:pt x="22" y="11"/>
                    </a:lnTo>
                    <a:lnTo>
                      <a:pt x="23" y="7"/>
                    </a:lnTo>
                    <a:lnTo>
                      <a:pt x="22" y="5"/>
                    </a:lnTo>
                    <a:lnTo>
                      <a:pt x="22" y="3"/>
                    </a:lnTo>
                    <a:lnTo>
                      <a:pt x="22" y="2"/>
                    </a:lnTo>
                    <a:lnTo>
                      <a:pt x="21" y="0"/>
                    </a:lnTo>
                    <a:lnTo>
                      <a:pt x="0" y="5"/>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2881" name="Freeform 20"/>
              <p:cNvSpPr>
                <a:spLocks/>
              </p:cNvSpPr>
              <p:nvPr/>
            </p:nvSpPr>
            <p:spPr bwMode="auto">
              <a:xfrm>
                <a:off x="3327400" y="2794000"/>
                <a:ext cx="619125" cy="727075"/>
              </a:xfrm>
              <a:custGeom>
                <a:avLst/>
                <a:gdLst>
                  <a:gd name="T0" fmla="*/ 2147483647 w 76"/>
                  <a:gd name="T1" fmla="*/ 2147483647 h 94"/>
                  <a:gd name="T2" fmla="*/ 2147483647 w 76"/>
                  <a:gd name="T3" fmla="*/ 1615351768 h 94"/>
                  <a:gd name="T4" fmla="*/ 2147483647 w 76"/>
                  <a:gd name="T5" fmla="*/ 1376035883 h 94"/>
                  <a:gd name="T6" fmla="*/ 2147483647 w 76"/>
                  <a:gd name="T7" fmla="*/ 358966214 h 94"/>
                  <a:gd name="T8" fmla="*/ 1061815496 w 76"/>
                  <a:gd name="T9" fmla="*/ 0 h 94"/>
                  <a:gd name="T10" fmla="*/ 0 w 76"/>
                  <a:gd name="T11" fmla="*/ 2147483647 h 94"/>
                  <a:gd name="T12" fmla="*/ 0 w 76"/>
                  <a:gd name="T13" fmla="*/ 2147483647 h 94"/>
                  <a:gd name="T14" fmla="*/ 2147483647 w 76"/>
                  <a:gd name="T15" fmla="*/ 2147483647 h 94"/>
                  <a:gd name="T16" fmla="*/ 2147483647 w 76"/>
                  <a:gd name="T17" fmla="*/ 2147483647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94"/>
                  <a:gd name="T29" fmla="*/ 76 w 76"/>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94">
                    <a:moveTo>
                      <a:pt x="66" y="94"/>
                    </a:moveTo>
                    <a:lnTo>
                      <a:pt x="76" y="27"/>
                    </a:lnTo>
                    <a:lnTo>
                      <a:pt x="51" y="23"/>
                    </a:lnTo>
                    <a:lnTo>
                      <a:pt x="53" y="6"/>
                    </a:lnTo>
                    <a:lnTo>
                      <a:pt x="16" y="0"/>
                    </a:lnTo>
                    <a:lnTo>
                      <a:pt x="0" y="84"/>
                    </a:lnTo>
                    <a:lnTo>
                      <a:pt x="66" y="94"/>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2882" name="Freeform 21"/>
              <p:cNvSpPr>
                <a:spLocks/>
              </p:cNvSpPr>
              <p:nvPr/>
            </p:nvSpPr>
            <p:spPr bwMode="auto">
              <a:xfrm>
                <a:off x="2439988" y="2035175"/>
                <a:ext cx="881062" cy="696913"/>
              </a:xfrm>
              <a:custGeom>
                <a:avLst/>
                <a:gdLst>
                  <a:gd name="T0" fmla="*/ 0 w 108"/>
                  <a:gd name="T1" fmla="*/ 2147483647 h 90"/>
                  <a:gd name="T2" fmla="*/ 0 w 108"/>
                  <a:gd name="T3" fmla="*/ 2147483647 h 90"/>
                  <a:gd name="T4" fmla="*/ 66552810 w 108"/>
                  <a:gd name="T5" fmla="*/ 2147483647 h 90"/>
                  <a:gd name="T6" fmla="*/ 133105620 w 108"/>
                  <a:gd name="T7" fmla="*/ 2147483647 h 90"/>
                  <a:gd name="T8" fmla="*/ 199658446 w 108"/>
                  <a:gd name="T9" fmla="*/ 2147483647 h 90"/>
                  <a:gd name="T10" fmla="*/ 332764098 w 108"/>
                  <a:gd name="T11" fmla="*/ 2147483647 h 90"/>
                  <a:gd name="T12" fmla="*/ 332764098 w 108"/>
                  <a:gd name="T13" fmla="*/ 2147483647 h 90"/>
                  <a:gd name="T14" fmla="*/ 665528196 w 108"/>
                  <a:gd name="T15" fmla="*/ 2147483647 h 90"/>
                  <a:gd name="T16" fmla="*/ 1064844961 w 108"/>
                  <a:gd name="T17" fmla="*/ 1379113409 h 90"/>
                  <a:gd name="T18" fmla="*/ 1331056392 w 108"/>
                  <a:gd name="T19" fmla="*/ 779497168 h 90"/>
                  <a:gd name="T20" fmla="*/ 1597267569 w 108"/>
                  <a:gd name="T21" fmla="*/ 179880988 h 90"/>
                  <a:gd name="T22" fmla="*/ 1597267569 w 108"/>
                  <a:gd name="T23" fmla="*/ 0 h 90"/>
                  <a:gd name="T24" fmla="*/ 1796925951 w 108"/>
                  <a:gd name="T25" fmla="*/ 0 h 90"/>
                  <a:gd name="T26" fmla="*/ 1996576175 w 108"/>
                  <a:gd name="T27" fmla="*/ 59957743 h 90"/>
                  <a:gd name="T28" fmla="*/ 2063128970 w 108"/>
                  <a:gd name="T29" fmla="*/ 119923230 h 90"/>
                  <a:gd name="T30" fmla="*/ 2147483647 w 108"/>
                  <a:gd name="T31" fmla="*/ 299804248 h 90"/>
                  <a:gd name="T32" fmla="*/ 2147483647 w 108"/>
                  <a:gd name="T33" fmla="*/ 479692920 h 90"/>
                  <a:gd name="T34" fmla="*/ 2147483647 w 108"/>
                  <a:gd name="T35" fmla="*/ 839462640 h 90"/>
                  <a:gd name="T36" fmla="*/ 2147483647 w 108"/>
                  <a:gd name="T37" fmla="*/ 959385839 h 90"/>
                  <a:gd name="T38" fmla="*/ 2147483647 w 108"/>
                  <a:gd name="T39" fmla="*/ 959385839 h 90"/>
                  <a:gd name="T40" fmla="*/ 2147483647 w 108"/>
                  <a:gd name="T41" fmla="*/ 1079309281 h 90"/>
                  <a:gd name="T42" fmla="*/ 2147483647 w 108"/>
                  <a:gd name="T43" fmla="*/ 1079309281 h 90"/>
                  <a:gd name="T44" fmla="*/ 2147483647 w 108"/>
                  <a:gd name="T45" fmla="*/ 1139267009 h 90"/>
                  <a:gd name="T46" fmla="*/ 2147483647 w 108"/>
                  <a:gd name="T47" fmla="*/ 1079309281 h 90"/>
                  <a:gd name="T48" fmla="*/ 2147483647 w 108"/>
                  <a:gd name="T49" fmla="*/ 1139267009 h 90"/>
                  <a:gd name="T50" fmla="*/ 2147483647 w 108"/>
                  <a:gd name="T51" fmla="*/ 1079309281 h 90"/>
                  <a:gd name="T52" fmla="*/ 2147483647 w 108"/>
                  <a:gd name="T53" fmla="*/ 1139267009 h 90"/>
                  <a:gd name="T54" fmla="*/ 2147483647 w 108"/>
                  <a:gd name="T55" fmla="*/ 1139267009 h 90"/>
                  <a:gd name="T56" fmla="*/ 2147483647 w 108"/>
                  <a:gd name="T57" fmla="*/ 1439071137 h 90"/>
                  <a:gd name="T58" fmla="*/ 2147483647 w 108"/>
                  <a:gd name="T59" fmla="*/ 1618959808 h 90"/>
                  <a:gd name="T60" fmla="*/ 2147483647 w 108"/>
                  <a:gd name="T61" fmla="*/ 1678917536 h 90"/>
                  <a:gd name="T62" fmla="*/ 2147483647 w 108"/>
                  <a:gd name="T63" fmla="*/ 2147483647 h 90"/>
                  <a:gd name="T64" fmla="*/ 2147483647 w 108"/>
                  <a:gd name="T65" fmla="*/ 2147483647 h 90"/>
                  <a:gd name="T66" fmla="*/ 2147483647 w 108"/>
                  <a:gd name="T67" fmla="*/ 2147483647 h 90"/>
                  <a:gd name="T68" fmla="*/ 2147483647 w 108"/>
                  <a:gd name="T69" fmla="*/ 2147483647 h 90"/>
                  <a:gd name="T70" fmla="*/ 2147483647 w 108"/>
                  <a:gd name="T71" fmla="*/ 2147483647 h 90"/>
                  <a:gd name="T72" fmla="*/ 2147483647 w 108"/>
                  <a:gd name="T73" fmla="*/ 2147483647 h 90"/>
                  <a:gd name="T74" fmla="*/ 2147483647 w 108"/>
                  <a:gd name="T75" fmla="*/ 2147483647 h 90"/>
                  <a:gd name="T76" fmla="*/ 2147483647 w 108"/>
                  <a:gd name="T77" fmla="*/ 2147483647 h 90"/>
                  <a:gd name="T78" fmla="*/ 2147483647 w 108"/>
                  <a:gd name="T79" fmla="*/ 2147483647 h 90"/>
                  <a:gd name="T80" fmla="*/ 66552810 w 108"/>
                  <a:gd name="T81" fmla="*/ 2147483647 h 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8"/>
                  <a:gd name="T124" fmla="*/ 0 h 90"/>
                  <a:gd name="T125" fmla="*/ 108 w 108"/>
                  <a:gd name="T126" fmla="*/ 90 h 9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8" h="90">
                    <a:moveTo>
                      <a:pt x="1" y="68"/>
                    </a:moveTo>
                    <a:lnTo>
                      <a:pt x="0" y="67"/>
                    </a:lnTo>
                    <a:lnTo>
                      <a:pt x="0" y="63"/>
                    </a:lnTo>
                    <a:lnTo>
                      <a:pt x="0" y="62"/>
                    </a:lnTo>
                    <a:lnTo>
                      <a:pt x="0" y="60"/>
                    </a:lnTo>
                    <a:lnTo>
                      <a:pt x="1" y="57"/>
                    </a:lnTo>
                    <a:lnTo>
                      <a:pt x="1" y="52"/>
                    </a:lnTo>
                    <a:lnTo>
                      <a:pt x="2" y="51"/>
                    </a:lnTo>
                    <a:lnTo>
                      <a:pt x="3" y="50"/>
                    </a:lnTo>
                    <a:lnTo>
                      <a:pt x="3" y="49"/>
                    </a:lnTo>
                    <a:lnTo>
                      <a:pt x="4" y="48"/>
                    </a:lnTo>
                    <a:lnTo>
                      <a:pt x="5" y="47"/>
                    </a:lnTo>
                    <a:lnTo>
                      <a:pt x="5" y="45"/>
                    </a:lnTo>
                    <a:lnTo>
                      <a:pt x="9" y="41"/>
                    </a:lnTo>
                    <a:lnTo>
                      <a:pt x="10" y="37"/>
                    </a:lnTo>
                    <a:lnTo>
                      <a:pt x="13" y="32"/>
                    </a:lnTo>
                    <a:lnTo>
                      <a:pt x="16" y="23"/>
                    </a:lnTo>
                    <a:lnTo>
                      <a:pt x="18" y="19"/>
                    </a:lnTo>
                    <a:lnTo>
                      <a:pt x="20" y="13"/>
                    </a:lnTo>
                    <a:lnTo>
                      <a:pt x="23" y="5"/>
                    </a:lnTo>
                    <a:lnTo>
                      <a:pt x="24" y="3"/>
                    </a:lnTo>
                    <a:lnTo>
                      <a:pt x="24" y="1"/>
                    </a:lnTo>
                    <a:lnTo>
                      <a:pt x="24" y="0"/>
                    </a:lnTo>
                    <a:lnTo>
                      <a:pt x="25" y="0"/>
                    </a:lnTo>
                    <a:lnTo>
                      <a:pt x="27" y="0"/>
                    </a:lnTo>
                    <a:lnTo>
                      <a:pt x="30" y="1"/>
                    </a:lnTo>
                    <a:lnTo>
                      <a:pt x="31" y="2"/>
                    </a:lnTo>
                    <a:lnTo>
                      <a:pt x="33" y="2"/>
                    </a:lnTo>
                    <a:lnTo>
                      <a:pt x="35" y="5"/>
                    </a:lnTo>
                    <a:lnTo>
                      <a:pt x="36" y="7"/>
                    </a:lnTo>
                    <a:lnTo>
                      <a:pt x="35" y="8"/>
                    </a:lnTo>
                    <a:lnTo>
                      <a:pt x="35" y="12"/>
                    </a:lnTo>
                    <a:lnTo>
                      <a:pt x="36" y="14"/>
                    </a:lnTo>
                    <a:lnTo>
                      <a:pt x="39" y="15"/>
                    </a:lnTo>
                    <a:lnTo>
                      <a:pt x="43" y="16"/>
                    </a:lnTo>
                    <a:lnTo>
                      <a:pt x="46" y="15"/>
                    </a:lnTo>
                    <a:lnTo>
                      <a:pt x="48" y="16"/>
                    </a:lnTo>
                    <a:lnTo>
                      <a:pt x="53" y="17"/>
                    </a:lnTo>
                    <a:lnTo>
                      <a:pt x="54" y="18"/>
                    </a:lnTo>
                    <a:lnTo>
                      <a:pt x="59" y="18"/>
                    </a:lnTo>
                    <a:lnTo>
                      <a:pt x="61" y="18"/>
                    </a:lnTo>
                    <a:lnTo>
                      <a:pt x="62" y="19"/>
                    </a:lnTo>
                    <a:lnTo>
                      <a:pt x="65" y="19"/>
                    </a:lnTo>
                    <a:lnTo>
                      <a:pt x="66" y="19"/>
                    </a:lnTo>
                    <a:lnTo>
                      <a:pt x="68" y="18"/>
                    </a:lnTo>
                    <a:lnTo>
                      <a:pt x="69" y="18"/>
                    </a:lnTo>
                    <a:lnTo>
                      <a:pt x="71" y="19"/>
                    </a:lnTo>
                    <a:lnTo>
                      <a:pt x="72" y="18"/>
                    </a:lnTo>
                    <a:lnTo>
                      <a:pt x="74" y="18"/>
                    </a:lnTo>
                    <a:lnTo>
                      <a:pt x="75" y="19"/>
                    </a:lnTo>
                    <a:lnTo>
                      <a:pt x="76" y="19"/>
                    </a:lnTo>
                    <a:lnTo>
                      <a:pt x="77" y="19"/>
                    </a:lnTo>
                    <a:lnTo>
                      <a:pt x="79" y="19"/>
                    </a:lnTo>
                    <a:lnTo>
                      <a:pt x="80" y="18"/>
                    </a:lnTo>
                    <a:lnTo>
                      <a:pt x="104" y="24"/>
                    </a:lnTo>
                    <a:lnTo>
                      <a:pt x="104" y="25"/>
                    </a:lnTo>
                    <a:lnTo>
                      <a:pt x="105" y="27"/>
                    </a:lnTo>
                    <a:lnTo>
                      <a:pt x="107" y="27"/>
                    </a:lnTo>
                    <a:lnTo>
                      <a:pt x="108" y="28"/>
                    </a:lnTo>
                    <a:lnTo>
                      <a:pt x="108" y="31"/>
                    </a:lnTo>
                    <a:lnTo>
                      <a:pt x="102" y="40"/>
                    </a:lnTo>
                    <a:lnTo>
                      <a:pt x="101" y="41"/>
                    </a:lnTo>
                    <a:lnTo>
                      <a:pt x="101" y="42"/>
                    </a:lnTo>
                    <a:lnTo>
                      <a:pt x="100" y="43"/>
                    </a:lnTo>
                    <a:lnTo>
                      <a:pt x="98" y="44"/>
                    </a:lnTo>
                    <a:lnTo>
                      <a:pt x="95" y="49"/>
                    </a:lnTo>
                    <a:lnTo>
                      <a:pt x="94" y="51"/>
                    </a:lnTo>
                    <a:lnTo>
                      <a:pt x="95" y="52"/>
                    </a:lnTo>
                    <a:lnTo>
                      <a:pt x="97" y="53"/>
                    </a:lnTo>
                    <a:lnTo>
                      <a:pt x="98" y="54"/>
                    </a:lnTo>
                    <a:lnTo>
                      <a:pt x="97" y="55"/>
                    </a:lnTo>
                    <a:lnTo>
                      <a:pt x="97" y="56"/>
                    </a:lnTo>
                    <a:lnTo>
                      <a:pt x="96" y="56"/>
                    </a:lnTo>
                    <a:lnTo>
                      <a:pt x="96" y="58"/>
                    </a:lnTo>
                    <a:lnTo>
                      <a:pt x="95" y="60"/>
                    </a:lnTo>
                    <a:lnTo>
                      <a:pt x="88" y="90"/>
                    </a:lnTo>
                    <a:lnTo>
                      <a:pt x="52" y="81"/>
                    </a:lnTo>
                    <a:lnTo>
                      <a:pt x="1" y="68"/>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2883" name="Freeform 22"/>
              <p:cNvSpPr>
                <a:spLocks/>
              </p:cNvSpPr>
              <p:nvPr/>
            </p:nvSpPr>
            <p:spPr bwMode="auto">
              <a:xfrm>
                <a:off x="2759075" y="2662238"/>
                <a:ext cx="698500" cy="1030287"/>
              </a:xfrm>
              <a:custGeom>
                <a:avLst/>
                <a:gdLst>
                  <a:gd name="T0" fmla="*/ 857587386 w 86"/>
                  <a:gd name="T1" fmla="*/ 0 h 133"/>
                  <a:gd name="T2" fmla="*/ 0 w 86"/>
                  <a:gd name="T3" fmla="*/ 2147483647 h 133"/>
                  <a:gd name="T4" fmla="*/ 2147483647 w 86"/>
                  <a:gd name="T5" fmla="*/ 2147483647 h 133"/>
                  <a:gd name="T6" fmla="*/ 2147483647 w 86"/>
                  <a:gd name="T7" fmla="*/ 2147483647 h 133"/>
                  <a:gd name="T8" fmla="*/ 2147483647 w 86"/>
                  <a:gd name="T9" fmla="*/ 2147483647 h 133"/>
                  <a:gd name="T10" fmla="*/ 2147483647 w 86"/>
                  <a:gd name="T11" fmla="*/ 2147483647 h 133"/>
                  <a:gd name="T12" fmla="*/ 2147483647 w 86"/>
                  <a:gd name="T13" fmla="*/ 2147483647 h 133"/>
                  <a:gd name="T14" fmla="*/ 2147483647 w 86"/>
                  <a:gd name="T15" fmla="*/ 2147483647 h 133"/>
                  <a:gd name="T16" fmla="*/ 2147483647 w 86"/>
                  <a:gd name="T17" fmla="*/ 2147483647 h 133"/>
                  <a:gd name="T18" fmla="*/ 2147483647 w 86"/>
                  <a:gd name="T19" fmla="*/ 2147483647 h 133"/>
                  <a:gd name="T20" fmla="*/ 2147483647 w 86"/>
                  <a:gd name="T21" fmla="*/ 2147483647 h 133"/>
                  <a:gd name="T22" fmla="*/ 2147483647 w 86"/>
                  <a:gd name="T23" fmla="*/ 2147483647 h 133"/>
                  <a:gd name="T24" fmla="*/ 2147483647 w 86"/>
                  <a:gd name="T25" fmla="*/ 2147483647 h 133"/>
                  <a:gd name="T26" fmla="*/ 2147483647 w 86"/>
                  <a:gd name="T27" fmla="*/ 2147483647 h 133"/>
                  <a:gd name="T28" fmla="*/ 2147483647 w 86"/>
                  <a:gd name="T29" fmla="*/ 2147483647 h 133"/>
                  <a:gd name="T30" fmla="*/ 2147483647 w 86"/>
                  <a:gd name="T31" fmla="*/ 2147483647 h 133"/>
                  <a:gd name="T32" fmla="*/ 2147483647 w 86"/>
                  <a:gd name="T33" fmla="*/ 2147483647 h 133"/>
                  <a:gd name="T34" fmla="*/ 2147483647 w 86"/>
                  <a:gd name="T35" fmla="*/ 2147483647 h 133"/>
                  <a:gd name="T36" fmla="*/ 2147483647 w 86"/>
                  <a:gd name="T37" fmla="*/ 1020146823 h 133"/>
                  <a:gd name="T38" fmla="*/ 2147483647 w 86"/>
                  <a:gd name="T39" fmla="*/ 540079538 h 133"/>
                  <a:gd name="T40" fmla="*/ 857587386 w 86"/>
                  <a:gd name="T41" fmla="*/ 0 h 133"/>
                  <a:gd name="T42" fmla="*/ 857587386 w 86"/>
                  <a:gd name="T43" fmla="*/ 0 h 1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133"/>
                  <a:gd name="T68" fmla="*/ 86 w 86"/>
                  <a:gd name="T69" fmla="*/ 133 h 1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133">
                    <a:moveTo>
                      <a:pt x="13" y="0"/>
                    </a:moveTo>
                    <a:lnTo>
                      <a:pt x="0" y="51"/>
                    </a:lnTo>
                    <a:lnTo>
                      <a:pt x="56" y="133"/>
                    </a:lnTo>
                    <a:lnTo>
                      <a:pt x="56" y="132"/>
                    </a:lnTo>
                    <a:lnTo>
                      <a:pt x="56" y="131"/>
                    </a:lnTo>
                    <a:lnTo>
                      <a:pt x="57" y="127"/>
                    </a:lnTo>
                    <a:lnTo>
                      <a:pt x="57" y="126"/>
                    </a:lnTo>
                    <a:lnTo>
                      <a:pt x="57" y="118"/>
                    </a:lnTo>
                    <a:lnTo>
                      <a:pt x="57" y="115"/>
                    </a:lnTo>
                    <a:lnTo>
                      <a:pt x="57" y="114"/>
                    </a:lnTo>
                    <a:lnTo>
                      <a:pt x="60" y="114"/>
                    </a:lnTo>
                    <a:lnTo>
                      <a:pt x="62" y="114"/>
                    </a:lnTo>
                    <a:lnTo>
                      <a:pt x="63" y="115"/>
                    </a:lnTo>
                    <a:lnTo>
                      <a:pt x="63" y="116"/>
                    </a:lnTo>
                    <a:lnTo>
                      <a:pt x="64" y="117"/>
                    </a:lnTo>
                    <a:lnTo>
                      <a:pt x="66" y="117"/>
                    </a:lnTo>
                    <a:lnTo>
                      <a:pt x="68" y="110"/>
                    </a:lnTo>
                    <a:lnTo>
                      <a:pt x="70" y="101"/>
                    </a:lnTo>
                    <a:lnTo>
                      <a:pt x="86" y="17"/>
                    </a:lnTo>
                    <a:lnTo>
                      <a:pt x="49" y="9"/>
                    </a:lnTo>
                    <a:lnTo>
                      <a:pt x="13"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2884" name="Freeform 23"/>
              <p:cNvSpPr>
                <a:spLocks/>
              </p:cNvSpPr>
              <p:nvPr/>
            </p:nvSpPr>
            <p:spPr bwMode="auto">
              <a:xfrm>
                <a:off x="3124200" y="3444875"/>
                <a:ext cx="741363" cy="820738"/>
              </a:xfrm>
              <a:custGeom>
                <a:avLst/>
                <a:gdLst>
                  <a:gd name="T0" fmla="*/ 2147483647 w 91"/>
                  <a:gd name="T1" fmla="*/ 2147483647 h 106"/>
                  <a:gd name="T2" fmla="*/ 2147483647 w 91"/>
                  <a:gd name="T3" fmla="*/ 599510464 h 106"/>
                  <a:gd name="T4" fmla="*/ 1659276256 w 91"/>
                  <a:gd name="T5" fmla="*/ 0 h 106"/>
                  <a:gd name="T6" fmla="*/ 1659276256 w 91"/>
                  <a:gd name="T7" fmla="*/ 0 h 106"/>
                  <a:gd name="T8" fmla="*/ 1526531589 w 91"/>
                  <a:gd name="T9" fmla="*/ 539557894 h 106"/>
                  <a:gd name="T10" fmla="*/ 1393795069 w 91"/>
                  <a:gd name="T11" fmla="*/ 959218146 h 106"/>
                  <a:gd name="T12" fmla="*/ 1261050402 w 91"/>
                  <a:gd name="T13" fmla="*/ 959218146 h 106"/>
                  <a:gd name="T14" fmla="*/ 1194678069 w 91"/>
                  <a:gd name="T15" fmla="*/ 899265575 h 106"/>
                  <a:gd name="T16" fmla="*/ 1194678069 w 91"/>
                  <a:gd name="T17" fmla="*/ 839313005 h 106"/>
                  <a:gd name="T18" fmla="*/ 1128305736 w 91"/>
                  <a:gd name="T19" fmla="*/ 779368177 h 106"/>
                  <a:gd name="T20" fmla="*/ 995568961 w 91"/>
                  <a:gd name="T21" fmla="*/ 779368177 h 106"/>
                  <a:gd name="T22" fmla="*/ 796451961 w 91"/>
                  <a:gd name="T23" fmla="*/ 779368177 h 106"/>
                  <a:gd name="T24" fmla="*/ 796451961 w 91"/>
                  <a:gd name="T25" fmla="*/ 839313005 h 106"/>
                  <a:gd name="T26" fmla="*/ 796451961 w 91"/>
                  <a:gd name="T27" fmla="*/ 1019170959 h 106"/>
                  <a:gd name="T28" fmla="*/ 796451961 w 91"/>
                  <a:gd name="T29" fmla="*/ 1498776040 h 106"/>
                  <a:gd name="T30" fmla="*/ 796451961 w 91"/>
                  <a:gd name="T31" fmla="*/ 1558728611 h 106"/>
                  <a:gd name="T32" fmla="*/ 730079628 w 91"/>
                  <a:gd name="T33" fmla="*/ 1798531151 h 106"/>
                  <a:gd name="T34" fmla="*/ 730079628 w 91"/>
                  <a:gd name="T35" fmla="*/ 1858483722 h 106"/>
                  <a:gd name="T36" fmla="*/ 730079628 w 91"/>
                  <a:gd name="T37" fmla="*/ 1918436293 h 106"/>
                  <a:gd name="T38" fmla="*/ 730079628 w 91"/>
                  <a:gd name="T39" fmla="*/ 2038341918 h 106"/>
                  <a:gd name="T40" fmla="*/ 730079628 w 91"/>
                  <a:gd name="T41" fmla="*/ 2098286746 h 106"/>
                  <a:gd name="T42" fmla="*/ 730079628 w 91"/>
                  <a:gd name="T43" fmla="*/ 2147483647 h 106"/>
                  <a:gd name="T44" fmla="*/ 796451961 w 91"/>
                  <a:gd name="T45" fmla="*/ 2147483647 h 106"/>
                  <a:gd name="T46" fmla="*/ 796451961 w 91"/>
                  <a:gd name="T47" fmla="*/ 2147483647 h 106"/>
                  <a:gd name="T48" fmla="*/ 796451961 w 91"/>
                  <a:gd name="T49" fmla="*/ 2147483647 h 106"/>
                  <a:gd name="T50" fmla="*/ 862824295 w 91"/>
                  <a:gd name="T51" fmla="*/ 2147483647 h 106"/>
                  <a:gd name="T52" fmla="*/ 862824295 w 91"/>
                  <a:gd name="T53" fmla="*/ 2147483647 h 106"/>
                  <a:gd name="T54" fmla="*/ 929196628 w 91"/>
                  <a:gd name="T55" fmla="*/ 2147483647 h 106"/>
                  <a:gd name="T56" fmla="*/ 995568961 w 91"/>
                  <a:gd name="T57" fmla="*/ 2147483647 h 106"/>
                  <a:gd name="T58" fmla="*/ 929196628 w 91"/>
                  <a:gd name="T59" fmla="*/ 2147483647 h 106"/>
                  <a:gd name="T60" fmla="*/ 929196628 w 91"/>
                  <a:gd name="T61" fmla="*/ 2147483647 h 106"/>
                  <a:gd name="T62" fmla="*/ 796451961 w 91"/>
                  <a:gd name="T63" fmla="*/ 2147483647 h 106"/>
                  <a:gd name="T64" fmla="*/ 663707294 w 91"/>
                  <a:gd name="T65" fmla="*/ 2147483647 h 106"/>
                  <a:gd name="T66" fmla="*/ 597343108 w 91"/>
                  <a:gd name="T67" fmla="*/ 2147483647 h 106"/>
                  <a:gd name="T68" fmla="*/ 464598314 w 91"/>
                  <a:gd name="T69" fmla="*/ 2147483647 h 106"/>
                  <a:gd name="T70" fmla="*/ 331853647 w 91"/>
                  <a:gd name="T71" fmla="*/ 2147483647 h 106"/>
                  <a:gd name="T72" fmla="*/ 199117064 w 91"/>
                  <a:gd name="T73" fmla="*/ 2147483647 h 106"/>
                  <a:gd name="T74" fmla="*/ 199117064 w 91"/>
                  <a:gd name="T75" fmla="*/ 2147483647 h 106"/>
                  <a:gd name="T76" fmla="*/ 265481250 w 91"/>
                  <a:gd name="T77" fmla="*/ 2147483647 h 106"/>
                  <a:gd name="T78" fmla="*/ 199117064 w 91"/>
                  <a:gd name="T79" fmla="*/ 2147483647 h 106"/>
                  <a:gd name="T80" fmla="*/ 199117064 w 91"/>
                  <a:gd name="T81" fmla="*/ 2147483647 h 106"/>
                  <a:gd name="T82" fmla="*/ 199117064 w 91"/>
                  <a:gd name="T83" fmla="*/ 2147483647 h 106"/>
                  <a:gd name="T84" fmla="*/ 331853647 w 91"/>
                  <a:gd name="T85" fmla="*/ 2147483647 h 106"/>
                  <a:gd name="T86" fmla="*/ 398225981 w 91"/>
                  <a:gd name="T87" fmla="*/ 2147483647 h 106"/>
                  <a:gd name="T88" fmla="*/ 331853647 w 91"/>
                  <a:gd name="T89" fmla="*/ 2147483647 h 106"/>
                  <a:gd name="T90" fmla="*/ 331853647 w 91"/>
                  <a:gd name="T91" fmla="*/ 2147483647 h 106"/>
                  <a:gd name="T92" fmla="*/ 265481250 w 91"/>
                  <a:gd name="T93" fmla="*/ 2147483647 h 106"/>
                  <a:gd name="T94" fmla="*/ 199117064 w 91"/>
                  <a:gd name="T95" fmla="*/ 2147483647 h 106"/>
                  <a:gd name="T96" fmla="*/ 66372349 w 91"/>
                  <a:gd name="T97" fmla="*/ 2147483647 h 106"/>
                  <a:gd name="T98" fmla="*/ 0 w 91"/>
                  <a:gd name="T99" fmla="*/ 2147483647 h 106"/>
                  <a:gd name="T100" fmla="*/ 2147483647 w 91"/>
                  <a:gd name="T101" fmla="*/ 2147483647 h 106"/>
                  <a:gd name="T102" fmla="*/ 2147483647 w 91"/>
                  <a:gd name="T103" fmla="*/ 2147483647 h 106"/>
                  <a:gd name="T104" fmla="*/ 2147483647 w 91"/>
                  <a:gd name="T105" fmla="*/ 2147483647 h 106"/>
                  <a:gd name="T106" fmla="*/ 2147483647 w 91"/>
                  <a:gd name="T107" fmla="*/ 2147483647 h 1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
                  <a:gd name="T163" fmla="*/ 0 h 106"/>
                  <a:gd name="T164" fmla="*/ 91 w 91"/>
                  <a:gd name="T165" fmla="*/ 106 h 1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 h="106">
                    <a:moveTo>
                      <a:pt x="78" y="106"/>
                    </a:moveTo>
                    <a:lnTo>
                      <a:pt x="91" y="10"/>
                    </a:lnTo>
                    <a:lnTo>
                      <a:pt x="25" y="0"/>
                    </a:lnTo>
                    <a:lnTo>
                      <a:pt x="23" y="9"/>
                    </a:lnTo>
                    <a:lnTo>
                      <a:pt x="21" y="16"/>
                    </a:lnTo>
                    <a:lnTo>
                      <a:pt x="19" y="16"/>
                    </a:lnTo>
                    <a:lnTo>
                      <a:pt x="18" y="15"/>
                    </a:lnTo>
                    <a:lnTo>
                      <a:pt x="18" y="14"/>
                    </a:lnTo>
                    <a:lnTo>
                      <a:pt x="17" y="13"/>
                    </a:lnTo>
                    <a:lnTo>
                      <a:pt x="15" y="13"/>
                    </a:lnTo>
                    <a:lnTo>
                      <a:pt x="12" y="13"/>
                    </a:lnTo>
                    <a:lnTo>
                      <a:pt x="12" y="14"/>
                    </a:lnTo>
                    <a:lnTo>
                      <a:pt x="12" y="17"/>
                    </a:lnTo>
                    <a:lnTo>
                      <a:pt x="12" y="25"/>
                    </a:lnTo>
                    <a:lnTo>
                      <a:pt x="12" y="26"/>
                    </a:lnTo>
                    <a:lnTo>
                      <a:pt x="11" y="30"/>
                    </a:lnTo>
                    <a:lnTo>
                      <a:pt x="11" y="31"/>
                    </a:lnTo>
                    <a:lnTo>
                      <a:pt x="11" y="32"/>
                    </a:lnTo>
                    <a:lnTo>
                      <a:pt x="11" y="34"/>
                    </a:lnTo>
                    <a:lnTo>
                      <a:pt x="11" y="35"/>
                    </a:lnTo>
                    <a:lnTo>
                      <a:pt x="11" y="36"/>
                    </a:lnTo>
                    <a:lnTo>
                      <a:pt x="12" y="38"/>
                    </a:lnTo>
                    <a:lnTo>
                      <a:pt x="12" y="39"/>
                    </a:lnTo>
                    <a:lnTo>
                      <a:pt x="12" y="41"/>
                    </a:lnTo>
                    <a:lnTo>
                      <a:pt x="13" y="43"/>
                    </a:lnTo>
                    <a:lnTo>
                      <a:pt x="14" y="44"/>
                    </a:lnTo>
                    <a:lnTo>
                      <a:pt x="15" y="46"/>
                    </a:lnTo>
                    <a:lnTo>
                      <a:pt x="14" y="46"/>
                    </a:lnTo>
                    <a:lnTo>
                      <a:pt x="12" y="47"/>
                    </a:lnTo>
                    <a:lnTo>
                      <a:pt x="10" y="48"/>
                    </a:lnTo>
                    <a:lnTo>
                      <a:pt x="9" y="50"/>
                    </a:lnTo>
                    <a:lnTo>
                      <a:pt x="7" y="55"/>
                    </a:lnTo>
                    <a:lnTo>
                      <a:pt x="5" y="58"/>
                    </a:lnTo>
                    <a:lnTo>
                      <a:pt x="3" y="58"/>
                    </a:lnTo>
                    <a:lnTo>
                      <a:pt x="3" y="59"/>
                    </a:lnTo>
                    <a:lnTo>
                      <a:pt x="4" y="60"/>
                    </a:lnTo>
                    <a:lnTo>
                      <a:pt x="3" y="61"/>
                    </a:lnTo>
                    <a:lnTo>
                      <a:pt x="3" y="63"/>
                    </a:lnTo>
                    <a:lnTo>
                      <a:pt x="3" y="64"/>
                    </a:lnTo>
                    <a:lnTo>
                      <a:pt x="5" y="66"/>
                    </a:lnTo>
                    <a:lnTo>
                      <a:pt x="6" y="67"/>
                    </a:lnTo>
                    <a:lnTo>
                      <a:pt x="5" y="67"/>
                    </a:lnTo>
                    <a:lnTo>
                      <a:pt x="5" y="69"/>
                    </a:lnTo>
                    <a:lnTo>
                      <a:pt x="4" y="70"/>
                    </a:lnTo>
                    <a:lnTo>
                      <a:pt x="3" y="70"/>
                    </a:lnTo>
                    <a:lnTo>
                      <a:pt x="1" y="69"/>
                    </a:lnTo>
                    <a:lnTo>
                      <a:pt x="0" y="73"/>
                    </a:lnTo>
                    <a:lnTo>
                      <a:pt x="49" y="102"/>
                    </a:lnTo>
                    <a:lnTo>
                      <a:pt x="78" y="106"/>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2885" name="Freeform 24"/>
              <p:cNvSpPr>
                <a:spLocks/>
              </p:cNvSpPr>
              <p:nvPr/>
            </p:nvSpPr>
            <p:spPr bwMode="auto">
              <a:xfrm>
                <a:off x="5183188" y="1981200"/>
                <a:ext cx="723900" cy="773113"/>
              </a:xfrm>
              <a:custGeom>
                <a:avLst/>
                <a:gdLst>
                  <a:gd name="T0" fmla="*/ 529260316 w 89"/>
                  <a:gd name="T1" fmla="*/ 2147483647 h 100"/>
                  <a:gd name="T2" fmla="*/ 264630158 w 89"/>
                  <a:gd name="T3" fmla="*/ 2147483647 h 100"/>
                  <a:gd name="T4" fmla="*/ 463100759 w 89"/>
                  <a:gd name="T5" fmla="*/ 2147483647 h 100"/>
                  <a:gd name="T6" fmla="*/ 463100759 w 89"/>
                  <a:gd name="T7" fmla="*/ 2147483647 h 100"/>
                  <a:gd name="T8" fmla="*/ 330789779 w 89"/>
                  <a:gd name="T9" fmla="*/ 2147483647 h 100"/>
                  <a:gd name="T10" fmla="*/ 330789779 w 89"/>
                  <a:gd name="T11" fmla="*/ 2147483647 h 100"/>
                  <a:gd name="T12" fmla="*/ 264630158 w 89"/>
                  <a:gd name="T13" fmla="*/ 1972419885 h 100"/>
                  <a:gd name="T14" fmla="*/ 132311012 w 89"/>
                  <a:gd name="T15" fmla="*/ 1554026719 h 100"/>
                  <a:gd name="T16" fmla="*/ 0 w 89"/>
                  <a:gd name="T17" fmla="*/ 956325268 h 100"/>
                  <a:gd name="T18" fmla="*/ 66159573 w 89"/>
                  <a:gd name="T19" fmla="*/ 717247877 h 100"/>
                  <a:gd name="T20" fmla="*/ 0 w 89"/>
                  <a:gd name="T21" fmla="*/ 418393286 h 100"/>
                  <a:gd name="T22" fmla="*/ 1521613385 w 89"/>
                  <a:gd name="T23" fmla="*/ 179308104 h 100"/>
                  <a:gd name="T24" fmla="*/ 1653932500 w 89"/>
                  <a:gd name="T25" fmla="*/ 59769363 h 100"/>
                  <a:gd name="T26" fmla="*/ 1852403037 w 89"/>
                  <a:gd name="T27" fmla="*/ 298854591 h 100"/>
                  <a:gd name="T28" fmla="*/ 1852403037 w 89"/>
                  <a:gd name="T29" fmla="*/ 597701451 h 100"/>
                  <a:gd name="T30" fmla="*/ 2117033132 w 89"/>
                  <a:gd name="T31" fmla="*/ 717247877 h 100"/>
                  <a:gd name="T32" fmla="*/ 2147483647 w 89"/>
                  <a:gd name="T33" fmla="*/ 777017225 h 100"/>
                  <a:gd name="T34" fmla="*/ 2147483647 w 89"/>
                  <a:gd name="T35" fmla="*/ 777017225 h 100"/>
                  <a:gd name="T36" fmla="*/ 2147483647 w 89"/>
                  <a:gd name="T37" fmla="*/ 836786573 h 100"/>
                  <a:gd name="T38" fmla="*/ 2147483647 w 89"/>
                  <a:gd name="T39" fmla="*/ 777017225 h 100"/>
                  <a:gd name="T40" fmla="*/ 2147483647 w 89"/>
                  <a:gd name="T41" fmla="*/ 836786573 h 100"/>
                  <a:gd name="T42" fmla="*/ 2147483647 w 89"/>
                  <a:gd name="T43" fmla="*/ 896555921 h 100"/>
                  <a:gd name="T44" fmla="*/ 2147483647 w 89"/>
                  <a:gd name="T45" fmla="*/ 896555921 h 100"/>
                  <a:gd name="T46" fmla="*/ 2147483647 w 89"/>
                  <a:gd name="T47" fmla="*/ 1075864206 h 100"/>
                  <a:gd name="T48" fmla="*/ 2147483647 w 89"/>
                  <a:gd name="T49" fmla="*/ 1016094858 h 100"/>
                  <a:gd name="T50" fmla="*/ 2147483647 w 89"/>
                  <a:gd name="T51" fmla="*/ 1016094858 h 100"/>
                  <a:gd name="T52" fmla="*/ 2147483647 w 89"/>
                  <a:gd name="T53" fmla="*/ 1135633553 h 100"/>
                  <a:gd name="T54" fmla="*/ 2147483647 w 89"/>
                  <a:gd name="T55" fmla="*/ 1255179980 h 100"/>
                  <a:gd name="T56" fmla="*/ 2147483647 w 89"/>
                  <a:gd name="T57" fmla="*/ 1255179980 h 100"/>
                  <a:gd name="T58" fmla="*/ 2147483647 w 89"/>
                  <a:gd name="T59" fmla="*/ 1075864206 h 100"/>
                  <a:gd name="T60" fmla="*/ 2147483647 w 89"/>
                  <a:gd name="T61" fmla="*/ 1195410632 h 100"/>
                  <a:gd name="T62" fmla="*/ 2147483647 w 89"/>
                  <a:gd name="T63" fmla="*/ 1195410632 h 100"/>
                  <a:gd name="T64" fmla="*/ 2147483647 w 89"/>
                  <a:gd name="T65" fmla="*/ 1255179980 h 100"/>
                  <a:gd name="T66" fmla="*/ 2147483647 w 89"/>
                  <a:gd name="T67" fmla="*/ 1314949328 h 100"/>
                  <a:gd name="T68" fmla="*/ 2147483647 w 89"/>
                  <a:gd name="T69" fmla="*/ 1494257371 h 100"/>
                  <a:gd name="T70" fmla="*/ 2147483647 w 89"/>
                  <a:gd name="T71" fmla="*/ 1673573146 h 100"/>
                  <a:gd name="T72" fmla="*/ 2147483647 w 89"/>
                  <a:gd name="T73" fmla="*/ 1793111841 h 100"/>
                  <a:gd name="T74" fmla="*/ 2147483647 w 89"/>
                  <a:gd name="T75" fmla="*/ 2147483647 h 100"/>
                  <a:gd name="T76" fmla="*/ 2147483647 w 89"/>
                  <a:gd name="T77" fmla="*/ 2147483647 h 100"/>
                  <a:gd name="T78" fmla="*/ 2147483647 w 89"/>
                  <a:gd name="T79" fmla="*/ 2147483647 h 100"/>
                  <a:gd name="T80" fmla="*/ 2147483647 w 89"/>
                  <a:gd name="T81" fmla="*/ 2147483647 h 100"/>
                  <a:gd name="T82" fmla="*/ 2147483647 w 89"/>
                  <a:gd name="T83" fmla="*/ 2147483647 h 100"/>
                  <a:gd name="T84" fmla="*/ 2147483647 w 89"/>
                  <a:gd name="T85" fmla="*/ 2147483647 h 100"/>
                  <a:gd name="T86" fmla="*/ 2147483647 w 89"/>
                  <a:gd name="T87" fmla="*/ 2147483647 h 100"/>
                  <a:gd name="T88" fmla="*/ 2147483647 w 89"/>
                  <a:gd name="T89" fmla="*/ 2147483647 h 100"/>
                  <a:gd name="T90" fmla="*/ 2147483647 w 89"/>
                  <a:gd name="T91" fmla="*/ 2147483647 h 100"/>
                  <a:gd name="T92" fmla="*/ 2147483647 w 89"/>
                  <a:gd name="T93" fmla="*/ 2147483647 h 100"/>
                  <a:gd name="T94" fmla="*/ 2147483647 w 89"/>
                  <a:gd name="T95" fmla="*/ 2147483647 h 100"/>
                  <a:gd name="T96" fmla="*/ 2147483647 w 89"/>
                  <a:gd name="T97" fmla="*/ 2147483647 h 100"/>
                  <a:gd name="T98" fmla="*/ 2147483647 w 89"/>
                  <a:gd name="T99" fmla="*/ 2147483647 h 100"/>
                  <a:gd name="T100" fmla="*/ 2147483647 w 89"/>
                  <a:gd name="T101" fmla="*/ 2147483647 h 100"/>
                  <a:gd name="T102" fmla="*/ 2147483647 w 89"/>
                  <a:gd name="T103" fmla="*/ 2147483647 h 100"/>
                  <a:gd name="T104" fmla="*/ 529260316 w 89"/>
                  <a:gd name="T105" fmla="*/ 2147483647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100"/>
                  <a:gd name="T161" fmla="*/ 89 w 89"/>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100">
                    <a:moveTo>
                      <a:pt x="8" y="100"/>
                    </a:moveTo>
                    <a:lnTo>
                      <a:pt x="8" y="69"/>
                    </a:lnTo>
                    <a:lnTo>
                      <a:pt x="4" y="65"/>
                    </a:lnTo>
                    <a:lnTo>
                      <a:pt x="4" y="64"/>
                    </a:lnTo>
                    <a:lnTo>
                      <a:pt x="6" y="61"/>
                    </a:lnTo>
                    <a:lnTo>
                      <a:pt x="7" y="60"/>
                    </a:lnTo>
                    <a:lnTo>
                      <a:pt x="7" y="58"/>
                    </a:lnTo>
                    <a:lnTo>
                      <a:pt x="7" y="56"/>
                    </a:lnTo>
                    <a:lnTo>
                      <a:pt x="7" y="54"/>
                    </a:lnTo>
                    <a:lnTo>
                      <a:pt x="5" y="47"/>
                    </a:lnTo>
                    <a:lnTo>
                      <a:pt x="5" y="46"/>
                    </a:lnTo>
                    <a:lnTo>
                      <a:pt x="5" y="43"/>
                    </a:lnTo>
                    <a:lnTo>
                      <a:pt x="4" y="41"/>
                    </a:lnTo>
                    <a:lnTo>
                      <a:pt x="4" y="33"/>
                    </a:lnTo>
                    <a:lnTo>
                      <a:pt x="3" y="28"/>
                    </a:lnTo>
                    <a:lnTo>
                      <a:pt x="2" y="26"/>
                    </a:lnTo>
                    <a:lnTo>
                      <a:pt x="0" y="21"/>
                    </a:lnTo>
                    <a:lnTo>
                      <a:pt x="0" y="16"/>
                    </a:lnTo>
                    <a:lnTo>
                      <a:pt x="1" y="13"/>
                    </a:lnTo>
                    <a:lnTo>
                      <a:pt x="1" y="12"/>
                    </a:lnTo>
                    <a:lnTo>
                      <a:pt x="0" y="8"/>
                    </a:lnTo>
                    <a:lnTo>
                      <a:pt x="0" y="7"/>
                    </a:lnTo>
                    <a:lnTo>
                      <a:pt x="23" y="7"/>
                    </a:lnTo>
                    <a:lnTo>
                      <a:pt x="23" y="3"/>
                    </a:lnTo>
                    <a:lnTo>
                      <a:pt x="23" y="0"/>
                    </a:lnTo>
                    <a:lnTo>
                      <a:pt x="25" y="1"/>
                    </a:lnTo>
                    <a:lnTo>
                      <a:pt x="27" y="2"/>
                    </a:lnTo>
                    <a:lnTo>
                      <a:pt x="28" y="5"/>
                    </a:lnTo>
                    <a:lnTo>
                      <a:pt x="28" y="8"/>
                    </a:lnTo>
                    <a:lnTo>
                      <a:pt x="28" y="10"/>
                    </a:lnTo>
                    <a:lnTo>
                      <a:pt x="31" y="12"/>
                    </a:lnTo>
                    <a:lnTo>
                      <a:pt x="32" y="12"/>
                    </a:lnTo>
                    <a:lnTo>
                      <a:pt x="33" y="12"/>
                    </a:lnTo>
                    <a:lnTo>
                      <a:pt x="34" y="13"/>
                    </a:lnTo>
                    <a:lnTo>
                      <a:pt x="36" y="13"/>
                    </a:lnTo>
                    <a:lnTo>
                      <a:pt x="38" y="13"/>
                    </a:lnTo>
                    <a:lnTo>
                      <a:pt x="39" y="14"/>
                    </a:lnTo>
                    <a:lnTo>
                      <a:pt x="42" y="14"/>
                    </a:lnTo>
                    <a:lnTo>
                      <a:pt x="43" y="13"/>
                    </a:lnTo>
                    <a:lnTo>
                      <a:pt x="48" y="13"/>
                    </a:lnTo>
                    <a:lnTo>
                      <a:pt x="51" y="14"/>
                    </a:lnTo>
                    <a:lnTo>
                      <a:pt x="52" y="14"/>
                    </a:lnTo>
                    <a:lnTo>
                      <a:pt x="52" y="15"/>
                    </a:lnTo>
                    <a:lnTo>
                      <a:pt x="53" y="15"/>
                    </a:lnTo>
                    <a:lnTo>
                      <a:pt x="54" y="16"/>
                    </a:lnTo>
                    <a:lnTo>
                      <a:pt x="54" y="18"/>
                    </a:lnTo>
                    <a:lnTo>
                      <a:pt x="55" y="19"/>
                    </a:lnTo>
                    <a:lnTo>
                      <a:pt x="57" y="17"/>
                    </a:lnTo>
                    <a:lnTo>
                      <a:pt x="59" y="17"/>
                    </a:lnTo>
                    <a:lnTo>
                      <a:pt x="60" y="19"/>
                    </a:lnTo>
                    <a:lnTo>
                      <a:pt x="62" y="19"/>
                    </a:lnTo>
                    <a:lnTo>
                      <a:pt x="63" y="20"/>
                    </a:lnTo>
                    <a:lnTo>
                      <a:pt x="64" y="21"/>
                    </a:lnTo>
                    <a:lnTo>
                      <a:pt x="66" y="21"/>
                    </a:lnTo>
                    <a:lnTo>
                      <a:pt x="68" y="21"/>
                    </a:lnTo>
                    <a:lnTo>
                      <a:pt x="72" y="18"/>
                    </a:lnTo>
                    <a:lnTo>
                      <a:pt x="73" y="18"/>
                    </a:lnTo>
                    <a:lnTo>
                      <a:pt x="74" y="20"/>
                    </a:lnTo>
                    <a:lnTo>
                      <a:pt x="81" y="20"/>
                    </a:lnTo>
                    <a:lnTo>
                      <a:pt x="82" y="20"/>
                    </a:lnTo>
                    <a:lnTo>
                      <a:pt x="83" y="20"/>
                    </a:lnTo>
                    <a:lnTo>
                      <a:pt x="84" y="22"/>
                    </a:lnTo>
                    <a:lnTo>
                      <a:pt x="86" y="21"/>
                    </a:lnTo>
                    <a:lnTo>
                      <a:pt x="89" y="21"/>
                    </a:lnTo>
                    <a:lnTo>
                      <a:pt x="87" y="22"/>
                    </a:lnTo>
                    <a:lnTo>
                      <a:pt x="83" y="25"/>
                    </a:lnTo>
                    <a:lnTo>
                      <a:pt x="81" y="25"/>
                    </a:lnTo>
                    <a:lnTo>
                      <a:pt x="79" y="26"/>
                    </a:lnTo>
                    <a:lnTo>
                      <a:pt x="78" y="28"/>
                    </a:lnTo>
                    <a:lnTo>
                      <a:pt x="74" y="29"/>
                    </a:lnTo>
                    <a:lnTo>
                      <a:pt x="73" y="30"/>
                    </a:lnTo>
                    <a:lnTo>
                      <a:pt x="67" y="36"/>
                    </a:lnTo>
                    <a:lnTo>
                      <a:pt x="59" y="44"/>
                    </a:lnTo>
                    <a:lnTo>
                      <a:pt x="58" y="45"/>
                    </a:lnTo>
                    <a:lnTo>
                      <a:pt x="57" y="46"/>
                    </a:lnTo>
                    <a:lnTo>
                      <a:pt x="58" y="55"/>
                    </a:lnTo>
                    <a:lnTo>
                      <a:pt x="57" y="56"/>
                    </a:lnTo>
                    <a:lnTo>
                      <a:pt x="56" y="56"/>
                    </a:lnTo>
                    <a:lnTo>
                      <a:pt x="52" y="59"/>
                    </a:lnTo>
                    <a:lnTo>
                      <a:pt x="52" y="61"/>
                    </a:lnTo>
                    <a:lnTo>
                      <a:pt x="51" y="64"/>
                    </a:lnTo>
                    <a:lnTo>
                      <a:pt x="52" y="65"/>
                    </a:lnTo>
                    <a:lnTo>
                      <a:pt x="54" y="67"/>
                    </a:lnTo>
                    <a:lnTo>
                      <a:pt x="53" y="69"/>
                    </a:lnTo>
                    <a:lnTo>
                      <a:pt x="53" y="70"/>
                    </a:lnTo>
                    <a:lnTo>
                      <a:pt x="52" y="73"/>
                    </a:lnTo>
                    <a:lnTo>
                      <a:pt x="52" y="78"/>
                    </a:lnTo>
                    <a:lnTo>
                      <a:pt x="53" y="79"/>
                    </a:lnTo>
                    <a:lnTo>
                      <a:pt x="54" y="80"/>
                    </a:lnTo>
                    <a:lnTo>
                      <a:pt x="55" y="80"/>
                    </a:lnTo>
                    <a:lnTo>
                      <a:pt x="58" y="81"/>
                    </a:lnTo>
                    <a:lnTo>
                      <a:pt x="59" y="82"/>
                    </a:lnTo>
                    <a:lnTo>
                      <a:pt x="59" y="83"/>
                    </a:lnTo>
                    <a:lnTo>
                      <a:pt x="63" y="84"/>
                    </a:lnTo>
                    <a:lnTo>
                      <a:pt x="64" y="87"/>
                    </a:lnTo>
                    <a:lnTo>
                      <a:pt x="68" y="89"/>
                    </a:lnTo>
                    <a:lnTo>
                      <a:pt x="72" y="92"/>
                    </a:lnTo>
                    <a:lnTo>
                      <a:pt x="72" y="93"/>
                    </a:lnTo>
                    <a:lnTo>
                      <a:pt x="72" y="95"/>
                    </a:lnTo>
                    <a:lnTo>
                      <a:pt x="72" y="98"/>
                    </a:lnTo>
                    <a:lnTo>
                      <a:pt x="8" y="10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2886" name="Freeform 25"/>
              <p:cNvSpPr>
                <a:spLocks/>
              </p:cNvSpPr>
              <p:nvPr/>
            </p:nvSpPr>
            <p:spPr bwMode="auto">
              <a:xfrm>
                <a:off x="5768975" y="2855913"/>
                <a:ext cx="439738" cy="735012"/>
              </a:xfrm>
              <a:custGeom>
                <a:avLst/>
                <a:gdLst>
                  <a:gd name="T0" fmla="*/ 596822271 w 54"/>
                  <a:gd name="T1" fmla="*/ 119721841 h 95"/>
                  <a:gd name="T2" fmla="*/ 795762944 w 54"/>
                  <a:gd name="T3" fmla="*/ 299304648 h 95"/>
                  <a:gd name="T4" fmla="*/ 994695473 w 54"/>
                  <a:gd name="T5" fmla="*/ 478887364 h 95"/>
                  <a:gd name="T6" fmla="*/ 994695473 w 54"/>
                  <a:gd name="T7" fmla="*/ 718331107 h 95"/>
                  <a:gd name="T8" fmla="*/ 928384630 w 54"/>
                  <a:gd name="T9" fmla="*/ 897913823 h 95"/>
                  <a:gd name="T10" fmla="*/ 729443957 w 54"/>
                  <a:gd name="T11" fmla="*/ 1137349950 h 95"/>
                  <a:gd name="T12" fmla="*/ 596822271 w 54"/>
                  <a:gd name="T13" fmla="*/ 1197210855 h 95"/>
                  <a:gd name="T14" fmla="*/ 331562486 w 54"/>
                  <a:gd name="T15" fmla="*/ 1257071761 h 95"/>
                  <a:gd name="T16" fmla="*/ 265251579 w 54"/>
                  <a:gd name="T17" fmla="*/ 1436654477 h 95"/>
                  <a:gd name="T18" fmla="*/ 397881472 w 54"/>
                  <a:gd name="T19" fmla="*/ 1616237194 h 95"/>
                  <a:gd name="T20" fmla="*/ 265251579 w 54"/>
                  <a:gd name="T21" fmla="*/ 2035264015 h 95"/>
                  <a:gd name="T22" fmla="*/ 66310859 w 54"/>
                  <a:gd name="T23" fmla="*/ 2147483647 h 95"/>
                  <a:gd name="T24" fmla="*/ 0 w 54"/>
                  <a:gd name="T25" fmla="*/ 2147483647 h 95"/>
                  <a:gd name="T26" fmla="*/ 0 w 54"/>
                  <a:gd name="T27" fmla="*/ 2147483647 h 95"/>
                  <a:gd name="T28" fmla="*/ 66310859 w 54"/>
                  <a:gd name="T29" fmla="*/ 2147483647 h 95"/>
                  <a:gd name="T30" fmla="*/ 331562486 w 54"/>
                  <a:gd name="T31" fmla="*/ 2147483647 h 95"/>
                  <a:gd name="T32" fmla="*/ 663133114 w 54"/>
                  <a:gd name="T33" fmla="*/ 2147483647 h 95"/>
                  <a:gd name="T34" fmla="*/ 862073787 w 54"/>
                  <a:gd name="T35" fmla="*/ 2147483647 h 95"/>
                  <a:gd name="T36" fmla="*/ 994695473 w 54"/>
                  <a:gd name="T37" fmla="*/ 2147483647 h 95"/>
                  <a:gd name="T38" fmla="*/ 1259955386 w 54"/>
                  <a:gd name="T39" fmla="*/ 2147483647 h 95"/>
                  <a:gd name="T40" fmla="*/ 1259955386 w 54"/>
                  <a:gd name="T41" fmla="*/ 2147483647 h 95"/>
                  <a:gd name="T42" fmla="*/ 1061014459 w 54"/>
                  <a:gd name="T43" fmla="*/ 2147483647 h 95"/>
                  <a:gd name="T44" fmla="*/ 1259955386 w 54"/>
                  <a:gd name="T45" fmla="*/ 2147483647 h 95"/>
                  <a:gd name="T46" fmla="*/ 1591517744 w 54"/>
                  <a:gd name="T47" fmla="*/ 2147483647 h 95"/>
                  <a:gd name="T48" fmla="*/ 1923088246 w 54"/>
                  <a:gd name="T49" fmla="*/ 2147483647 h 95"/>
                  <a:gd name="T50" fmla="*/ 1989399089 w 54"/>
                  <a:gd name="T51" fmla="*/ 2147483647 h 95"/>
                  <a:gd name="T52" fmla="*/ 1923088246 w 54"/>
                  <a:gd name="T53" fmla="*/ 2147483647 h 95"/>
                  <a:gd name="T54" fmla="*/ 2122028918 w 54"/>
                  <a:gd name="T55" fmla="*/ 2147483647 h 95"/>
                  <a:gd name="T56" fmla="*/ 2147483647 w 54"/>
                  <a:gd name="T57" fmla="*/ 2147483647 h 95"/>
                  <a:gd name="T58" fmla="*/ 2147483647 w 54"/>
                  <a:gd name="T59" fmla="*/ 2147483647 h 95"/>
                  <a:gd name="T60" fmla="*/ 2147483647 w 54"/>
                  <a:gd name="T61" fmla="*/ 2147483647 h 95"/>
                  <a:gd name="T62" fmla="*/ 2147483647 w 54"/>
                  <a:gd name="T63" fmla="*/ 2147483647 h 95"/>
                  <a:gd name="T64" fmla="*/ 2147483647 w 54"/>
                  <a:gd name="T65" fmla="*/ 2147483647 h 95"/>
                  <a:gd name="T66" fmla="*/ 2147483647 w 54"/>
                  <a:gd name="T67" fmla="*/ 2147483647 h 95"/>
                  <a:gd name="T68" fmla="*/ 2147483647 w 54"/>
                  <a:gd name="T69" fmla="*/ 2147483647 h 95"/>
                  <a:gd name="T70" fmla="*/ 2147483647 w 54"/>
                  <a:gd name="T71" fmla="*/ 2147483647 h 95"/>
                  <a:gd name="T72" fmla="*/ 2147483647 w 54"/>
                  <a:gd name="T73" fmla="*/ 2147483647 h 95"/>
                  <a:gd name="T74" fmla="*/ 2147483647 w 54"/>
                  <a:gd name="T75" fmla="*/ 2147483647 h 95"/>
                  <a:gd name="T76" fmla="*/ 2147483647 w 54"/>
                  <a:gd name="T77" fmla="*/ 2147483647 h 95"/>
                  <a:gd name="T78" fmla="*/ 2147483647 w 54"/>
                  <a:gd name="T79" fmla="*/ 2147483647 h 95"/>
                  <a:gd name="T80" fmla="*/ 2147483647 w 54"/>
                  <a:gd name="T81" fmla="*/ 2147483647 h 95"/>
                  <a:gd name="T82" fmla="*/ 2147483647 w 54"/>
                  <a:gd name="T83" fmla="*/ 2147483647 h 95"/>
                  <a:gd name="T84" fmla="*/ 2147483647 w 54"/>
                  <a:gd name="T85" fmla="*/ 2147483647 h 95"/>
                  <a:gd name="T86" fmla="*/ 2147483647 w 54"/>
                  <a:gd name="T87" fmla="*/ 2147483647 h 95"/>
                  <a:gd name="T88" fmla="*/ 2147483647 w 54"/>
                  <a:gd name="T89" fmla="*/ 778192013 h 95"/>
                  <a:gd name="T90" fmla="*/ 2147483647 w 54"/>
                  <a:gd name="T91" fmla="*/ 658470202 h 95"/>
                  <a:gd name="T92" fmla="*/ 2147483647 w 54"/>
                  <a:gd name="T93" fmla="*/ 359165554 h 95"/>
                  <a:gd name="T94" fmla="*/ 2147483647 w 54"/>
                  <a:gd name="T95" fmla="*/ 179582777 h 95"/>
                  <a:gd name="T96" fmla="*/ 2147483647 w 54"/>
                  <a:gd name="T97" fmla="*/ 0 h 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95"/>
                  <a:gd name="T149" fmla="*/ 54 w 54"/>
                  <a:gd name="T150" fmla="*/ 95 h 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95">
                    <a:moveTo>
                      <a:pt x="44" y="0"/>
                    </a:moveTo>
                    <a:lnTo>
                      <a:pt x="9" y="2"/>
                    </a:lnTo>
                    <a:lnTo>
                      <a:pt x="9" y="3"/>
                    </a:lnTo>
                    <a:lnTo>
                      <a:pt x="12" y="5"/>
                    </a:lnTo>
                    <a:lnTo>
                      <a:pt x="12" y="6"/>
                    </a:lnTo>
                    <a:lnTo>
                      <a:pt x="15" y="8"/>
                    </a:lnTo>
                    <a:lnTo>
                      <a:pt x="16" y="11"/>
                    </a:lnTo>
                    <a:lnTo>
                      <a:pt x="15" y="12"/>
                    </a:lnTo>
                    <a:lnTo>
                      <a:pt x="14" y="14"/>
                    </a:lnTo>
                    <a:lnTo>
                      <a:pt x="14" y="15"/>
                    </a:lnTo>
                    <a:lnTo>
                      <a:pt x="14" y="16"/>
                    </a:lnTo>
                    <a:lnTo>
                      <a:pt x="11" y="19"/>
                    </a:lnTo>
                    <a:lnTo>
                      <a:pt x="9" y="19"/>
                    </a:lnTo>
                    <a:lnTo>
                      <a:pt x="9" y="20"/>
                    </a:lnTo>
                    <a:lnTo>
                      <a:pt x="6" y="20"/>
                    </a:lnTo>
                    <a:lnTo>
                      <a:pt x="5" y="21"/>
                    </a:lnTo>
                    <a:lnTo>
                      <a:pt x="4" y="23"/>
                    </a:lnTo>
                    <a:lnTo>
                      <a:pt x="4" y="24"/>
                    </a:lnTo>
                    <a:lnTo>
                      <a:pt x="6" y="26"/>
                    </a:lnTo>
                    <a:lnTo>
                      <a:pt x="6" y="27"/>
                    </a:lnTo>
                    <a:lnTo>
                      <a:pt x="6" y="29"/>
                    </a:lnTo>
                    <a:lnTo>
                      <a:pt x="4" y="34"/>
                    </a:lnTo>
                    <a:lnTo>
                      <a:pt x="2" y="35"/>
                    </a:lnTo>
                    <a:lnTo>
                      <a:pt x="1" y="36"/>
                    </a:lnTo>
                    <a:lnTo>
                      <a:pt x="1" y="38"/>
                    </a:lnTo>
                    <a:lnTo>
                      <a:pt x="0" y="39"/>
                    </a:lnTo>
                    <a:lnTo>
                      <a:pt x="0" y="40"/>
                    </a:lnTo>
                    <a:lnTo>
                      <a:pt x="0" y="41"/>
                    </a:lnTo>
                    <a:lnTo>
                      <a:pt x="0" y="45"/>
                    </a:lnTo>
                    <a:lnTo>
                      <a:pt x="1" y="48"/>
                    </a:lnTo>
                    <a:lnTo>
                      <a:pt x="1" y="49"/>
                    </a:lnTo>
                    <a:lnTo>
                      <a:pt x="5" y="53"/>
                    </a:lnTo>
                    <a:lnTo>
                      <a:pt x="9" y="56"/>
                    </a:lnTo>
                    <a:lnTo>
                      <a:pt x="10" y="57"/>
                    </a:lnTo>
                    <a:lnTo>
                      <a:pt x="12" y="64"/>
                    </a:lnTo>
                    <a:lnTo>
                      <a:pt x="13" y="64"/>
                    </a:lnTo>
                    <a:lnTo>
                      <a:pt x="14" y="63"/>
                    </a:lnTo>
                    <a:lnTo>
                      <a:pt x="15" y="62"/>
                    </a:lnTo>
                    <a:lnTo>
                      <a:pt x="18" y="64"/>
                    </a:lnTo>
                    <a:lnTo>
                      <a:pt x="19" y="65"/>
                    </a:lnTo>
                    <a:lnTo>
                      <a:pt x="18" y="67"/>
                    </a:lnTo>
                    <a:lnTo>
                      <a:pt x="19" y="69"/>
                    </a:lnTo>
                    <a:lnTo>
                      <a:pt x="16" y="72"/>
                    </a:lnTo>
                    <a:lnTo>
                      <a:pt x="16" y="73"/>
                    </a:lnTo>
                    <a:lnTo>
                      <a:pt x="17" y="75"/>
                    </a:lnTo>
                    <a:lnTo>
                      <a:pt x="19" y="78"/>
                    </a:lnTo>
                    <a:lnTo>
                      <a:pt x="23" y="80"/>
                    </a:lnTo>
                    <a:lnTo>
                      <a:pt x="24" y="81"/>
                    </a:lnTo>
                    <a:lnTo>
                      <a:pt x="28" y="84"/>
                    </a:lnTo>
                    <a:lnTo>
                      <a:pt x="29" y="87"/>
                    </a:lnTo>
                    <a:lnTo>
                      <a:pt x="30" y="88"/>
                    </a:lnTo>
                    <a:lnTo>
                      <a:pt x="30" y="89"/>
                    </a:lnTo>
                    <a:lnTo>
                      <a:pt x="29" y="90"/>
                    </a:lnTo>
                    <a:lnTo>
                      <a:pt x="29" y="91"/>
                    </a:lnTo>
                    <a:lnTo>
                      <a:pt x="32" y="95"/>
                    </a:lnTo>
                    <a:lnTo>
                      <a:pt x="32" y="94"/>
                    </a:lnTo>
                    <a:lnTo>
                      <a:pt x="33" y="94"/>
                    </a:lnTo>
                    <a:lnTo>
                      <a:pt x="34" y="95"/>
                    </a:lnTo>
                    <a:lnTo>
                      <a:pt x="34" y="92"/>
                    </a:lnTo>
                    <a:lnTo>
                      <a:pt x="36" y="91"/>
                    </a:lnTo>
                    <a:lnTo>
                      <a:pt x="38" y="91"/>
                    </a:lnTo>
                    <a:lnTo>
                      <a:pt x="40" y="92"/>
                    </a:lnTo>
                    <a:lnTo>
                      <a:pt x="42" y="93"/>
                    </a:lnTo>
                    <a:lnTo>
                      <a:pt x="43" y="93"/>
                    </a:lnTo>
                    <a:lnTo>
                      <a:pt x="43" y="89"/>
                    </a:lnTo>
                    <a:lnTo>
                      <a:pt x="42" y="87"/>
                    </a:lnTo>
                    <a:lnTo>
                      <a:pt x="44" y="87"/>
                    </a:lnTo>
                    <a:lnTo>
                      <a:pt x="48" y="86"/>
                    </a:lnTo>
                    <a:lnTo>
                      <a:pt x="48" y="85"/>
                    </a:lnTo>
                    <a:lnTo>
                      <a:pt x="47" y="83"/>
                    </a:lnTo>
                    <a:lnTo>
                      <a:pt x="47" y="81"/>
                    </a:lnTo>
                    <a:lnTo>
                      <a:pt x="48" y="80"/>
                    </a:lnTo>
                    <a:lnTo>
                      <a:pt x="48" y="79"/>
                    </a:lnTo>
                    <a:lnTo>
                      <a:pt x="48" y="76"/>
                    </a:lnTo>
                    <a:lnTo>
                      <a:pt x="48" y="73"/>
                    </a:lnTo>
                    <a:lnTo>
                      <a:pt x="50" y="71"/>
                    </a:lnTo>
                    <a:lnTo>
                      <a:pt x="52" y="68"/>
                    </a:lnTo>
                    <a:lnTo>
                      <a:pt x="52" y="67"/>
                    </a:lnTo>
                    <a:lnTo>
                      <a:pt x="54" y="64"/>
                    </a:lnTo>
                    <a:lnTo>
                      <a:pt x="53" y="60"/>
                    </a:lnTo>
                    <a:lnTo>
                      <a:pt x="52" y="57"/>
                    </a:lnTo>
                    <a:lnTo>
                      <a:pt x="52" y="55"/>
                    </a:lnTo>
                    <a:lnTo>
                      <a:pt x="52" y="54"/>
                    </a:lnTo>
                    <a:lnTo>
                      <a:pt x="52" y="53"/>
                    </a:lnTo>
                    <a:lnTo>
                      <a:pt x="49" y="13"/>
                    </a:lnTo>
                    <a:lnTo>
                      <a:pt x="48" y="12"/>
                    </a:lnTo>
                    <a:lnTo>
                      <a:pt x="48" y="11"/>
                    </a:lnTo>
                    <a:lnTo>
                      <a:pt x="47" y="8"/>
                    </a:lnTo>
                    <a:lnTo>
                      <a:pt x="46" y="6"/>
                    </a:lnTo>
                    <a:lnTo>
                      <a:pt x="45" y="5"/>
                    </a:lnTo>
                    <a:lnTo>
                      <a:pt x="44" y="3"/>
                    </a:lnTo>
                    <a:lnTo>
                      <a:pt x="44" y="0"/>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2887" name="Freeform 26" descr="75%"/>
              <p:cNvSpPr>
                <a:spLocks/>
              </p:cNvSpPr>
              <p:nvPr/>
            </p:nvSpPr>
            <p:spPr bwMode="auto">
              <a:xfrm>
                <a:off x="6737350" y="3009900"/>
                <a:ext cx="498475" cy="465138"/>
              </a:xfrm>
              <a:custGeom>
                <a:avLst/>
                <a:gdLst>
                  <a:gd name="T0" fmla="*/ 1335537277 w 61"/>
                  <a:gd name="T1" fmla="*/ 0 h 60"/>
                  <a:gd name="T2" fmla="*/ 1335537277 w 61"/>
                  <a:gd name="T3" fmla="*/ 180295256 h 60"/>
                  <a:gd name="T4" fmla="*/ 1402316567 w 61"/>
                  <a:gd name="T5" fmla="*/ 300494697 h 60"/>
                  <a:gd name="T6" fmla="*/ 1268766159 w 61"/>
                  <a:gd name="T7" fmla="*/ 781276838 h 60"/>
                  <a:gd name="T8" fmla="*/ 1268766159 w 61"/>
                  <a:gd name="T9" fmla="*/ 901476219 h 60"/>
                  <a:gd name="T10" fmla="*/ 1201986869 w 61"/>
                  <a:gd name="T11" fmla="*/ 1141867470 h 60"/>
                  <a:gd name="T12" fmla="*/ 1001656916 w 61"/>
                  <a:gd name="T13" fmla="*/ 1322162666 h 60"/>
                  <a:gd name="T14" fmla="*/ 868098337 w 61"/>
                  <a:gd name="T15" fmla="*/ 1382258480 h 60"/>
                  <a:gd name="T16" fmla="*/ 734547929 w 61"/>
                  <a:gd name="T17" fmla="*/ 1442354294 h 60"/>
                  <a:gd name="T18" fmla="*/ 667768639 w 61"/>
                  <a:gd name="T19" fmla="*/ 1562553675 h 60"/>
                  <a:gd name="T20" fmla="*/ 600997521 w 61"/>
                  <a:gd name="T21" fmla="*/ 1802944685 h 60"/>
                  <a:gd name="T22" fmla="*/ 400659523 w 61"/>
                  <a:gd name="T23" fmla="*/ 1802944685 h 60"/>
                  <a:gd name="T24" fmla="*/ 267109052 w 61"/>
                  <a:gd name="T25" fmla="*/ 2043336179 h 60"/>
                  <a:gd name="T26" fmla="*/ 267109052 w 61"/>
                  <a:gd name="T27" fmla="*/ 2147483647 h 60"/>
                  <a:gd name="T28" fmla="*/ 133550440 w 61"/>
                  <a:gd name="T29" fmla="*/ 2147483647 h 60"/>
                  <a:gd name="T30" fmla="*/ 0 w 61"/>
                  <a:gd name="T31" fmla="*/ 2147483647 h 60"/>
                  <a:gd name="T32" fmla="*/ 0 w 61"/>
                  <a:gd name="T33" fmla="*/ 2147483647 h 60"/>
                  <a:gd name="T34" fmla="*/ 200329762 w 61"/>
                  <a:gd name="T35" fmla="*/ 2147483647 h 60"/>
                  <a:gd name="T36" fmla="*/ 400659523 w 61"/>
                  <a:gd name="T37" fmla="*/ 2147483647 h 60"/>
                  <a:gd name="T38" fmla="*/ 534218103 w 61"/>
                  <a:gd name="T39" fmla="*/ 2147483647 h 60"/>
                  <a:gd name="T40" fmla="*/ 534218103 w 61"/>
                  <a:gd name="T41" fmla="*/ 2147483647 h 60"/>
                  <a:gd name="T42" fmla="*/ 667768639 w 61"/>
                  <a:gd name="T43" fmla="*/ 2147483647 h 60"/>
                  <a:gd name="T44" fmla="*/ 667768639 w 61"/>
                  <a:gd name="T45" fmla="*/ 2147483647 h 60"/>
                  <a:gd name="T46" fmla="*/ 1001656916 w 61"/>
                  <a:gd name="T47" fmla="*/ 2147483647 h 60"/>
                  <a:gd name="T48" fmla="*/ 1201986869 w 61"/>
                  <a:gd name="T49" fmla="*/ 2147483647 h 60"/>
                  <a:gd name="T50" fmla="*/ 1268766159 w 61"/>
                  <a:gd name="T51" fmla="*/ 2147483647 h 60"/>
                  <a:gd name="T52" fmla="*/ 1402316567 w 61"/>
                  <a:gd name="T53" fmla="*/ 2147483647 h 60"/>
                  <a:gd name="T54" fmla="*/ 1669425555 w 61"/>
                  <a:gd name="T55" fmla="*/ 2147483647 h 60"/>
                  <a:gd name="T56" fmla="*/ 1736204845 w 61"/>
                  <a:gd name="T57" fmla="*/ 2147483647 h 60"/>
                  <a:gd name="T58" fmla="*/ 2003313833 w 61"/>
                  <a:gd name="T59" fmla="*/ 2147483647 h 60"/>
                  <a:gd name="T60" fmla="*/ 2147483647 w 61"/>
                  <a:gd name="T61" fmla="*/ 2147483647 h 60"/>
                  <a:gd name="T62" fmla="*/ 2147483647 w 61"/>
                  <a:gd name="T63" fmla="*/ 2147483647 h 60"/>
                  <a:gd name="T64" fmla="*/ 2147483647 w 61"/>
                  <a:gd name="T65" fmla="*/ 1923144066 h 60"/>
                  <a:gd name="T66" fmla="*/ 2147483647 w 61"/>
                  <a:gd name="T67" fmla="*/ 1983239880 h 60"/>
                  <a:gd name="T68" fmla="*/ 2147483647 w 61"/>
                  <a:gd name="T69" fmla="*/ 2103439745 h 60"/>
                  <a:gd name="T70" fmla="*/ 2147483647 w 61"/>
                  <a:gd name="T71" fmla="*/ 1923144066 h 60"/>
                  <a:gd name="T72" fmla="*/ 2147483647 w 61"/>
                  <a:gd name="T73" fmla="*/ 1622649489 h 60"/>
                  <a:gd name="T74" fmla="*/ 2147483647 w 61"/>
                  <a:gd name="T75" fmla="*/ 1502457861 h 60"/>
                  <a:gd name="T76" fmla="*/ 2147483647 w 61"/>
                  <a:gd name="T77" fmla="*/ 1382258480 h 60"/>
                  <a:gd name="T78" fmla="*/ 2147483647 w 61"/>
                  <a:gd name="T79" fmla="*/ 1201963285 h 60"/>
                  <a:gd name="T80" fmla="*/ 2147483647 w 61"/>
                  <a:gd name="T81" fmla="*/ 1141867470 h 60"/>
                  <a:gd name="T82" fmla="*/ 2147483647 w 61"/>
                  <a:gd name="T83" fmla="*/ 901476219 h 60"/>
                  <a:gd name="T84" fmla="*/ 2147483647 w 61"/>
                  <a:gd name="T85" fmla="*/ 1141867470 h 60"/>
                  <a:gd name="T86" fmla="*/ 2147483647 w 61"/>
                  <a:gd name="T87" fmla="*/ 1141867470 h 60"/>
                  <a:gd name="T88" fmla="*/ 2147483647 w 61"/>
                  <a:gd name="T89" fmla="*/ 781276838 h 60"/>
                  <a:gd name="T90" fmla="*/ 2147483647 w 61"/>
                  <a:gd name="T91" fmla="*/ 661077457 h 60"/>
                  <a:gd name="T92" fmla="*/ 2147483647 w 61"/>
                  <a:gd name="T93" fmla="*/ 661077457 h 60"/>
                  <a:gd name="T94" fmla="*/ 2147483647 w 61"/>
                  <a:gd name="T95" fmla="*/ 721181023 h 60"/>
                  <a:gd name="T96" fmla="*/ 2147483647 w 61"/>
                  <a:gd name="T97" fmla="*/ 841372652 h 60"/>
                  <a:gd name="T98" fmla="*/ 2147483647 w 61"/>
                  <a:gd name="T99" fmla="*/ 781276838 h 60"/>
                  <a:gd name="T100" fmla="*/ 2147483647 w 61"/>
                  <a:gd name="T101" fmla="*/ 901476219 h 60"/>
                  <a:gd name="T102" fmla="*/ 2147483647 w 61"/>
                  <a:gd name="T103" fmla="*/ 1021668089 h 60"/>
                  <a:gd name="T104" fmla="*/ 2147483647 w 61"/>
                  <a:gd name="T105" fmla="*/ 1201963285 h 60"/>
                  <a:gd name="T106" fmla="*/ 2147483647 w 61"/>
                  <a:gd name="T107" fmla="*/ 781276838 h 60"/>
                  <a:gd name="T108" fmla="*/ 1402316567 w 61"/>
                  <a:gd name="T109" fmla="*/ 0 h 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
                  <a:gd name="T166" fmla="*/ 0 h 60"/>
                  <a:gd name="T167" fmla="*/ 61 w 61"/>
                  <a:gd name="T168" fmla="*/ 60 h 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 h="60">
                    <a:moveTo>
                      <a:pt x="21" y="0"/>
                    </a:moveTo>
                    <a:lnTo>
                      <a:pt x="20" y="0"/>
                    </a:lnTo>
                    <a:lnTo>
                      <a:pt x="19" y="1"/>
                    </a:lnTo>
                    <a:lnTo>
                      <a:pt x="20" y="3"/>
                    </a:lnTo>
                    <a:lnTo>
                      <a:pt x="18" y="4"/>
                    </a:lnTo>
                    <a:lnTo>
                      <a:pt x="21" y="5"/>
                    </a:lnTo>
                    <a:lnTo>
                      <a:pt x="20" y="12"/>
                    </a:lnTo>
                    <a:lnTo>
                      <a:pt x="19" y="13"/>
                    </a:lnTo>
                    <a:lnTo>
                      <a:pt x="19" y="14"/>
                    </a:lnTo>
                    <a:lnTo>
                      <a:pt x="19" y="15"/>
                    </a:lnTo>
                    <a:lnTo>
                      <a:pt x="19" y="17"/>
                    </a:lnTo>
                    <a:lnTo>
                      <a:pt x="18" y="19"/>
                    </a:lnTo>
                    <a:lnTo>
                      <a:pt x="17" y="19"/>
                    </a:lnTo>
                    <a:lnTo>
                      <a:pt x="15" y="22"/>
                    </a:lnTo>
                    <a:lnTo>
                      <a:pt x="13" y="23"/>
                    </a:lnTo>
                    <a:lnTo>
                      <a:pt x="12" y="23"/>
                    </a:lnTo>
                    <a:lnTo>
                      <a:pt x="11" y="24"/>
                    </a:lnTo>
                    <a:lnTo>
                      <a:pt x="11" y="25"/>
                    </a:lnTo>
                    <a:lnTo>
                      <a:pt x="10" y="26"/>
                    </a:lnTo>
                    <a:lnTo>
                      <a:pt x="9" y="29"/>
                    </a:lnTo>
                    <a:lnTo>
                      <a:pt x="9" y="30"/>
                    </a:lnTo>
                    <a:lnTo>
                      <a:pt x="8" y="32"/>
                    </a:lnTo>
                    <a:lnTo>
                      <a:pt x="6" y="30"/>
                    </a:lnTo>
                    <a:lnTo>
                      <a:pt x="5" y="30"/>
                    </a:lnTo>
                    <a:lnTo>
                      <a:pt x="4" y="34"/>
                    </a:lnTo>
                    <a:lnTo>
                      <a:pt x="4" y="36"/>
                    </a:lnTo>
                    <a:lnTo>
                      <a:pt x="4" y="38"/>
                    </a:lnTo>
                    <a:lnTo>
                      <a:pt x="3" y="39"/>
                    </a:lnTo>
                    <a:lnTo>
                      <a:pt x="2" y="41"/>
                    </a:lnTo>
                    <a:lnTo>
                      <a:pt x="0" y="41"/>
                    </a:lnTo>
                    <a:lnTo>
                      <a:pt x="0" y="43"/>
                    </a:lnTo>
                    <a:lnTo>
                      <a:pt x="0" y="45"/>
                    </a:lnTo>
                    <a:lnTo>
                      <a:pt x="0" y="46"/>
                    </a:lnTo>
                    <a:lnTo>
                      <a:pt x="1" y="47"/>
                    </a:lnTo>
                    <a:lnTo>
                      <a:pt x="3" y="51"/>
                    </a:lnTo>
                    <a:lnTo>
                      <a:pt x="5" y="53"/>
                    </a:lnTo>
                    <a:lnTo>
                      <a:pt x="6" y="54"/>
                    </a:lnTo>
                    <a:lnTo>
                      <a:pt x="6" y="53"/>
                    </a:lnTo>
                    <a:lnTo>
                      <a:pt x="8" y="54"/>
                    </a:lnTo>
                    <a:lnTo>
                      <a:pt x="8" y="55"/>
                    </a:lnTo>
                    <a:lnTo>
                      <a:pt x="9" y="55"/>
                    </a:lnTo>
                    <a:lnTo>
                      <a:pt x="10" y="55"/>
                    </a:lnTo>
                    <a:lnTo>
                      <a:pt x="11" y="56"/>
                    </a:lnTo>
                    <a:lnTo>
                      <a:pt x="10" y="57"/>
                    </a:lnTo>
                    <a:lnTo>
                      <a:pt x="12" y="59"/>
                    </a:lnTo>
                    <a:lnTo>
                      <a:pt x="15" y="60"/>
                    </a:lnTo>
                    <a:lnTo>
                      <a:pt x="17" y="60"/>
                    </a:lnTo>
                    <a:lnTo>
                      <a:pt x="18" y="59"/>
                    </a:lnTo>
                    <a:lnTo>
                      <a:pt x="18" y="58"/>
                    </a:lnTo>
                    <a:lnTo>
                      <a:pt x="19" y="57"/>
                    </a:lnTo>
                    <a:lnTo>
                      <a:pt x="20" y="58"/>
                    </a:lnTo>
                    <a:lnTo>
                      <a:pt x="21" y="59"/>
                    </a:lnTo>
                    <a:lnTo>
                      <a:pt x="22" y="58"/>
                    </a:lnTo>
                    <a:lnTo>
                      <a:pt x="25" y="57"/>
                    </a:lnTo>
                    <a:lnTo>
                      <a:pt x="26" y="55"/>
                    </a:lnTo>
                    <a:lnTo>
                      <a:pt x="27" y="56"/>
                    </a:lnTo>
                    <a:lnTo>
                      <a:pt x="30" y="53"/>
                    </a:lnTo>
                    <a:lnTo>
                      <a:pt x="31" y="54"/>
                    </a:lnTo>
                    <a:lnTo>
                      <a:pt x="33" y="51"/>
                    </a:lnTo>
                    <a:lnTo>
                      <a:pt x="32" y="50"/>
                    </a:lnTo>
                    <a:lnTo>
                      <a:pt x="33" y="48"/>
                    </a:lnTo>
                    <a:lnTo>
                      <a:pt x="35" y="43"/>
                    </a:lnTo>
                    <a:lnTo>
                      <a:pt x="38" y="32"/>
                    </a:lnTo>
                    <a:lnTo>
                      <a:pt x="40" y="33"/>
                    </a:lnTo>
                    <a:lnTo>
                      <a:pt x="40" y="34"/>
                    </a:lnTo>
                    <a:lnTo>
                      <a:pt x="41" y="35"/>
                    </a:lnTo>
                    <a:lnTo>
                      <a:pt x="43" y="34"/>
                    </a:lnTo>
                    <a:lnTo>
                      <a:pt x="44" y="32"/>
                    </a:lnTo>
                    <a:lnTo>
                      <a:pt x="45" y="28"/>
                    </a:lnTo>
                    <a:lnTo>
                      <a:pt x="46" y="27"/>
                    </a:lnTo>
                    <a:lnTo>
                      <a:pt x="48" y="27"/>
                    </a:lnTo>
                    <a:lnTo>
                      <a:pt x="49" y="25"/>
                    </a:lnTo>
                    <a:lnTo>
                      <a:pt x="50" y="25"/>
                    </a:lnTo>
                    <a:lnTo>
                      <a:pt x="51" y="23"/>
                    </a:lnTo>
                    <a:lnTo>
                      <a:pt x="51" y="21"/>
                    </a:lnTo>
                    <a:lnTo>
                      <a:pt x="52" y="20"/>
                    </a:lnTo>
                    <a:lnTo>
                      <a:pt x="52" y="19"/>
                    </a:lnTo>
                    <a:lnTo>
                      <a:pt x="52" y="16"/>
                    </a:lnTo>
                    <a:lnTo>
                      <a:pt x="52" y="15"/>
                    </a:lnTo>
                    <a:lnTo>
                      <a:pt x="53" y="15"/>
                    </a:lnTo>
                    <a:lnTo>
                      <a:pt x="59" y="19"/>
                    </a:lnTo>
                    <a:lnTo>
                      <a:pt x="60" y="19"/>
                    </a:lnTo>
                    <a:lnTo>
                      <a:pt x="61" y="16"/>
                    </a:lnTo>
                    <a:lnTo>
                      <a:pt x="59" y="13"/>
                    </a:lnTo>
                    <a:lnTo>
                      <a:pt x="59" y="12"/>
                    </a:lnTo>
                    <a:lnTo>
                      <a:pt x="58" y="11"/>
                    </a:lnTo>
                    <a:lnTo>
                      <a:pt x="57" y="12"/>
                    </a:lnTo>
                    <a:lnTo>
                      <a:pt x="56" y="11"/>
                    </a:lnTo>
                    <a:lnTo>
                      <a:pt x="55" y="11"/>
                    </a:lnTo>
                    <a:lnTo>
                      <a:pt x="51" y="12"/>
                    </a:lnTo>
                    <a:lnTo>
                      <a:pt x="50" y="13"/>
                    </a:lnTo>
                    <a:lnTo>
                      <a:pt x="49" y="14"/>
                    </a:lnTo>
                    <a:lnTo>
                      <a:pt x="47" y="14"/>
                    </a:lnTo>
                    <a:lnTo>
                      <a:pt x="46" y="13"/>
                    </a:lnTo>
                    <a:lnTo>
                      <a:pt x="46" y="15"/>
                    </a:lnTo>
                    <a:lnTo>
                      <a:pt x="45" y="15"/>
                    </a:lnTo>
                    <a:lnTo>
                      <a:pt x="44" y="17"/>
                    </a:lnTo>
                    <a:lnTo>
                      <a:pt x="42" y="17"/>
                    </a:lnTo>
                    <a:lnTo>
                      <a:pt x="40" y="20"/>
                    </a:lnTo>
                    <a:lnTo>
                      <a:pt x="39" y="20"/>
                    </a:lnTo>
                    <a:lnTo>
                      <a:pt x="38" y="21"/>
                    </a:lnTo>
                    <a:lnTo>
                      <a:pt x="36" y="13"/>
                    </a:lnTo>
                    <a:lnTo>
                      <a:pt x="23" y="15"/>
                    </a:lnTo>
                    <a:lnTo>
                      <a:pt x="21" y="0"/>
                    </a:lnTo>
                    <a:close/>
                  </a:path>
                </a:pathLst>
              </a:custGeom>
              <a:pattFill prst="pct75">
                <a:fgClr>
                  <a:srgbClr val="AA1202"/>
                </a:fgClr>
                <a:bgClr>
                  <a:schemeClr val="tx1"/>
                </a:bgClr>
              </a:pattFill>
              <a:ln w="12700" cmpd="sng">
                <a:solidFill>
                  <a:schemeClr val="tx1"/>
                </a:solidFill>
                <a:prstDash val="solid"/>
                <a:round/>
                <a:headEnd/>
                <a:tailEnd/>
              </a:ln>
            </p:spPr>
            <p:txBody>
              <a:bodyPr/>
              <a:lstStyle/>
              <a:p>
                <a:endParaRPr lang="en-US"/>
              </a:p>
            </p:txBody>
          </p:sp>
          <p:sp>
            <p:nvSpPr>
              <p:cNvPr id="32888" name="Freeform 27" descr="20%"/>
              <p:cNvSpPr>
                <a:spLocks/>
              </p:cNvSpPr>
              <p:nvPr/>
            </p:nvSpPr>
            <p:spPr bwMode="auto">
              <a:xfrm>
                <a:off x="5516563" y="4133850"/>
                <a:ext cx="625475" cy="511175"/>
              </a:xfrm>
              <a:custGeom>
                <a:avLst/>
                <a:gdLst>
                  <a:gd name="T0" fmla="*/ 2147483647 w 77"/>
                  <a:gd name="T1" fmla="*/ 59985599 h 66"/>
                  <a:gd name="T2" fmla="*/ 2147483647 w 77"/>
                  <a:gd name="T3" fmla="*/ 599863827 h 66"/>
                  <a:gd name="T4" fmla="*/ 2147483647 w 77"/>
                  <a:gd name="T5" fmla="*/ 779820579 h 66"/>
                  <a:gd name="T6" fmla="*/ 2147483647 w 77"/>
                  <a:gd name="T7" fmla="*/ 1319698822 h 66"/>
                  <a:gd name="T8" fmla="*/ 2147483647 w 77"/>
                  <a:gd name="T9" fmla="*/ 1979547991 h 66"/>
                  <a:gd name="T10" fmla="*/ 2147483647 w 77"/>
                  <a:gd name="T11" fmla="*/ 2147483647 h 66"/>
                  <a:gd name="T12" fmla="*/ 2147483647 w 77"/>
                  <a:gd name="T13" fmla="*/ 2147483647 h 66"/>
                  <a:gd name="T14" fmla="*/ 2147483647 w 77"/>
                  <a:gd name="T15" fmla="*/ 2147483647 h 66"/>
                  <a:gd name="T16" fmla="*/ 2147483647 w 77"/>
                  <a:gd name="T17" fmla="*/ 2147483647 h 66"/>
                  <a:gd name="T18" fmla="*/ 2147483647 w 77"/>
                  <a:gd name="T19" fmla="*/ 2147483647 h 66"/>
                  <a:gd name="T20" fmla="*/ 2147483647 w 77"/>
                  <a:gd name="T21" fmla="*/ 2147483647 h 66"/>
                  <a:gd name="T22" fmla="*/ 2147483647 w 77"/>
                  <a:gd name="T23" fmla="*/ 2147483647 h 66"/>
                  <a:gd name="T24" fmla="*/ 2147483647 w 77"/>
                  <a:gd name="T25" fmla="*/ 2147483647 h 66"/>
                  <a:gd name="T26" fmla="*/ 2147483647 w 77"/>
                  <a:gd name="T27" fmla="*/ 2147483647 h 66"/>
                  <a:gd name="T28" fmla="*/ 2147483647 w 77"/>
                  <a:gd name="T29" fmla="*/ 2147483647 h 66"/>
                  <a:gd name="T30" fmla="*/ 2147483647 w 77"/>
                  <a:gd name="T31" fmla="*/ 2147483647 h 66"/>
                  <a:gd name="T32" fmla="*/ 2147483647 w 77"/>
                  <a:gd name="T33" fmla="*/ 2147483647 h 66"/>
                  <a:gd name="T34" fmla="*/ 2147483647 w 77"/>
                  <a:gd name="T35" fmla="*/ 2147483647 h 66"/>
                  <a:gd name="T36" fmla="*/ 2147483647 w 77"/>
                  <a:gd name="T37" fmla="*/ 2147483647 h 66"/>
                  <a:gd name="T38" fmla="*/ 2147483647 w 77"/>
                  <a:gd name="T39" fmla="*/ 2147483647 h 66"/>
                  <a:gd name="T40" fmla="*/ 2147483647 w 77"/>
                  <a:gd name="T41" fmla="*/ 2147483647 h 66"/>
                  <a:gd name="T42" fmla="*/ 2147483647 w 77"/>
                  <a:gd name="T43" fmla="*/ 2147483647 h 66"/>
                  <a:gd name="T44" fmla="*/ 2147483647 w 77"/>
                  <a:gd name="T45" fmla="*/ 2147483647 h 66"/>
                  <a:gd name="T46" fmla="*/ 2147483647 w 77"/>
                  <a:gd name="T47" fmla="*/ 2147483647 h 66"/>
                  <a:gd name="T48" fmla="*/ 2147483647 w 77"/>
                  <a:gd name="T49" fmla="*/ 2147483647 h 66"/>
                  <a:gd name="T50" fmla="*/ 2147483647 w 77"/>
                  <a:gd name="T51" fmla="*/ 2147483647 h 66"/>
                  <a:gd name="T52" fmla="*/ 2147483647 w 77"/>
                  <a:gd name="T53" fmla="*/ 2147483647 h 66"/>
                  <a:gd name="T54" fmla="*/ 2147483647 w 77"/>
                  <a:gd name="T55" fmla="*/ 2147483647 h 66"/>
                  <a:gd name="T56" fmla="*/ 2147483647 w 77"/>
                  <a:gd name="T57" fmla="*/ 2147483647 h 66"/>
                  <a:gd name="T58" fmla="*/ 2147483647 w 77"/>
                  <a:gd name="T59" fmla="*/ 2147483647 h 66"/>
                  <a:gd name="T60" fmla="*/ 2147483647 w 77"/>
                  <a:gd name="T61" fmla="*/ 2147483647 h 66"/>
                  <a:gd name="T62" fmla="*/ 2045506023 w 77"/>
                  <a:gd name="T63" fmla="*/ 2147483647 h 66"/>
                  <a:gd name="T64" fmla="*/ 989761249 w 77"/>
                  <a:gd name="T65" fmla="*/ 2147483647 h 66"/>
                  <a:gd name="T66" fmla="*/ 263934163 w 77"/>
                  <a:gd name="T67" fmla="*/ 2147483647 h 66"/>
                  <a:gd name="T68" fmla="*/ 329917751 w 77"/>
                  <a:gd name="T69" fmla="*/ 2147483647 h 66"/>
                  <a:gd name="T70" fmla="*/ 395901276 w 77"/>
                  <a:gd name="T71" fmla="*/ 2147483647 h 66"/>
                  <a:gd name="T72" fmla="*/ 395901276 w 77"/>
                  <a:gd name="T73" fmla="*/ 2147483647 h 66"/>
                  <a:gd name="T74" fmla="*/ 593851977 w 77"/>
                  <a:gd name="T75" fmla="*/ 2147483647 h 66"/>
                  <a:gd name="T76" fmla="*/ 461884801 w 77"/>
                  <a:gd name="T77" fmla="*/ 1799583494 h 66"/>
                  <a:gd name="T78" fmla="*/ 395901276 w 77"/>
                  <a:gd name="T79" fmla="*/ 1679612326 h 66"/>
                  <a:gd name="T80" fmla="*/ 263934163 w 77"/>
                  <a:gd name="T81" fmla="*/ 1499655574 h 66"/>
                  <a:gd name="T82" fmla="*/ 65983541 w 77"/>
                  <a:gd name="T83" fmla="*/ 1139734325 h 66"/>
                  <a:gd name="T84" fmla="*/ 0 w 77"/>
                  <a:gd name="T85" fmla="*/ 59985599 h 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7"/>
                  <a:gd name="T130" fmla="*/ 0 h 66"/>
                  <a:gd name="T131" fmla="*/ 77 w 77"/>
                  <a:gd name="T132" fmla="*/ 66 h 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7" h="66">
                    <a:moveTo>
                      <a:pt x="0" y="1"/>
                    </a:moveTo>
                    <a:lnTo>
                      <a:pt x="42" y="0"/>
                    </a:lnTo>
                    <a:lnTo>
                      <a:pt x="41" y="1"/>
                    </a:lnTo>
                    <a:lnTo>
                      <a:pt x="43" y="5"/>
                    </a:lnTo>
                    <a:lnTo>
                      <a:pt x="43" y="8"/>
                    </a:lnTo>
                    <a:lnTo>
                      <a:pt x="44" y="10"/>
                    </a:lnTo>
                    <a:lnTo>
                      <a:pt x="45" y="11"/>
                    </a:lnTo>
                    <a:lnTo>
                      <a:pt x="45" y="12"/>
                    </a:lnTo>
                    <a:lnTo>
                      <a:pt x="43" y="13"/>
                    </a:lnTo>
                    <a:lnTo>
                      <a:pt x="43" y="14"/>
                    </a:lnTo>
                    <a:lnTo>
                      <a:pt x="42" y="17"/>
                    </a:lnTo>
                    <a:lnTo>
                      <a:pt x="40" y="22"/>
                    </a:lnTo>
                    <a:lnTo>
                      <a:pt x="37" y="29"/>
                    </a:lnTo>
                    <a:lnTo>
                      <a:pt x="37" y="34"/>
                    </a:lnTo>
                    <a:lnTo>
                      <a:pt x="64" y="33"/>
                    </a:lnTo>
                    <a:lnTo>
                      <a:pt x="64" y="34"/>
                    </a:lnTo>
                    <a:lnTo>
                      <a:pt x="63" y="36"/>
                    </a:lnTo>
                    <a:lnTo>
                      <a:pt x="64" y="40"/>
                    </a:lnTo>
                    <a:lnTo>
                      <a:pt x="66" y="43"/>
                    </a:lnTo>
                    <a:lnTo>
                      <a:pt x="67" y="46"/>
                    </a:lnTo>
                    <a:lnTo>
                      <a:pt x="63" y="45"/>
                    </a:lnTo>
                    <a:lnTo>
                      <a:pt x="60" y="44"/>
                    </a:lnTo>
                    <a:lnTo>
                      <a:pt x="59" y="43"/>
                    </a:lnTo>
                    <a:lnTo>
                      <a:pt x="58" y="44"/>
                    </a:lnTo>
                    <a:lnTo>
                      <a:pt x="55" y="46"/>
                    </a:lnTo>
                    <a:lnTo>
                      <a:pt x="55" y="48"/>
                    </a:lnTo>
                    <a:lnTo>
                      <a:pt x="56" y="49"/>
                    </a:lnTo>
                    <a:lnTo>
                      <a:pt x="58" y="49"/>
                    </a:lnTo>
                    <a:lnTo>
                      <a:pt x="60" y="49"/>
                    </a:lnTo>
                    <a:lnTo>
                      <a:pt x="62" y="48"/>
                    </a:lnTo>
                    <a:lnTo>
                      <a:pt x="63" y="47"/>
                    </a:lnTo>
                    <a:lnTo>
                      <a:pt x="65" y="47"/>
                    </a:lnTo>
                    <a:lnTo>
                      <a:pt x="66" y="47"/>
                    </a:lnTo>
                    <a:lnTo>
                      <a:pt x="66" y="48"/>
                    </a:lnTo>
                    <a:lnTo>
                      <a:pt x="65" y="48"/>
                    </a:lnTo>
                    <a:lnTo>
                      <a:pt x="64" y="49"/>
                    </a:lnTo>
                    <a:lnTo>
                      <a:pt x="65" y="50"/>
                    </a:lnTo>
                    <a:lnTo>
                      <a:pt x="66" y="51"/>
                    </a:lnTo>
                    <a:lnTo>
                      <a:pt x="67" y="51"/>
                    </a:lnTo>
                    <a:lnTo>
                      <a:pt x="68" y="49"/>
                    </a:lnTo>
                    <a:lnTo>
                      <a:pt x="71" y="47"/>
                    </a:lnTo>
                    <a:lnTo>
                      <a:pt x="72" y="47"/>
                    </a:lnTo>
                    <a:lnTo>
                      <a:pt x="73" y="47"/>
                    </a:lnTo>
                    <a:lnTo>
                      <a:pt x="74" y="48"/>
                    </a:lnTo>
                    <a:lnTo>
                      <a:pt x="73" y="49"/>
                    </a:lnTo>
                    <a:lnTo>
                      <a:pt x="74" y="50"/>
                    </a:lnTo>
                    <a:lnTo>
                      <a:pt x="73" y="51"/>
                    </a:lnTo>
                    <a:lnTo>
                      <a:pt x="72" y="51"/>
                    </a:lnTo>
                    <a:lnTo>
                      <a:pt x="70" y="54"/>
                    </a:lnTo>
                    <a:lnTo>
                      <a:pt x="68" y="56"/>
                    </a:lnTo>
                    <a:lnTo>
                      <a:pt x="68" y="57"/>
                    </a:lnTo>
                    <a:lnTo>
                      <a:pt x="68" y="59"/>
                    </a:lnTo>
                    <a:lnTo>
                      <a:pt x="71" y="60"/>
                    </a:lnTo>
                    <a:lnTo>
                      <a:pt x="76" y="62"/>
                    </a:lnTo>
                    <a:lnTo>
                      <a:pt x="77" y="63"/>
                    </a:lnTo>
                    <a:lnTo>
                      <a:pt x="77" y="65"/>
                    </a:lnTo>
                    <a:lnTo>
                      <a:pt x="76" y="65"/>
                    </a:lnTo>
                    <a:lnTo>
                      <a:pt x="72" y="66"/>
                    </a:lnTo>
                    <a:lnTo>
                      <a:pt x="71" y="63"/>
                    </a:lnTo>
                    <a:lnTo>
                      <a:pt x="69" y="62"/>
                    </a:lnTo>
                    <a:lnTo>
                      <a:pt x="65" y="61"/>
                    </a:lnTo>
                    <a:lnTo>
                      <a:pt x="64" y="59"/>
                    </a:lnTo>
                    <a:lnTo>
                      <a:pt x="63" y="59"/>
                    </a:lnTo>
                    <a:lnTo>
                      <a:pt x="62" y="59"/>
                    </a:lnTo>
                    <a:lnTo>
                      <a:pt x="61" y="62"/>
                    </a:lnTo>
                    <a:lnTo>
                      <a:pt x="62" y="63"/>
                    </a:lnTo>
                    <a:lnTo>
                      <a:pt x="60" y="65"/>
                    </a:lnTo>
                    <a:lnTo>
                      <a:pt x="59" y="65"/>
                    </a:lnTo>
                    <a:lnTo>
                      <a:pt x="58" y="63"/>
                    </a:lnTo>
                    <a:lnTo>
                      <a:pt x="57" y="63"/>
                    </a:lnTo>
                    <a:lnTo>
                      <a:pt x="55" y="63"/>
                    </a:lnTo>
                    <a:lnTo>
                      <a:pt x="54" y="63"/>
                    </a:lnTo>
                    <a:lnTo>
                      <a:pt x="52" y="65"/>
                    </a:lnTo>
                    <a:lnTo>
                      <a:pt x="50" y="65"/>
                    </a:lnTo>
                    <a:lnTo>
                      <a:pt x="49" y="64"/>
                    </a:lnTo>
                    <a:lnTo>
                      <a:pt x="47" y="64"/>
                    </a:lnTo>
                    <a:lnTo>
                      <a:pt x="43" y="60"/>
                    </a:lnTo>
                    <a:lnTo>
                      <a:pt x="41" y="59"/>
                    </a:lnTo>
                    <a:lnTo>
                      <a:pt x="39" y="58"/>
                    </a:lnTo>
                    <a:lnTo>
                      <a:pt x="38" y="57"/>
                    </a:lnTo>
                    <a:lnTo>
                      <a:pt x="37" y="57"/>
                    </a:lnTo>
                    <a:lnTo>
                      <a:pt x="37" y="56"/>
                    </a:lnTo>
                    <a:lnTo>
                      <a:pt x="37" y="55"/>
                    </a:lnTo>
                    <a:lnTo>
                      <a:pt x="36" y="56"/>
                    </a:lnTo>
                    <a:lnTo>
                      <a:pt x="34" y="55"/>
                    </a:lnTo>
                    <a:lnTo>
                      <a:pt x="34" y="54"/>
                    </a:lnTo>
                    <a:lnTo>
                      <a:pt x="33" y="54"/>
                    </a:lnTo>
                    <a:lnTo>
                      <a:pt x="30" y="57"/>
                    </a:lnTo>
                    <a:lnTo>
                      <a:pt x="31" y="58"/>
                    </a:lnTo>
                    <a:lnTo>
                      <a:pt x="27" y="59"/>
                    </a:lnTo>
                    <a:lnTo>
                      <a:pt x="19" y="57"/>
                    </a:lnTo>
                    <a:lnTo>
                      <a:pt x="15" y="56"/>
                    </a:lnTo>
                    <a:lnTo>
                      <a:pt x="4" y="57"/>
                    </a:lnTo>
                    <a:lnTo>
                      <a:pt x="4" y="56"/>
                    </a:lnTo>
                    <a:lnTo>
                      <a:pt x="4" y="55"/>
                    </a:lnTo>
                    <a:lnTo>
                      <a:pt x="4" y="54"/>
                    </a:lnTo>
                    <a:lnTo>
                      <a:pt x="5" y="53"/>
                    </a:lnTo>
                    <a:lnTo>
                      <a:pt x="7" y="49"/>
                    </a:lnTo>
                    <a:lnTo>
                      <a:pt x="6" y="47"/>
                    </a:lnTo>
                    <a:lnTo>
                      <a:pt x="6" y="46"/>
                    </a:lnTo>
                    <a:lnTo>
                      <a:pt x="6" y="45"/>
                    </a:lnTo>
                    <a:lnTo>
                      <a:pt x="6" y="44"/>
                    </a:lnTo>
                    <a:lnTo>
                      <a:pt x="6" y="42"/>
                    </a:lnTo>
                    <a:lnTo>
                      <a:pt x="7" y="41"/>
                    </a:lnTo>
                    <a:lnTo>
                      <a:pt x="8" y="40"/>
                    </a:lnTo>
                    <a:lnTo>
                      <a:pt x="9" y="37"/>
                    </a:lnTo>
                    <a:lnTo>
                      <a:pt x="9" y="35"/>
                    </a:lnTo>
                    <a:lnTo>
                      <a:pt x="8" y="32"/>
                    </a:lnTo>
                    <a:lnTo>
                      <a:pt x="7" y="30"/>
                    </a:lnTo>
                    <a:lnTo>
                      <a:pt x="6" y="30"/>
                    </a:lnTo>
                    <a:lnTo>
                      <a:pt x="7" y="29"/>
                    </a:lnTo>
                    <a:lnTo>
                      <a:pt x="6" y="28"/>
                    </a:lnTo>
                    <a:lnTo>
                      <a:pt x="5" y="27"/>
                    </a:lnTo>
                    <a:lnTo>
                      <a:pt x="4" y="26"/>
                    </a:lnTo>
                    <a:lnTo>
                      <a:pt x="4" y="25"/>
                    </a:lnTo>
                    <a:lnTo>
                      <a:pt x="5" y="24"/>
                    </a:lnTo>
                    <a:lnTo>
                      <a:pt x="4" y="21"/>
                    </a:lnTo>
                    <a:lnTo>
                      <a:pt x="1" y="19"/>
                    </a:lnTo>
                    <a:lnTo>
                      <a:pt x="1" y="18"/>
                    </a:lnTo>
                    <a:lnTo>
                      <a:pt x="0" y="1"/>
                    </a:lnTo>
                    <a:close/>
                  </a:path>
                </a:pathLst>
              </a:custGeom>
              <a:pattFill prst="pct20">
                <a:fgClr>
                  <a:schemeClr val="tx1"/>
                </a:fgClr>
                <a:bgClr>
                  <a:srgbClr val="AA1202"/>
                </a:bgClr>
              </a:pattFill>
              <a:ln w="12700" cmpd="sng">
                <a:solidFill>
                  <a:schemeClr val="tx1"/>
                </a:solidFill>
                <a:prstDash val="solid"/>
                <a:round/>
                <a:headEnd/>
                <a:tailEnd/>
              </a:ln>
            </p:spPr>
            <p:txBody>
              <a:bodyPr/>
              <a:lstStyle/>
              <a:p>
                <a:endParaRPr lang="en-US"/>
              </a:p>
            </p:txBody>
          </p:sp>
          <p:sp>
            <p:nvSpPr>
              <p:cNvPr id="32889" name="Freeform 28" descr="20%"/>
              <p:cNvSpPr>
                <a:spLocks/>
              </p:cNvSpPr>
              <p:nvPr/>
            </p:nvSpPr>
            <p:spPr bwMode="auto">
              <a:xfrm>
                <a:off x="5818188" y="3846513"/>
                <a:ext cx="381000" cy="642937"/>
              </a:xfrm>
              <a:custGeom>
                <a:avLst/>
                <a:gdLst>
                  <a:gd name="T0" fmla="*/ 2147483647 w 47"/>
                  <a:gd name="T1" fmla="*/ 0 h 83"/>
                  <a:gd name="T2" fmla="*/ 985703678 w 47"/>
                  <a:gd name="T3" fmla="*/ 120004564 h 83"/>
                  <a:gd name="T4" fmla="*/ 985703678 w 47"/>
                  <a:gd name="T5" fmla="*/ 180014608 h 83"/>
                  <a:gd name="T6" fmla="*/ 788564614 w 47"/>
                  <a:gd name="T7" fmla="*/ 300019203 h 83"/>
                  <a:gd name="T8" fmla="*/ 788564614 w 47"/>
                  <a:gd name="T9" fmla="*/ 480033750 h 83"/>
                  <a:gd name="T10" fmla="*/ 788564614 w 47"/>
                  <a:gd name="T11" fmla="*/ 660048419 h 83"/>
                  <a:gd name="T12" fmla="*/ 722846189 w 47"/>
                  <a:gd name="T13" fmla="*/ 720050686 h 83"/>
                  <a:gd name="T14" fmla="*/ 591417444 w 47"/>
                  <a:gd name="T15" fmla="*/ 840055220 h 83"/>
                  <a:gd name="T16" fmla="*/ 459996679 w 47"/>
                  <a:gd name="T17" fmla="*/ 960067501 h 83"/>
                  <a:gd name="T18" fmla="*/ 394278254 w 47"/>
                  <a:gd name="T19" fmla="*/ 1020070010 h 83"/>
                  <a:gd name="T20" fmla="*/ 394278254 w 47"/>
                  <a:gd name="T21" fmla="*/ 1140074544 h 83"/>
                  <a:gd name="T22" fmla="*/ 328567935 w 47"/>
                  <a:gd name="T23" fmla="*/ 1260086825 h 83"/>
                  <a:gd name="T24" fmla="*/ 328567935 w 47"/>
                  <a:gd name="T25" fmla="*/ 1320089092 h 83"/>
                  <a:gd name="T26" fmla="*/ 262857552 w 47"/>
                  <a:gd name="T27" fmla="*/ 1500103639 h 83"/>
                  <a:gd name="T28" fmla="*/ 197139127 w 47"/>
                  <a:gd name="T29" fmla="*/ 1620108174 h 83"/>
                  <a:gd name="T30" fmla="*/ 262857552 w 47"/>
                  <a:gd name="T31" fmla="*/ 1800122721 h 83"/>
                  <a:gd name="T32" fmla="*/ 328567935 w 47"/>
                  <a:gd name="T33" fmla="*/ 1860124988 h 83"/>
                  <a:gd name="T34" fmla="*/ 328567935 w 47"/>
                  <a:gd name="T35" fmla="*/ 1980137269 h 83"/>
                  <a:gd name="T36" fmla="*/ 328567935 w 47"/>
                  <a:gd name="T37" fmla="*/ 1980137269 h 83"/>
                  <a:gd name="T38" fmla="*/ 328567935 w 47"/>
                  <a:gd name="T39" fmla="*/ 2040140020 h 83"/>
                  <a:gd name="T40" fmla="*/ 328567935 w 47"/>
                  <a:gd name="T41" fmla="*/ 2040140020 h 83"/>
                  <a:gd name="T42" fmla="*/ 262857552 w 47"/>
                  <a:gd name="T43" fmla="*/ 2147483647 h 83"/>
                  <a:gd name="T44" fmla="*/ 328567935 w 47"/>
                  <a:gd name="T45" fmla="*/ 2147483647 h 83"/>
                  <a:gd name="T46" fmla="*/ 262857552 w 47"/>
                  <a:gd name="T47" fmla="*/ 2147483647 h 83"/>
                  <a:gd name="T48" fmla="*/ 394278254 w 47"/>
                  <a:gd name="T49" fmla="*/ 2147483647 h 83"/>
                  <a:gd name="T50" fmla="*/ 394278254 w 47"/>
                  <a:gd name="T51" fmla="*/ 2147483647 h 83"/>
                  <a:gd name="T52" fmla="*/ 459996679 w 47"/>
                  <a:gd name="T53" fmla="*/ 2147483647 h 83"/>
                  <a:gd name="T54" fmla="*/ 525706999 w 47"/>
                  <a:gd name="T55" fmla="*/ 2147483647 h 83"/>
                  <a:gd name="T56" fmla="*/ 525706999 w 47"/>
                  <a:gd name="T57" fmla="*/ 2147483647 h 83"/>
                  <a:gd name="T58" fmla="*/ 394278254 w 47"/>
                  <a:gd name="T59" fmla="*/ 2147483647 h 83"/>
                  <a:gd name="T60" fmla="*/ 394278254 w 47"/>
                  <a:gd name="T61" fmla="*/ 2147483647 h 83"/>
                  <a:gd name="T62" fmla="*/ 328567935 w 47"/>
                  <a:gd name="T63" fmla="*/ 2147483647 h 83"/>
                  <a:gd name="T64" fmla="*/ 197139127 w 47"/>
                  <a:gd name="T65" fmla="*/ 2147483647 h 83"/>
                  <a:gd name="T66" fmla="*/ 0 w 47"/>
                  <a:gd name="T67" fmla="*/ 2147483647 h 83"/>
                  <a:gd name="T68" fmla="*/ 0 w 47"/>
                  <a:gd name="T69" fmla="*/ 2147483647 h 83"/>
                  <a:gd name="T70" fmla="*/ 1774260186 w 47"/>
                  <a:gd name="T71" fmla="*/ 2147483647 h 83"/>
                  <a:gd name="T72" fmla="*/ 1774260186 w 47"/>
                  <a:gd name="T73" fmla="*/ 2147483647 h 83"/>
                  <a:gd name="T74" fmla="*/ 1708549867 w 47"/>
                  <a:gd name="T75" fmla="*/ 2147483647 h 83"/>
                  <a:gd name="T76" fmla="*/ 1774260186 w 47"/>
                  <a:gd name="T77" fmla="*/ 2147483647 h 83"/>
                  <a:gd name="T78" fmla="*/ 1905688931 w 47"/>
                  <a:gd name="T79" fmla="*/ 2147483647 h 83"/>
                  <a:gd name="T80" fmla="*/ 1971399250 w 47"/>
                  <a:gd name="T81" fmla="*/ 2147483647 h 83"/>
                  <a:gd name="T82" fmla="*/ 2102827994 w 47"/>
                  <a:gd name="T83" fmla="*/ 2147483647 h 83"/>
                  <a:gd name="T84" fmla="*/ 2147483647 w 47"/>
                  <a:gd name="T85" fmla="*/ 2147483647 h 83"/>
                  <a:gd name="T86" fmla="*/ 2147483647 w 47"/>
                  <a:gd name="T87" fmla="*/ 2147483647 h 83"/>
                  <a:gd name="T88" fmla="*/ 2147483647 w 47"/>
                  <a:gd name="T89" fmla="*/ 2147483647 h 83"/>
                  <a:gd name="T90" fmla="*/ 2147483647 w 47"/>
                  <a:gd name="T91" fmla="*/ 2147483647 h 83"/>
                  <a:gd name="T92" fmla="*/ 2147483647 w 47"/>
                  <a:gd name="T93" fmla="*/ 2147483647 h 83"/>
                  <a:gd name="T94" fmla="*/ 2147483647 w 47"/>
                  <a:gd name="T95" fmla="*/ 2147483647 h 83"/>
                  <a:gd name="T96" fmla="*/ 2147483647 w 47"/>
                  <a:gd name="T97" fmla="*/ 2147483647 h 83"/>
                  <a:gd name="T98" fmla="*/ 2147483647 w 47"/>
                  <a:gd name="T99" fmla="*/ 2147483647 h 83"/>
                  <a:gd name="T100" fmla="*/ 2147483647 w 47"/>
                  <a:gd name="T101" fmla="*/ 2147483647 h 83"/>
                  <a:gd name="T102" fmla="*/ 2147483647 w 47"/>
                  <a:gd name="T103" fmla="*/ 120004564 h 83"/>
                  <a:gd name="T104" fmla="*/ 2147483647 w 47"/>
                  <a:gd name="T105" fmla="*/ 0 h 83"/>
                  <a:gd name="T106" fmla="*/ 2147483647 w 47"/>
                  <a:gd name="T107" fmla="*/ 0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7"/>
                  <a:gd name="T163" fmla="*/ 0 h 83"/>
                  <a:gd name="T164" fmla="*/ 47 w 47"/>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7" h="83">
                    <a:moveTo>
                      <a:pt x="44" y="0"/>
                    </a:moveTo>
                    <a:lnTo>
                      <a:pt x="15" y="2"/>
                    </a:lnTo>
                    <a:lnTo>
                      <a:pt x="15" y="3"/>
                    </a:lnTo>
                    <a:lnTo>
                      <a:pt x="12" y="5"/>
                    </a:lnTo>
                    <a:lnTo>
                      <a:pt x="12" y="8"/>
                    </a:lnTo>
                    <a:lnTo>
                      <a:pt x="12" y="11"/>
                    </a:lnTo>
                    <a:lnTo>
                      <a:pt x="11" y="12"/>
                    </a:lnTo>
                    <a:lnTo>
                      <a:pt x="9" y="14"/>
                    </a:lnTo>
                    <a:lnTo>
                      <a:pt x="7" y="16"/>
                    </a:lnTo>
                    <a:lnTo>
                      <a:pt x="6" y="17"/>
                    </a:lnTo>
                    <a:lnTo>
                      <a:pt x="6" y="19"/>
                    </a:lnTo>
                    <a:lnTo>
                      <a:pt x="5" y="21"/>
                    </a:lnTo>
                    <a:lnTo>
                      <a:pt x="5" y="22"/>
                    </a:lnTo>
                    <a:lnTo>
                      <a:pt x="4" y="25"/>
                    </a:lnTo>
                    <a:lnTo>
                      <a:pt x="3" y="27"/>
                    </a:lnTo>
                    <a:lnTo>
                      <a:pt x="4" y="30"/>
                    </a:lnTo>
                    <a:lnTo>
                      <a:pt x="5" y="31"/>
                    </a:lnTo>
                    <a:lnTo>
                      <a:pt x="5" y="33"/>
                    </a:lnTo>
                    <a:lnTo>
                      <a:pt x="5" y="34"/>
                    </a:lnTo>
                    <a:lnTo>
                      <a:pt x="4" y="36"/>
                    </a:lnTo>
                    <a:lnTo>
                      <a:pt x="5" y="37"/>
                    </a:lnTo>
                    <a:lnTo>
                      <a:pt x="4" y="38"/>
                    </a:lnTo>
                    <a:lnTo>
                      <a:pt x="6" y="42"/>
                    </a:lnTo>
                    <a:lnTo>
                      <a:pt x="6" y="45"/>
                    </a:lnTo>
                    <a:lnTo>
                      <a:pt x="7" y="47"/>
                    </a:lnTo>
                    <a:lnTo>
                      <a:pt x="8" y="48"/>
                    </a:lnTo>
                    <a:lnTo>
                      <a:pt x="8" y="49"/>
                    </a:lnTo>
                    <a:lnTo>
                      <a:pt x="6" y="50"/>
                    </a:lnTo>
                    <a:lnTo>
                      <a:pt x="6" y="51"/>
                    </a:lnTo>
                    <a:lnTo>
                      <a:pt x="5" y="54"/>
                    </a:lnTo>
                    <a:lnTo>
                      <a:pt x="3" y="59"/>
                    </a:lnTo>
                    <a:lnTo>
                      <a:pt x="0" y="66"/>
                    </a:lnTo>
                    <a:lnTo>
                      <a:pt x="0" y="71"/>
                    </a:lnTo>
                    <a:lnTo>
                      <a:pt x="27" y="70"/>
                    </a:lnTo>
                    <a:lnTo>
                      <a:pt x="27" y="71"/>
                    </a:lnTo>
                    <a:lnTo>
                      <a:pt x="26" y="73"/>
                    </a:lnTo>
                    <a:lnTo>
                      <a:pt x="27" y="77"/>
                    </a:lnTo>
                    <a:lnTo>
                      <a:pt x="29" y="80"/>
                    </a:lnTo>
                    <a:lnTo>
                      <a:pt x="30" y="83"/>
                    </a:lnTo>
                    <a:lnTo>
                      <a:pt x="32" y="83"/>
                    </a:lnTo>
                    <a:lnTo>
                      <a:pt x="35" y="81"/>
                    </a:lnTo>
                    <a:lnTo>
                      <a:pt x="41" y="79"/>
                    </a:lnTo>
                    <a:lnTo>
                      <a:pt x="43" y="79"/>
                    </a:lnTo>
                    <a:lnTo>
                      <a:pt x="45" y="78"/>
                    </a:lnTo>
                    <a:lnTo>
                      <a:pt x="46" y="79"/>
                    </a:lnTo>
                    <a:lnTo>
                      <a:pt x="47" y="80"/>
                    </a:lnTo>
                    <a:lnTo>
                      <a:pt x="47" y="79"/>
                    </a:lnTo>
                    <a:lnTo>
                      <a:pt x="44" y="54"/>
                    </a:lnTo>
                    <a:lnTo>
                      <a:pt x="44" y="52"/>
                    </a:lnTo>
                    <a:lnTo>
                      <a:pt x="45" y="2"/>
                    </a:lnTo>
                    <a:lnTo>
                      <a:pt x="44" y="0"/>
                    </a:lnTo>
                    <a:close/>
                  </a:path>
                </a:pathLst>
              </a:custGeom>
              <a:pattFill prst="pct20">
                <a:fgClr>
                  <a:schemeClr val="tx2"/>
                </a:fgClr>
                <a:bgClr>
                  <a:srgbClr val="AA1202"/>
                </a:bgClr>
              </a:pattFill>
              <a:ln w="12700" cmpd="sng">
                <a:solidFill>
                  <a:schemeClr val="tx1"/>
                </a:solidFill>
                <a:prstDash val="solid"/>
                <a:round/>
                <a:headEnd/>
                <a:tailEnd/>
              </a:ln>
            </p:spPr>
            <p:txBody>
              <a:bodyPr/>
              <a:lstStyle/>
              <a:p>
                <a:endParaRPr lang="en-US"/>
              </a:p>
            </p:txBody>
          </p:sp>
          <p:sp>
            <p:nvSpPr>
              <p:cNvPr id="32890" name="Freeform 29"/>
              <p:cNvSpPr>
                <a:spLocks/>
              </p:cNvSpPr>
              <p:nvPr/>
            </p:nvSpPr>
            <p:spPr bwMode="auto">
              <a:xfrm>
                <a:off x="6878638" y="2732088"/>
                <a:ext cx="639762" cy="395287"/>
              </a:xfrm>
              <a:custGeom>
                <a:avLst/>
                <a:gdLst>
                  <a:gd name="T0" fmla="*/ 1246053944 w 79"/>
                  <a:gd name="T1" fmla="*/ 2147483647 h 51"/>
                  <a:gd name="T2" fmla="*/ 2147483647 w 79"/>
                  <a:gd name="T3" fmla="*/ 2147483647 h 51"/>
                  <a:gd name="T4" fmla="*/ 2147483647 w 79"/>
                  <a:gd name="T5" fmla="*/ 2147483647 h 51"/>
                  <a:gd name="T6" fmla="*/ 2147483647 w 79"/>
                  <a:gd name="T7" fmla="*/ 2147483647 h 51"/>
                  <a:gd name="T8" fmla="*/ 2147483647 w 79"/>
                  <a:gd name="T9" fmla="*/ 2147483647 h 51"/>
                  <a:gd name="T10" fmla="*/ 2147483647 w 79"/>
                  <a:gd name="T11" fmla="*/ 2147483647 h 51"/>
                  <a:gd name="T12" fmla="*/ 2147483647 w 79"/>
                  <a:gd name="T13" fmla="*/ 2147483647 h 51"/>
                  <a:gd name="T14" fmla="*/ 2147483647 w 79"/>
                  <a:gd name="T15" fmla="*/ 2147483647 h 51"/>
                  <a:gd name="T16" fmla="*/ 2147483647 w 79"/>
                  <a:gd name="T17" fmla="*/ 2147483647 h 51"/>
                  <a:gd name="T18" fmla="*/ 2147483647 w 79"/>
                  <a:gd name="T19" fmla="*/ 2102578397 h 51"/>
                  <a:gd name="T20" fmla="*/ 2147483647 w 79"/>
                  <a:gd name="T21" fmla="*/ 1982433953 h 51"/>
                  <a:gd name="T22" fmla="*/ 2147483647 w 79"/>
                  <a:gd name="T23" fmla="*/ 1862282242 h 51"/>
                  <a:gd name="T24" fmla="*/ 2147483647 w 79"/>
                  <a:gd name="T25" fmla="*/ 1802214138 h 51"/>
                  <a:gd name="T26" fmla="*/ 2147483647 w 79"/>
                  <a:gd name="T27" fmla="*/ 1742138282 h 51"/>
                  <a:gd name="T28" fmla="*/ 2147483647 w 79"/>
                  <a:gd name="T29" fmla="*/ 1682062427 h 51"/>
                  <a:gd name="T30" fmla="*/ 2147483647 w 79"/>
                  <a:gd name="T31" fmla="*/ 1621994322 h 51"/>
                  <a:gd name="T32" fmla="*/ 2147483647 w 79"/>
                  <a:gd name="T33" fmla="*/ 1621994322 h 51"/>
                  <a:gd name="T34" fmla="*/ 2147483647 w 79"/>
                  <a:gd name="T35" fmla="*/ 1561918467 h 51"/>
                  <a:gd name="T36" fmla="*/ 2147483647 w 79"/>
                  <a:gd name="T37" fmla="*/ 1561918467 h 51"/>
                  <a:gd name="T38" fmla="*/ 2147483647 w 79"/>
                  <a:gd name="T39" fmla="*/ 1441766757 h 51"/>
                  <a:gd name="T40" fmla="*/ 2147483647 w 79"/>
                  <a:gd name="T41" fmla="*/ 1441766757 h 51"/>
                  <a:gd name="T42" fmla="*/ 2147483647 w 79"/>
                  <a:gd name="T43" fmla="*/ 1381698652 h 51"/>
                  <a:gd name="T44" fmla="*/ 2147483647 w 79"/>
                  <a:gd name="T45" fmla="*/ 1201478837 h 51"/>
                  <a:gd name="T46" fmla="*/ 2147483647 w 79"/>
                  <a:gd name="T47" fmla="*/ 1201478837 h 51"/>
                  <a:gd name="T48" fmla="*/ 2147483647 w 79"/>
                  <a:gd name="T49" fmla="*/ 1081327126 h 51"/>
                  <a:gd name="T50" fmla="*/ 2147483647 w 79"/>
                  <a:gd name="T51" fmla="*/ 1021251271 h 51"/>
                  <a:gd name="T52" fmla="*/ 2147483647 w 79"/>
                  <a:gd name="T53" fmla="*/ 1021251271 h 51"/>
                  <a:gd name="T54" fmla="*/ 2147483647 w 79"/>
                  <a:gd name="T55" fmla="*/ 961182924 h 51"/>
                  <a:gd name="T56" fmla="*/ 2147483647 w 79"/>
                  <a:gd name="T57" fmla="*/ 901107069 h 51"/>
                  <a:gd name="T58" fmla="*/ 2147483647 w 79"/>
                  <a:gd name="T59" fmla="*/ 720887254 h 51"/>
                  <a:gd name="T60" fmla="*/ 2147483647 w 79"/>
                  <a:gd name="T61" fmla="*/ 660811398 h 51"/>
                  <a:gd name="T62" fmla="*/ 2147483647 w 79"/>
                  <a:gd name="T63" fmla="*/ 600735543 h 51"/>
                  <a:gd name="T64" fmla="*/ 2147483647 w 79"/>
                  <a:gd name="T65" fmla="*/ 540667438 h 51"/>
                  <a:gd name="T66" fmla="*/ 2147483647 w 79"/>
                  <a:gd name="T67" fmla="*/ 540667438 h 51"/>
                  <a:gd name="T68" fmla="*/ 2147483647 w 79"/>
                  <a:gd name="T69" fmla="*/ 480591462 h 51"/>
                  <a:gd name="T70" fmla="*/ 2147483647 w 79"/>
                  <a:gd name="T71" fmla="*/ 480591462 h 51"/>
                  <a:gd name="T72" fmla="*/ 2147483647 w 79"/>
                  <a:gd name="T73" fmla="*/ 420515607 h 51"/>
                  <a:gd name="T74" fmla="*/ 2147483647 w 79"/>
                  <a:gd name="T75" fmla="*/ 360439751 h 51"/>
                  <a:gd name="T76" fmla="*/ 2147483647 w 79"/>
                  <a:gd name="T77" fmla="*/ 180219876 h 51"/>
                  <a:gd name="T78" fmla="*/ 2147483647 w 79"/>
                  <a:gd name="T79" fmla="*/ 180219876 h 51"/>
                  <a:gd name="T80" fmla="*/ 2147483647 w 79"/>
                  <a:gd name="T81" fmla="*/ 120143990 h 51"/>
                  <a:gd name="T82" fmla="*/ 2147483647 w 79"/>
                  <a:gd name="T83" fmla="*/ 120143990 h 51"/>
                  <a:gd name="T84" fmla="*/ 2147483647 w 79"/>
                  <a:gd name="T85" fmla="*/ 120143990 h 51"/>
                  <a:gd name="T86" fmla="*/ 2147483647 w 79"/>
                  <a:gd name="T87" fmla="*/ 60075870 h 51"/>
                  <a:gd name="T88" fmla="*/ 2147483647 w 79"/>
                  <a:gd name="T89" fmla="*/ 0 h 51"/>
                  <a:gd name="T90" fmla="*/ 590233109 w 79"/>
                  <a:gd name="T91" fmla="*/ 660811398 h 51"/>
                  <a:gd name="T92" fmla="*/ 524653353 w 79"/>
                  <a:gd name="T93" fmla="*/ 420515607 h 51"/>
                  <a:gd name="T94" fmla="*/ 327906369 w 79"/>
                  <a:gd name="T95" fmla="*/ 600735543 h 51"/>
                  <a:gd name="T96" fmla="*/ 327906369 w 79"/>
                  <a:gd name="T97" fmla="*/ 600735543 h 51"/>
                  <a:gd name="T98" fmla="*/ 262326677 w 79"/>
                  <a:gd name="T99" fmla="*/ 540667438 h 51"/>
                  <a:gd name="T100" fmla="*/ 262326677 w 79"/>
                  <a:gd name="T101" fmla="*/ 540667438 h 51"/>
                  <a:gd name="T102" fmla="*/ 196747048 w 79"/>
                  <a:gd name="T103" fmla="*/ 660811398 h 51"/>
                  <a:gd name="T104" fmla="*/ 65579645 w 79"/>
                  <a:gd name="T105" fmla="*/ 780955358 h 51"/>
                  <a:gd name="T106" fmla="*/ 0 w 79"/>
                  <a:gd name="T107" fmla="*/ 841031214 h 51"/>
                  <a:gd name="T108" fmla="*/ 262326677 w 79"/>
                  <a:gd name="T109" fmla="*/ 2147483647 h 51"/>
                  <a:gd name="T110" fmla="*/ 393494096 w 79"/>
                  <a:gd name="T111" fmla="*/ 2147483647 h 51"/>
                  <a:gd name="T112" fmla="*/ 1246053944 w 79"/>
                  <a:gd name="T113" fmla="*/ 2147483647 h 51"/>
                  <a:gd name="T114" fmla="*/ 1246053944 w 79"/>
                  <a:gd name="T115" fmla="*/ 2147483647 h 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9"/>
                  <a:gd name="T175" fmla="*/ 0 h 51"/>
                  <a:gd name="T176" fmla="*/ 79 w 79"/>
                  <a:gd name="T177" fmla="*/ 51 h 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9" h="51">
                    <a:moveTo>
                      <a:pt x="19" y="49"/>
                    </a:moveTo>
                    <a:lnTo>
                      <a:pt x="55" y="42"/>
                    </a:lnTo>
                    <a:lnTo>
                      <a:pt x="66" y="40"/>
                    </a:lnTo>
                    <a:lnTo>
                      <a:pt x="67" y="40"/>
                    </a:lnTo>
                    <a:lnTo>
                      <a:pt x="67" y="39"/>
                    </a:lnTo>
                    <a:lnTo>
                      <a:pt x="67" y="38"/>
                    </a:lnTo>
                    <a:lnTo>
                      <a:pt x="68" y="37"/>
                    </a:lnTo>
                    <a:lnTo>
                      <a:pt x="70" y="37"/>
                    </a:lnTo>
                    <a:lnTo>
                      <a:pt x="71" y="37"/>
                    </a:lnTo>
                    <a:lnTo>
                      <a:pt x="74" y="35"/>
                    </a:lnTo>
                    <a:lnTo>
                      <a:pt x="74" y="33"/>
                    </a:lnTo>
                    <a:lnTo>
                      <a:pt x="77" y="31"/>
                    </a:lnTo>
                    <a:lnTo>
                      <a:pt x="79" y="30"/>
                    </a:lnTo>
                    <a:lnTo>
                      <a:pt x="79" y="29"/>
                    </a:lnTo>
                    <a:lnTo>
                      <a:pt x="77" y="28"/>
                    </a:lnTo>
                    <a:lnTo>
                      <a:pt x="76" y="27"/>
                    </a:lnTo>
                    <a:lnTo>
                      <a:pt x="75" y="27"/>
                    </a:lnTo>
                    <a:lnTo>
                      <a:pt x="75" y="26"/>
                    </a:lnTo>
                    <a:lnTo>
                      <a:pt x="73" y="26"/>
                    </a:lnTo>
                    <a:lnTo>
                      <a:pt x="73" y="24"/>
                    </a:lnTo>
                    <a:lnTo>
                      <a:pt x="71" y="24"/>
                    </a:lnTo>
                    <a:lnTo>
                      <a:pt x="71" y="23"/>
                    </a:lnTo>
                    <a:lnTo>
                      <a:pt x="71" y="20"/>
                    </a:lnTo>
                    <a:lnTo>
                      <a:pt x="72" y="20"/>
                    </a:lnTo>
                    <a:lnTo>
                      <a:pt x="71" y="18"/>
                    </a:lnTo>
                    <a:lnTo>
                      <a:pt x="70" y="17"/>
                    </a:lnTo>
                    <a:lnTo>
                      <a:pt x="71" y="16"/>
                    </a:lnTo>
                    <a:lnTo>
                      <a:pt x="72" y="15"/>
                    </a:lnTo>
                    <a:lnTo>
                      <a:pt x="73" y="12"/>
                    </a:lnTo>
                    <a:lnTo>
                      <a:pt x="73" y="11"/>
                    </a:lnTo>
                    <a:lnTo>
                      <a:pt x="74" y="10"/>
                    </a:lnTo>
                    <a:lnTo>
                      <a:pt x="74" y="9"/>
                    </a:lnTo>
                    <a:lnTo>
                      <a:pt x="73" y="9"/>
                    </a:lnTo>
                    <a:lnTo>
                      <a:pt x="70" y="8"/>
                    </a:lnTo>
                    <a:lnTo>
                      <a:pt x="69" y="7"/>
                    </a:lnTo>
                    <a:lnTo>
                      <a:pt x="69" y="6"/>
                    </a:lnTo>
                    <a:lnTo>
                      <a:pt x="67" y="3"/>
                    </a:lnTo>
                    <a:lnTo>
                      <a:pt x="66" y="3"/>
                    </a:lnTo>
                    <a:lnTo>
                      <a:pt x="66" y="2"/>
                    </a:lnTo>
                    <a:lnTo>
                      <a:pt x="65" y="2"/>
                    </a:lnTo>
                    <a:lnTo>
                      <a:pt x="65" y="1"/>
                    </a:lnTo>
                    <a:lnTo>
                      <a:pt x="64" y="0"/>
                    </a:lnTo>
                    <a:lnTo>
                      <a:pt x="9" y="11"/>
                    </a:lnTo>
                    <a:lnTo>
                      <a:pt x="8" y="7"/>
                    </a:lnTo>
                    <a:lnTo>
                      <a:pt x="5" y="10"/>
                    </a:lnTo>
                    <a:lnTo>
                      <a:pt x="4" y="9"/>
                    </a:lnTo>
                    <a:lnTo>
                      <a:pt x="3" y="11"/>
                    </a:lnTo>
                    <a:lnTo>
                      <a:pt x="1" y="13"/>
                    </a:lnTo>
                    <a:lnTo>
                      <a:pt x="0" y="14"/>
                    </a:lnTo>
                    <a:lnTo>
                      <a:pt x="4" y="36"/>
                    </a:lnTo>
                    <a:lnTo>
                      <a:pt x="6" y="51"/>
                    </a:lnTo>
                    <a:lnTo>
                      <a:pt x="19" y="49"/>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2891" name="Freeform 30"/>
              <p:cNvSpPr>
                <a:spLocks/>
              </p:cNvSpPr>
              <p:nvPr/>
            </p:nvSpPr>
            <p:spPr bwMode="auto">
              <a:xfrm>
                <a:off x="6664325" y="3127375"/>
                <a:ext cx="830263" cy="455613"/>
              </a:xfrm>
              <a:custGeom>
                <a:avLst/>
                <a:gdLst>
                  <a:gd name="T0" fmla="*/ 2053964738 w 102"/>
                  <a:gd name="T1" fmla="*/ 2147483647 h 59"/>
                  <a:gd name="T2" fmla="*/ 1722681761 w 102"/>
                  <a:gd name="T3" fmla="*/ 2147483647 h 59"/>
                  <a:gd name="T4" fmla="*/ 1457648867 w 102"/>
                  <a:gd name="T5" fmla="*/ 2147483647 h 59"/>
                  <a:gd name="T6" fmla="*/ 331283105 w 102"/>
                  <a:gd name="T7" fmla="*/ 2147483647 h 59"/>
                  <a:gd name="T8" fmla="*/ 596316126 w 102"/>
                  <a:gd name="T9" fmla="*/ 2147483647 h 59"/>
                  <a:gd name="T10" fmla="*/ 662566210 w 102"/>
                  <a:gd name="T11" fmla="*/ 2147483647 h 59"/>
                  <a:gd name="T12" fmla="*/ 1258882336 w 102"/>
                  <a:gd name="T13" fmla="*/ 2147483647 h 59"/>
                  <a:gd name="T14" fmla="*/ 1391398783 w 102"/>
                  <a:gd name="T15" fmla="*/ 2147483647 h 59"/>
                  <a:gd name="T16" fmla="*/ 1788931844 w 102"/>
                  <a:gd name="T17" fmla="*/ 2147483647 h 59"/>
                  <a:gd name="T18" fmla="*/ 1921448291 w 102"/>
                  <a:gd name="T19" fmla="*/ 2147483647 h 59"/>
                  <a:gd name="T20" fmla="*/ 2147483647 w 102"/>
                  <a:gd name="T21" fmla="*/ 2147483647 h 59"/>
                  <a:gd name="T22" fmla="*/ 2147483647 w 102"/>
                  <a:gd name="T23" fmla="*/ 2147483647 h 59"/>
                  <a:gd name="T24" fmla="*/ 2147483647 w 102"/>
                  <a:gd name="T25" fmla="*/ 2146794810 h 59"/>
                  <a:gd name="T26" fmla="*/ 2147483647 w 102"/>
                  <a:gd name="T27" fmla="*/ 1669729029 h 59"/>
                  <a:gd name="T28" fmla="*/ 2147483647 w 102"/>
                  <a:gd name="T29" fmla="*/ 1073401266 h 59"/>
                  <a:gd name="T30" fmla="*/ 2147483647 w 102"/>
                  <a:gd name="T31" fmla="*/ 1133032498 h 59"/>
                  <a:gd name="T32" fmla="*/ 2147483647 w 102"/>
                  <a:gd name="T33" fmla="*/ 715598190 h 59"/>
                  <a:gd name="T34" fmla="*/ 2147483647 w 102"/>
                  <a:gd name="T35" fmla="*/ 596335726 h 59"/>
                  <a:gd name="T36" fmla="*/ 2147483647 w 102"/>
                  <a:gd name="T37" fmla="*/ 298164002 h 59"/>
                  <a:gd name="T38" fmla="*/ 2147483647 w 102"/>
                  <a:gd name="T39" fmla="*/ 59631247 h 59"/>
                  <a:gd name="T40" fmla="*/ 2147483647 w 102"/>
                  <a:gd name="T41" fmla="*/ 238532710 h 59"/>
                  <a:gd name="T42" fmla="*/ 2147483647 w 102"/>
                  <a:gd name="T43" fmla="*/ 59631247 h 59"/>
                  <a:gd name="T44" fmla="*/ 2147483647 w 102"/>
                  <a:gd name="T45" fmla="*/ 119270216 h 59"/>
                  <a:gd name="T46" fmla="*/ 2147483647 w 102"/>
                  <a:gd name="T47" fmla="*/ 238532710 h 59"/>
                  <a:gd name="T48" fmla="*/ 2147483647 w 102"/>
                  <a:gd name="T49" fmla="*/ 477065420 h 59"/>
                  <a:gd name="T50" fmla="*/ 2147483647 w 102"/>
                  <a:gd name="T51" fmla="*/ 834868376 h 59"/>
                  <a:gd name="T52" fmla="*/ 2147483647 w 102"/>
                  <a:gd name="T53" fmla="*/ 894499607 h 59"/>
                  <a:gd name="T54" fmla="*/ 2147483647 w 102"/>
                  <a:gd name="T55" fmla="*/ 1013762312 h 59"/>
                  <a:gd name="T56" fmla="*/ 2147483647 w 102"/>
                  <a:gd name="T57" fmla="*/ 1073401266 h 59"/>
                  <a:gd name="T58" fmla="*/ 2147483647 w 102"/>
                  <a:gd name="T59" fmla="*/ 1192663730 h 59"/>
                  <a:gd name="T60" fmla="*/ 2147483647 w 102"/>
                  <a:gd name="T61" fmla="*/ 1371565148 h 59"/>
                  <a:gd name="T62" fmla="*/ 2147483647 w 102"/>
                  <a:gd name="T63" fmla="*/ 1550466565 h 59"/>
                  <a:gd name="T64" fmla="*/ 2147483647 w 102"/>
                  <a:gd name="T65" fmla="*/ 1729360261 h 59"/>
                  <a:gd name="T66" fmla="*/ 2147483647 w 102"/>
                  <a:gd name="T67" fmla="*/ 1788999215 h 59"/>
                  <a:gd name="T68" fmla="*/ 2147483647 w 102"/>
                  <a:gd name="T69" fmla="*/ 1848630446 h 59"/>
                  <a:gd name="T70" fmla="*/ 2147483647 w 102"/>
                  <a:gd name="T71" fmla="*/ 1908261678 h 59"/>
                  <a:gd name="T72" fmla="*/ 2147483647 w 102"/>
                  <a:gd name="T73" fmla="*/ 1967892910 h 59"/>
                  <a:gd name="T74" fmla="*/ 2147483647 w 102"/>
                  <a:gd name="T75" fmla="*/ 2146794810 h 59"/>
                  <a:gd name="T76" fmla="*/ 2147483647 w 102"/>
                  <a:gd name="T77" fmla="*/ 2146794810 h 59"/>
                  <a:gd name="T78" fmla="*/ 2147483647 w 102"/>
                  <a:gd name="T79" fmla="*/ 2147483647 h 59"/>
                  <a:gd name="T80" fmla="*/ 2147483647 w 102"/>
                  <a:gd name="T81" fmla="*/ 2146794810 h 59"/>
                  <a:gd name="T82" fmla="*/ 2147483647 w 102"/>
                  <a:gd name="T83" fmla="*/ 2147483647 h 59"/>
                  <a:gd name="T84" fmla="*/ 2147483647 w 102"/>
                  <a:gd name="T85" fmla="*/ 2147483647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
                  <a:gd name="T130" fmla="*/ 0 h 59"/>
                  <a:gd name="T131" fmla="*/ 102 w 102"/>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 h="59">
                    <a:moveTo>
                      <a:pt x="101" y="43"/>
                    </a:moveTo>
                    <a:lnTo>
                      <a:pt x="67" y="50"/>
                    </a:lnTo>
                    <a:lnTo>
                      <a:pt x="31" y="55"/>
                    </a:lnTo>
                    <a:lnTo>
                      <a:pt x="29" y="56"/>
                    </a:lnTo>
                    <a:lnTo>
                      <a:pt x="26" y="56"/>
                    </a:lnTo>
                    <a:lnTo>
                      <a:pt x="26" y="55"/>
                    </a:lnTo>
                    <a:lnTo>
                      <a:pt x="22" y="56"/>
                    </a:lnTo>
                    <a:lnTo>
                      <a:pt x="0" y="59"/>
                    </a:lnTo>
                    <a:lnTo>
                      <a:pt x="0" y="58"/>
                    </a:lnTo>
                    <a:lnTo>
                      <a:pt x="5" y="56"/>
                    </a:lnTo>
                    <a:lnTo>
                      <a:pt x="6" y="55"/>
                    </a:lnTo>
                    <a:lnTo>
                      <a:pt x="9" y="53"/>
                    </a:lnTo>
                    <a:lnTo>
                      <a:pt x="9" y="52"/>
                    </a:lnTo>
                    <a:lnTo>
                      <a:pt x="9" y="51"/>
                    </a:lnTo>
                    <a:lnTo>
                      <a:pt x="10" y="50"/>
                    </a:lnTo>
                    <a:lnTo>
                      <a:pt x="10" y="49"/>
                    </a:lnTo>
                    <a:lnTo>
                      <a:pt x="12" y="47"/>
                    </a:lnTo>
                    <a:lnTo>
                      <a:pt x="19" y="41"/>
                    </a:lnTo>
                    <a:lnTo>
                      <a:pt x="19" y="40"/>
                    </a:lnTo>
                    <a:lnTo>
                      <a:pt x="20" y="41"/>
                    </a:lnTo>
                    <a:lnTo>
                      <a:pt x="19" y="42"/>
                    </a:lnTo>
                    <a:lnTo>
                      <a:pt x="21" y="44"/>
                    </a:lnTo>
                    <a:lnTo>
                      <a:pt x="24" y="45"/>
                    </a:lnTo>
                    <a:lnTo>
                      <a:pt x="26" y="45"/>
                    </a:lnTo>
                    <a:lnTo>
                      <a:pt x="27" y="44"/>
                    </a:lnTo>
                    <a:lnTo>
                      <a:pt x="27" y="43"/>
                    </a:lnTo>
                    <a:lnTo>
                      <a:pt x="28" y="42"/>
                    </a:lnTo>
                    <a:lnTo>
                      <a:pt x="29" y="43"/>
                    </a:lnTo>
                    <a:lnTo>
                      <a:pt x="30" y="44"/>
                    </a:lnTo>
                    <a:lnTo>
                      <a:pt x="31" y="43"/>
                    </a:lnTo>
                    <a:lnTo>
                      <a:pt x="34" y="42"/>
                    </a:lnTo>
                    <a:lnTo>
                      <a:pt x="35" y="40"/>
                    </a:lnTo>
                    <a:lnTo>
                      <a:pt x="36" y="41"/>
                    </a:lnTo>
                    <a:lnTo>
                      <a:pt x="39" y="38"/>
                    </a:lnTo>
                    <a:lnTo>
                      <a:pt x="40" y="39"/>
                    </a:lnTo>
                    <a:lnTo>
                      <a:pt x="42" y="36"/>
                    </a:lnTo>
                    <a:lnTo>
                      <a:pt x="41" y="35"/>
                    </a:lnTo>
                    <a:lnTo>
                      <a:pt x="42" y="33"/>
                    </a:lnTo>
                    <a:lnTo>
                      <a:pt x="44" y="28"/>
                    </a:lnTo>
                    <a:lnTo>
                      <a:pt x="47" y="17"/>
                    </a:lnTo>
                    <a:lnTo>
                      <a:pt x="49" y="18"/>
                    </a:lnTo>
                    <a:lnTo>
                      <a:pt x="49" y="19"/>
                    </a:lnTo>
                    <a:lnTo>
                      <a:pt x="50" y="20"/>
                    </a:lnTo>
                    <a:lnTo>
                      <a:pt x="52" y="19"/>
                    </a:lnTo>
                    <a:lnTo>
                      <a:pt x="53" y="17"/>
                    </a:lnTo>
                    <a:lnTo>
                      <a:pt x="54" y="13"/>
                    </a:lnTo>
                    <a:lnTo>
                      <a:pt x="55" y="12"/>
                    </a:lnTo>
                    <a:lnTo>
                      <a:pt x="57" y="12"/>
                    </a:lnTo>
                    <a:lnTo>
                      <a:pt x="58" y="10"/>
                    </a:lnTo>
                    <a:lnTo>
                      <a:pt x="59" y="10"/>
                    </a:lnTo>
                    <a:lnTo>
                      <a:pt x="60" y="8"/>
                    </a:lnTo>
                    <a:lnTo>
                      <a:pt x="60" y="6"/>
                    </a:lnTo>
                    <a:lnTo>
                      <a:pt x="61" y="5"/>
                    </a:lnTo>
                    <a:lnTo>
                      <a:pt x="61" y="4"/>
                    </a:lnTo>
                    <a:lnTo>
                      <a:pt x="61" y="1"/>
                    </a:lnTo>
                    <a:lnTo>
                      <a:pt x="61" y="0"/>
                    </a:lnTo>
                    <a:lnTo>
                      <a:pt x="62" y="0"/>
                    </a:lnTo>
                    <a:lnTo>
                      <a:pt x="68" y="4"/>
                    </a:lnTo>
                    <a:lnTo>
                      <a:pt x="69" y="4"/>
                    </a:lnTo>
                    <a:lnTo>
                      <a:pt x="70" y="1"/>
                    </a:lnTo>
                    <a:lnTo>
                      <a:pt x="71" y="1"/>
                    </a:lnTo>
                    <a:lnTo>
                      <a:pt x="72" y="1"/>
                    </a:lnTo>
                    <a:lnTo>
                      <a:pt x="73" y="2"/>
                    </a:lnTo>
                    <a:lnTo>
                      <a:pt x="72" y="3"/>
                    </a:lnTo>
                    <a:lnTo>
                      <a:pt x="74" y="4"/>
                    </a:lnTo>
                    <a:lnTo>
                      <a:pt x="76" y="4"/>
                    </a:lnTo>
                    <a:lnTo>
                      <a:pt x="78" y="6"/>
                    </a:lnTo>
                    <a:lnTo>
                      <a:pt x="79" y="6"/>
                    </a:lnTo>
                    <a:lnTo>
                      <a:pt x="80" y="8"/>
                    </a:lnTo>
                    <a:lnTo>
                      <a:pt x="78" y="12"/>
                    </a:lnTo>
                    <a:lnTo>
                      <a:pt x="77" y="14"/>
                    </a:lnTo>
                    <a:lnTo>
                      <a:pt x="78" y="16"/>
                    </a:lnTo>
                    <a:lnTo>
                      <a:pt x="80" y="16"/>
                    </a:lnTo>
                    <a:lnTo>
                      <a:pt x="81" y="15"/>
                    </a:lnTo>
                    <a:lnTo>
                      <a:pt x="83" y="17"/>
                    </a:lnTo>
                    <a:lnTo>
                      <a:pt x="84" y="17"/>
                    </a:lnTo>
                    <a:lnTo>
                      <a:pt x="85" y="18"/>
                    </a:lnTo>
                    <a:lnTo>
                      <a:pt x="86" y="18"/>
                    </a:lnTo>
                    <a:lnTo>
                      <a:pt x="87" y="18"/>
                    </a:lnTo>
                    <a:lnTo>
                      <a:pt x="90" y="20"/>
                    </a:lnTo>
                    <a:lnTo>
                      <a:pt x="93" y="20"/>
                    </a:lnTo>
                    <a:lnTo>
                      <a:pt x="94" y="22"/>
                    </a:lnTo>
                    <a:lnTo>
                      <a:pt x="93" y="22"/>
                    </a:lnTo>
                    <a:lnTo>
                      <a:pt x="93" y="23"/>
                    </a:lnTo>
                    <a:lnTo>
                      <a:pt x="93" y="25"/>
                    </a:lnTo>
                    <a:lnTo>
                      <a:pt x="92" y="26"/>
                    </a:lnTo>
                    <a:lnTo>
                      <a:pt x="94" y="27"/>
                    </a:lnTo>
                    <a:lnTo>
                      <a:pt x="95" y="29"/>
                    </a:lnTo>
                    <a:lnTo>
                      <a:pt x="95" y="30"/>
                    </a:lnTo>
                    <a:lnTo>
                      <a:pt x="93" y="30"/>
                    </a:lnTo>
                    <a:lnTo>
                      <a:pt x="93" y="31"/>
                    </a:lnTo>
                    <a:lnTo>
                      <a:pt x="94" y="31"/>
                    </a:lnTo>
                    <a:lnTo>
                      <a:pt x="94" y="32"/>
                    </a:lnTo>
                    <a:lnTo>
                      <a:pt x="93" y="32"/>
                    </a:lnTo>
                    <a:lnTo>
                      <a:pt x="92" y="32"/>
                    </a:lnTo>
                    <a:lnTo>
                      <a:pt x="93" y="33"/>
                    </a:lnTo>
                    <a:lnTo>
                      <a:pt x="94" y="33"/>
                    </a:lnTo>
                    <a:lnTo>
                      <a:pt x="96" y="34"/>
                    </a:lnTo>
                    <a:lnTo>
                      <a:pt x="94" y="36"/>
                    </a:lnTo>
                    <a:lnTo>
                      <a:pt x="92" y="35"/>
                    </a:lnTo>
                    <a:lnTo>
                      <a:pt x="92" y="36"/>
                    </a:lnTo>
                    <a:lnTo>
                      <a:pt x="93" y="37"/>
                    </a:lnTo>
                    <a:lnTo>
                      <a:pt x="94" y="38"/>
                    </a:lnTo>
                    <a:lnTo>
                      <a:pt x="96" y="37"/>
                    </a:lnTo>
                    <a:lnTo>
                      <a:pt x="97" y="36"/>
                    </a:lnTo>
                    <a:lnTo>
                      <a:pt x="99" y="36"/>
                    </a:lnTo>
                    <a:lnTo>
                      <a:pt x="100" y="36"/>
                    </a:lnTo>
                    <a:lnTo>
                      <a:pt x="101" y="37"/>
                    </a:lnTo>
                    <a:lnTo>
                      <a:pt x="102" y="41"/>
                    </a:lnTo>
                    <a:lnTo>
                      <a:pt x="101" y="42"/>
                    </a:lnTo>
                    <a:lnTo>
                      <a:pt x="101" y="43"/>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2892" name="Freeform 31"/>
              <p:cNvSpPr>
                <a:spLocks/>
              </p:cNvSpPr>
              <p:nvPr/>
            </p:nvSpPr>
            <p:spPr bwMode="auto">
              <a:xfrm>
                <a:off x="4457700" y="2794000"/>
                <a:ext cx="906463" cy="425450"/>
              </a:xfrm>
              <a:custGeom>
                <a:avLst/>
                <a:gdLst>
                  <a:gd name="T0" fmla="*/ 0 w 111"/>
                  <a:gd name="T1" fmla="*/ 2034463625 h 55"/>
                  <a:gd name="T2" fmla="*/ 200067009 w 111"/>
                  <a:gd name="T3" fmla="*/ 0 h 55"/>
                  <a:gd name="T4" fmla="*/ 2147483647 w 111"/>
                  <a:gd name="T5" fmla="*/ 179508969 h 55"/>
                  <a:gd name="T6" fmla="*/ 2147483647 w 111"/>
                  <a:gd name="T7" fmla="*/ 359025673 h 55"/>
                  <a:gd name="T8" fmla="*/ 2147483647 w 111"/>
                  <a:gd name="T9" fmla="*/ 359025673 h 55"/>
                  <a:gd name="T10" fmla="*/ 2147483647 w 111"/>
                  <a:gd name="T11" fmla="*/ 299184213 h 55"/>
                  <a:gd name="T12" fmla="*/ 2147483647 w 111"/>
                  <a:gd name="T13" fmla="*/ 359025673 h 55"/>
                  <a:gd name="T14" fmla="*/ 2147483647 w 111"/>
                  <a:gd name="T15" fmla="*/ 538534702 h 55"/>
                  <a:gd name="T16" fmla="*/ 2147483647 w 111"/>
                  <a:gd name="T17" fmla="*/ 538534702 h 55"/>
                  <a:gd name="T18" fmla="*/ 2147483647 w 111"/>
                  <a:gd name="T19" fmla="*/ 538534702 h 55"/>
                  <a:gd name="T20" fmla="*/ 2147483647 w 111"/>
                  <a:gd name="T21" fmla="*/ 418859397 h 55"/>
                  <a:gd name="T22" fmla="*/ 2147483647 w 111"/>
                  <a:gd name="T23" fmla="*/ 418859397 h 55"/>
                  <a:gd name="T24" fmla="*/ 2147483647 w 111"/>
                  <a:gd name="T25" fmla="*/ 478700857 h 55"/>
                  <a:gd name="T26" fmla="*/ 2147483647 w 111"/>
                  <a:gd name="T27" fmla="*/ 658209886 h 55"/>
                  <a:gd name="T28" fmla="*/ 2147483647 w 111"/>
                  <a:gd name="T29" fmla="*/ 777885070 h 55"/>
                  <a:gd name="T30" fmla="*/ 2147483647 w 111"/>
                  <a:gd name="T31" fmla="*/ 897560255 h 55"/>
                  <a:gd name="T32" fmla="*/ 2147483647 w 111"/>
                  <a:gd name="T33" fmla="*/ 957393979 h 55"/>
                  <a:gd name="T34" fmla="*/ 2147483647 w 111"/>
                  <a:gd name="T35" fmla="*/ 1017235680 h 55"/>
                  <a:gd name="T36" fmla="*/ 2147483647 w 111"/>
                  <a:gd name="T37" fmla="*/ 1136910864 h 55"/>
                  <a:gd name="T38" fmla="*/ 2147483647 w 111"/>
                  <a:gd name="T39" fmla="*/ 1256586048 h 55"/>
                  <a:gd name="T40" fmla="*/ 2147483647 w 111"/>
                  <a:gd name="T41" fmla="*/ 1436094957 h 55"/>
                  <a:gd name="T42" fmla="*/ 2147483647 w 111"/>
                  <a:gd name="T43" fmla="*/ 1495928681 h 55"/>
                  <a:gd name="T44" fmla="*/ 2147483647 w 111"/>
                  <a:gd name="T45" fmla="*/ 1555770141 h 55"/>
                  <a:gd name="T46" fmla="*/ 2147483647 w 111"/>
                  <a:gd name="T47" fmla="*/ 1675445325 h 55"/>
                  <a:gd name="T48" fmla="*/ 2147483647 w 111"/>
                  <a:gd name="T49" fmla="*/ 1735279049 h 55"/>
                  <a:gd name="T50" fmla="*/ 2147483647 w 111"/>
                  <a:gd name="T51" fmla="*/ 1795120509 h 55"/>
                  <a:gd name="T52" fmla="*/ 2147483647 w 111"/>
                  <a:gd name="T53" fmla="*/ 1914795693 h 55"/>
                  <a:gd name="T54" fmla="*/ 2147483647 w 111"/>
                  <a:gd name="T55" fmla="*/ 2034463625 h 55"/>
                  <a:gd name="T56" fmla="*/ 2147483647 w 111"/>
                  <a:gd name="T57" fmla="*/ 2094305085 h 55"/>
                  <a:gd name="T58" fmla="*/ 2147483647 w 111"/>
                  <a:gd name="T59" fmla="*/ 2147483647 h 55"/>
                  <a:gd name="T60" fmla="*/ 2147483647 w 111"/>
                  <a:gd name="T61" fmla="*/ 2147483647 h 55"/>
                  <a:gd name="T62" fmla="*/ 2147483647 w 111"/>
                  <a:gd name="T63" fmla="*/ 2147483647 h 55"/>
                  <a:gd name="T64" fmla="*/ 2147483647 w 111"/>
                  <a:gd name="T65" fmla="*/ 2147483647 h 55"/>
                  <a:gd name="T66" fmla="*/ 2147483647 w 111"/>
                  <a:gd name="T67" fmla="*/ 2147483647 h 55"/>
                  <a:gd name="T68" fmla="*/ 2147483647 w 111"/>
                  <a:gd name="T69" fmla="*/ 2147483647 h 55"/>
                  <a:gd name="T70" fmla="*/ 2147483647 w 111"/>
                  <a:gd name="T71" fmla="*/ 2147483647 h 55"/>
                  <a:gd name="T72" fmla="*/ 2147483647 w 111"/>
                  <a:gd name="T73" fmla="*/ 2147483647 h 55"/>
                  <a:gd name="T74" fmla="*/ 2147483647 w 111"/>
                  <a:gd name="T75" fmla="*/ 2147483647 h 55"/>
                  <a:gd name="T76" fmla="*/ 2147483647 w 111"/>
                  <a:gd name="T77" fmla="*/ 2147483647 h 55"/>
                  <a:gd name="T78" fmla="*/ 2147483647 w 111"/>
                  <a:gd name="T79" fmla="*/ 2147483647 h 55"/>
                  <a:gd name="T80" fmla="*/ 2147483647 w 111"/>
                  <a:gd name="T81" fmla="*/ 2147483647 h 55"/>
                  <a:gd name="T82" fmla="*/ 2147483647 w 111"/>
                  <a:gd name="T83" fmla="*/ 2147483647 h 55"/>
                  <a:gd name="T84" fmla="*/ 2147483647 w 111"/>
                  <a:gd name="T85" fmla="*/ 2147483647 h 55"/>
                  <a:gd name="T86" fmla="*/ 1667222333 w 111"/>
                  <a:gd name="T87" fmla="*/ 2147483647 h 55"/>
                  <a:gd name="T88" fmla="*/ 1733916759 w 111"/>
                  <a:gd name="T89" fmla="*/ 2147483647 h 55"/>
                  <a:gd name="T90" fmla="*/ 0 w 111"/>
                  <a:gd name="T91" fmla="*/ 2034463625 h 55"/>
                  <a:gd name="T92" fmla="*/ 0 w 111"/>
                  <a:gd name="T93" fmla="*/ 2034463625 h 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1"/>
                  <a:gd name="T142" fmla="*/ 0 h 55"/>
                  <a:gd name="T143" fmla="*/ 111 w 111"/>
                  <a:gd name="T144" fmla="*/ 55 h 5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1" h="55">
                    <a:moveTo>
                      <a:pt x="0" y="34"/>
                    </a:moveTo>
                    <a:lnTo>
                      <a:pt x="3" y="0"/>
                    </a:lnTo>
                    <a:lnTo>
                      <a:pt x="72" y="3"/>
                    </a:lnTo>
                    <a:lnTo>
                      <a:pt x="74" y="6"/>
                    </a:lnTo>
                    <a:lnTo>
                      <a:pt x="76" y="6"/>
                    </a:lnTo>
                    <a:lnTo>
                      <a:pt x="78" y="5"/>
                    </a:lnTo>
                    <a:lnTo>
                      <a:pt x="79" y="6"/>
                    </a:lnTo>
                    <a:lnTo>
                      <a:pt x="80" y="9"/>
                    </a:lnTo>
                    <a:lnTo>
                      <a:pt x="82" y="9"/>
                    </a:lnTo>
                    <a:lnTo>
                      <a:pt x="83" y="9"/>
                    </a:lnTo>
                    <a:lnTo>
                      <a:pt x="85" y="7"/>
                    </a:lnTo>
                    <a:lnTo>
                      <a:pt x="87" y="7"/>
                    </a:lnTo>
                    <a:lnTo>
                      <a:pt x="89" y="8"/>
                    </a:lnTo>
                    <a:lnTo>
                      <a:pt x="94" y="11"/>
                    </a:lnTo>
                    <a:lnTo>
                      <a:pt x="97" y="13"/>
                    </a:lnTo>
                    <a:lnTo>
                      <a:pt x="97" y="15"/>
                    </a:lnTo>
                    <a:lnTo>
                      <a:pt x="99" y="16"/>
                    </a:lnTo>
                    <a:lnTo>
                      <a:pt x="99" y="17"/>
                    </a:lnTo>
                    <a:lnTo>
                      <a:pt x="98" y="19"/>
                    </a:lnTo>
                    <a:lnTo>
                      <a:pt x="99" y="21"/>
                    </a:lnTo>
                    <a:lnTo>
                      <a:pt x="100" y="24"/>
                    </a:lnTo>
                    <a:lnTo>
                      <a:pt x="101" y="25"/>
                    </a:lnTo>
                    <a:lnTo>
                      <a:pt x="101" y="26"/>
                    </a:lnTo>
                    <a:lnTo>
                      <a:pt x="101" y="28"/>
                    </a:lnTo>
                    <a:lnTo>
                      <a:pt x="103" y="29"/>
                    </a:lnTo>
                    <a:lnTo>
                      <a:pt x="104" y="30"/>
                    </a:lnTo>
                    <a:lnTo>
                      <a:pt x="103" y="32"/>
                    </a:lnTo>
                    <a:lnTo>
                      <a:pt x="103" y="34"/>
                    </a:lnTo>
                    <a:lnTo>
                      <a:pt x="105" y="35"/>
                    </a:lnTo>
                    <a:lnTo>
                      <a:pt x="105" y="37"/>
                    </a:lnTo>
                    <a:lnTo>
                      <a:pt x="104" y="38"/>
                    </a:lnTo>
                    <a:lnTo>
                      <a:pt x="105" y="39"/>
                    </a:lnTo>
                    <a:lnTo>
                      <a:pt x="106" y="41"/>
                    </a:lnTo>
                    <a:lnTo>
                      <a:pt x="105" y="42"/>
                    </a:lnTo>
                    <a:lnTo>
                      <a:pt x="106" y="44"/>
                    </a:lnTo>
                    <a:lnTo>
                      <a:pt x="106" y="45"/>
                    </a:lnTo>
                    <a:lnTo>
                      <a:pt x="107" y="46"/>
                    </a:lnTo>
                    <a:lnTo>
                      <a:pt x="108" y="48"/>
                    </a:lnTo>
                    <a:lnTo>
                      <a:pt x="109" y="50"/>
                    </a:lnTo>
                    <a:lnTo>
                      <a:pt x="111" y="52"/>
                    </a:lnTo>
                    <a:lnTo>
                      <a:pt x="111" y="53"/>
                    </a:lnTo>
                    <a:lnTo>
                      <a:pt x="111" y="54"/>
                    </a:lnTo>
                    <a:lnTo>
                      <a:pt x="111" y="55"/>
                    </a:lnTo>
                    <a:lnTo>
                      <a:pt x="25" y="53"/>
                    </a:lnTo>
                    <a:lnTo>
                      <a:pt x="26" y="36"/>
                    </a:lnTo>
                    <a:lnTo>
                      <a:pt x="0" y="34"/>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2893" name="Freeform 32"/>
              <p:cNvSpPr>
                <a:spLocks/>
              </p:cNvSpPr>
              <p:nvPr/>
            </p:nvSpPr>
            <p:spPr bwMode="auto">
              <a:xfrm>
                <a:off x="4522788" y="3590925"/>
                <a:ext cx="944562" cy="465138"/>
              </a:xfrm>
              <a:custGeom>
                <a:avLst/>
                <a:gdLst>
                  <a:gd name="T0" fmla="*/ 928268316 w 116"/>
                  <a:gd name="T1" fmla="*/ 60095829 h 60"/>
                  <a:gd name="T2" fmla="*/ 0 w 116"/>
                  <a:gd name="T3" fmla="*/ 540885828 h 60"/>
                  <a:gd name="T4" fmla="*/ 2147483647 w 116"/>
                  <a:gd name="T5" fmla="*/ 2147483647 h 60"/>
                  <a:gd name="T6" fmla="*/ 2147483647 w 116"/>
                  <a:gd name="T7" fmla="*/ 2147483647 h 60"/>
                  <a:gd name="T8" fmla="*/ 2147483647 w 116"/>
                  <a:gd name="T9" fmla="*/ 2147483647 h 60"/>
                  <a:gd name="T10" fmla="*/ 2147483647 w 116"/>
                  <a:gd name="T11" fmla="*/ 2147483647 h 60"/>
                  <a:gd name="T12" fmla="*/ 2147483647 w 116"/>
                  <a:gd name="T13" fmla="*/ 2147483647 h 60"/>
                  <a:gd name="T14" fmla="*/ 2147483647 w 116"/>
                  <a:gd name="T15" fmla="*/ 2147483647 h 60"/>
                  <a:gd name="T16" fmla="*/ 2147483647 w 116"/>
                  <a:gd name="T17" fmla="*/ 2147483647 h 60"/>
                  <a:gd name="T18" fmla="*/ 2147483647 w 116"/>
                  <a:gd name="T19" fmla="*/ 2147483647 h 60"/>
                  <a:gd name="T20" fmla="*/ 2147483647 w 116"/>
                  <a:gd name="T21" fmla="*/ 2147483647 h 60"/>
                  <a:gd name="T22" fmla="*/ 2147483647 w 116"/>
                  <a:gd name="T23" fmla="*/ 2147483647 h 60"/>
                  <a:gd name="T24" fmla="*/ 2147483647 w 116"/>
                  <a:gd name="T25" fmla="*/ 2147483647 h 60"/>
                  <a:gd name="T26" fmla="*/ 2147483647 w 116"/>
                  <a:gd name="T27" fmla="*/ 2147483647 h 60"/>
                  <a:gd name="T28" fmla="*/ 2147483647 w 116"/>
                  <a:gd name="T29" fmla="*/ 2147483647 h 60"/>
                  <a:gd name="T30" fmla="*/ 2147483647 w 116"/>
                  <a:gd name="T31" fmla="*/ 2147483647 h 60"/>
                  <a:gd name="T32" fmla="*/ 2147483647 w 116"/>
                  <a:gd name="T33" fmla="*/ 2147483647 h 60"/>
                  <a:gd name="T34" fmla="*/ 2147483647 w 116"/>
                  <a:gd name="T35" fmla="*/ 2147483647 h 60"/>
                  <a:gd name="T36" fmla="*/ 2147483647 w 116"/>
                  <a:gd name="T37" fmla="*/ 2147483647 h 60"/>
                  <a:gd name="T38" fmla="*/ 2147483647 w 116"/>
                  <a:gd name="T39" fmla="*/ 2147483647 h 60"/>
                  <a:gd name="T40" fmla="*/ 2147483647 w 116"/>
                  <a:gd name="T41" fmla="*/ 2147483647 h 60"/>
                  <a:gd name="T42" fmla="*/ 2147483647 w 116"/>
                  <a:gd name="T43" fmla="*/ 2147483647 h 60"/>
                  <a:gd name="T44" fmla="*/ 2147483647 w 116"/>
                  <a:gd name="T45" fmla="*/ 2147483647 h 60"/>
                  <a:gd name="T46" fmla="*/ 2147483647 w 116"/>
                  <a:gd name="T47" fmla="*/ 2147483647 h 60"/>
                  <a:gd name="T48" fmla="*/ 2147483647 w 116"/>
                  <a:gd name="T49" fmla="*/ 2147483647 h 60"/>
                  <a:gd name="T50" fmla="*/ 2147483647 w 116"/>
                  <a:gd name="T51" fmla="*/ 2147483647 h 60"/>
                  <a:gd name="T52" fmla="*/ 2147483647 w 116"/>
                  <a:gd name="T53" fmla="*/ 2147483647 h 60"/>
                  <a:gd name="T54" fmla="*/ 2147483647 w 116"/>
                  <a:gd name="T55" fmla="*/ 2147483647 h 60"/>
                  <a:gd name="T56" fmla="*/ 2147483647 w 116"/>
                  <a:gd name="T57" fmla="*/ 2147483647 h 60"/>
                  <a:gd name="T58" fmla="*/ 2147483647 w 116"/>
                  <a:gd name="T59" fmla="*/ 2147483647 h 60"/>
                  <a:gd name="T60" fmla="*/ 2147483647 w 116"/>
                  <a:gd name="T61" fmla="*/ 2147483647 h 60"/>
                  <a:gd name="T62" fmla="*/ 2147483647 w 116"/>
                  <a:gd name="T63" fmla="*/ 2147483647 h 60"/>
                  <a:gd name="T64" fmla="*/ 2147483647 w 116"/>
                  <a:gd name="T65" fmla="*/ 2147483647 h 60"/>
                  <a:gd name="T66" fmla="*/ 2147483647 w 116"/>
                  <a:gd name="T67" fmla="*/ 1863040499 h 60"/>
                  <a:gd name="T68" fmla="*/ 2147483647 w 116"/>
                  <a:gd name="T69" fmla="*/ 180295256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6"/>
                  <a:gd name="T106" fmla="*/ 0 h 60"/>
                  <a:gd name="T107" fmla="*/ 116 w 116"/>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6" h="60">
                    <a:moveTo>
                      <a:pt x="114" y="3"/>
                    </a:moveTo>
                    <a:lnTo>
                      <a:pt x="14" y="1"/>
                    </a:lnTo>
                    <a:lnTo>
                      <a:pt x="1" y="0"/>
                    </a:lnTo>
                    <a:lnTo>
                      <a:pt x="0" y="9"/>
                    </a:lnTo>
                    <a:lnTo>
                      <a:pt x="41" y="11"/>
                    </a:lnTo>
                    <a:lnTo>
                      <a:pt x="40" y="44"/>
                    </a:lnTo>
                    <a:lnTo>
                      <a:pt x="41" y="44"/>
                    </a:lnTo>
                    <a:lnTo>
                      <a:pt x="42" y="45"/>
                    </a:lnTo>
                    <a:lnTo>
                      <a:pt x="44" y="47"/>
                    </a:lnTo>
                    <a:lnTo>
                      <a:pt x="45" y="48"/>
                    </a:lnTo>
                    <a:lnTo>
                      <a:pt x="47" y="48"/>
                    </a:lnTo>
                    <a:lnTo>
                      <a:pt x="48" y="47"/>
                    </a:lnTo>
                    <a:lnTo>
                      <a:pt x="50" y="48"/>
                    </a:lnTo>
                    <a:lnTo>
                      <a:pt x="50" y="49"/>
                    </a:lnTo>
                    <a:lnTo>
                      <a:pt x="51" y="50"/>
                    </a:lnTo>
                    <a:lnTo>
                      <a:pt x="51" y="51"/>
                    </a:lnTo>
                    <a:lnTo>
                      <a:pt x="55" y="51"/>
                    </a:lnTo>
                    <a:lnTo>
                      <a:pt x="57" y="52"/>
                    </a:lnTo>
                    <a:lnTo>
                      <a:pt x="58" y="52"/>
                    </a:lnTo>
                    <a:lnTo>
                      <a:pt x="59" y="51"/>
                    </a:lnTo>
                    <a:lnTo>
                      <a:pt x="59" y="53"/>
                    </a:lnTo>
                    <a:lnTo>
                      <a:pt x="61" y="53"/>
                    </a:lnTo>
                    <a:lnTo>
                      <a:pt x="62" y="52"/>
                    </a:lnTo>
                    <a:lnTo>
                      <a:pt x="65" y="53"/>
                    </a:lnTo>
                    <a:lnTo>
                      <a:pt x="66" y="53"/>
                    </a:lnTo>
                    <a:lnTo>
                      <a:pt x="67" y="55"/>
                    </a:lnTo>
                    <a:lnTo>
                      <a:pt x="68" y="55"/>
                    </a:lnTo>
                    <a:lnTo>
                      <a:pt x="68" y="57"/>
                    </a:lnTo>
                    <a:lnTo>
                      <a:pt x="70" y="57"/>
                    </a:lnTo>
                    <a:lnTo>
                      <a:pt x="71" y="56"/>
                    </a:lnTo>
                    <a:lnTo>
                      <a:pt x="72" y="55"/>
                    </a:lnTo>
                    <a:lnTo>
                      <a:pt x="75" y="58"/>
                    </a:lnTo>
                    <a:lnTo>
                      <a:pt x="76" y="58"/>
                    </a:lnTo>
                    <a:lnTo>
                      <a:pt x="77" y="57"/>
                    </a:lnTo>
                    <a:lnTo>
                      <a:pt x="78" y="57"/>
                    </a:lnTo>
                    <a:lnTo>
                      <a:pt x="79" y="57"/>
                    </a:lnTo>
                    <a:lnTo>
                      <a:pt x="78" y="59"/>
                    </a:lnTo>
                    <a:lnTo>
                      <a:pt x="79" y="60"/>
                    </a:lnTo>
                    <a:lnTo>
                      <a:pt x="80" y="59"/>
                    </a:lnTo>
                    <a:lnTo>
                      <a:pt x="80" y="58"/>
                    </a:lnTo>
                    <a:lnTo>
                      <a:pt x="81" y="57"/>
                    </a:lnTo>
                    <a:lnTo>
                      <a:pt x="82" y="56"/>
                    </a:lnTo>
                    <a:lnTo>
                      <a:pt x="83" y="57"/>
                    </a:lnTo>
                    <a:lnTo>
                      <a:pt x="84" y="58"/>
                    </a:lnTo>
                    <a:lnTo>
                      <a:pt x="85" y="58"/>
                    </a:lnTo>
                    <a:lnTo>
                      <a:pt x="85" y="57"/>
                    </a:lnTo>
                    <a:lnTo>
                      <a:pt x="87" y="57"/>
                    </a:lnTo>
                    <a:lnTo>
                      <a:pt x="87" y="58"/>
                    </a:lnTo>
                    <a:lnTo>
                      <a:pt x="88" y="58"/>
                    </a:lnTo>
                    <a:lnTo>
                      <a:pt x="90" y="60"/>
                    </a:lnTo>
                    <a:lnTo>
                      <a:pt x="92" y="58"/>
                    </a:lnTo>
                    <a:lnTo>
                      <a:pt x="93" y="58"/>
                    </a:lnTo>
                    <a:lnTo>
                      <a:pt x="96" y="57"/>
                    </a:lnTo>
                    <a:lnTo>
                      <a:pt x="99" y="56"/>
                    </a:lnTo>
                    <a:lnTo>
                      <a:pt x="100" y="56"/>
                    </a:lnTo>
                    <a:lnTo>
                      <a:pt x="101" y="56"/>
                    </a:lnTo>
                    <a:lnTo>
                      <a:pt x="104" y="57"/>
                    </a:lnTo>
                    <a:lnTo>
                      <a:pt x="106" y="56"/>
                    </a:lnTo>
                    <a:lnTo>
                      <a:pt x="107" y="56"/>
                    </a:lnTo>
                    <a:lnTo>
                      <a:pt x="113" y="59"/>
                    </a:lnTo>
                    <a:lnTo>
                      <a:pt x="114" y="60"/>
                    </a:lnTo>
                    <a:lnTo>
                      <a:pt x="115" y="60"/>
                    </a:lnTo>
                    <a:lnTo>
                      <a:pt x="116" y="60"/>
                    </a:lnTo>
                    <a:lnTo>
                      <a:pt x="116" y="31"/>
                    </a:lnTo>
                    <a:lnTo>
                      <a:pt x="114" y="12"/>
                    </a:lnTo>
                    <a:lnTo>
                      <a:pt x="114" y="3"/>
                    </a:lnTo>
                    <a:close/>
                  </a:path>
                </a:pathLst>
              </a:custGeom>
              <a:pattFill prst="pct75">
                <a:fgClr>
                  <a:srgbClr val="AA1202"/>
                </a:fgClr>
                <a:bgClr>
                  <a:schemeClr val="tx1"/>
                </a:bgClr>
              </a:pattFill>
              <a:ln w="12700" cmpd="sng">
                <a:solidFill>
                  <a:schemeClr val="tx1"/>
                </a:solidFill>
                <a:prstDash val="solid"/>
                <a:round/>
                <a:headEnd/>
                <a:tailEnd/>
              </a:ln>
            </p:spPr>
            <p:txBody>
              <a:bodyPr/>
              <a:lstStyle/>
              <a:p>
                <a:endParaRPr lang="en-US"/>
              </a:p>
            </p:txBody>
          </p:sp>
          <p:sp>
            <p:nvSpPr>
              <p:cNvPr id="32894" name="Freeform 33" descr="20%"/>
              <p:cNvSpPr>
                <a:spLocks/>
              </p:cNvSpPr>
              <p:nvPr/>
            </p:nvSpPr>
            <p:spPr bwMode="auto">
              <a:xfrm>
                <a:off x="5322888" y="3127375"/>
                <a:ext cx="730250" cy="603250"/>
              </a:xfrm>
              <a:custGeom>
                <a:avLst/>
                <a:gdLst>
                  <a:gd name="T0" fmla="*/ 2147483647 w 90"/>
                  <a:gd name="T1" fmla="*/ 2147483647 h 78"/>
                  <a:gd name="T2" fmla="*/ 2147483647 w 90"/>
                  <a:gd name="T3" fmla="*/ 2147483647 h 78"/>
                  <a:gd name="T4" fmla="*/ 2147483647 w 90"/>
                  <a:gd name="T5" fmla="*/ 2147483647 h 78"/>
                  <a:gd name="T6" fmla="*/ 2147483647 w 90"/>
                  <a:gd name="T7" fmla="*/ 2147483647 h 78"/>
                  <a:gd name="T8" fmla="*/ 2147483647 w 90"/>
                  <a:gd name="T9" fmla="*/ 2147483647 h 78"/>
                  <a:gd name="T10" fmla="*/ 2147483647 w 90"/>
                  <a:gd name="T11" fmla="*/ 2147483647 h 78"/>
                  <a:gd name="T12" fmla="*/ 2147483647 w 90"/>
                  <a:gd name="T13" fmla="*/ 2147483647 h 78"/>
                  <a:gd name="T14" fmla="*/ 2147483647 w 90"/>
                  <a:gd name="T15" fmla="*/ 2147483647 h 78"/>
                  <a:gd name="T16" fmla="*/ 2147483647 w 90"/>
                  <a:gd name="T17" fmla="*/ 2147483647 h 78"/>
                  <a:gd name="T18" fmla="*/ 2147483647 w 90"/>
                  <a:gd name="T19" fmla="*/ 2147483647 h 78"/>
                  <a:gd name="T20" fmla="*/ 2147483647 w 90"/>
                  <a:gd name="T21" fmla="*/ 2147483647 h 78"/>
                  <a:gd name="T22" fmla="*/ 2147483647 w 90"/>
                  <a:gd name="T23" fmla="*/ 2147483647 h 78"/>
                  <a:gd name="T24" fmla="*/ 2147483647 w 90"/>
                  <a:gd name="T25" fmla="*/ 2147483647 h 78"/>
                  <a:gd name="T26" fmla="*/ 2147483647 w 90"/>
                  <a:gd name="T27" fmla="*/ 2147483647 h 78"/>
                  <a:gd name="T28" fmla="*/ 2147483647 w 90"/>
                  <a:gd name="T29" fmla="*/ 2147483647 h 78"/>
                  <a:gd name="T30" fmla="*/ 2147483647 w 90"/>
                  <a:gd name="T31" fmla="*/ 2147483647 h 78"/>
                  <a:gd name="T32" fmla="*/ 2147483647 w 90"/>
                  <a:gd name="T33" fmla="*/ 2147483647 h 78"/>
                  <a:gd name="T34" fmla="*/ 2147483647 w 90"/>
                  <a:gd name="T35" fmla="*/ 2147483647 h 78"/>
                  <a:gd name="T36" fmla="*/ 2147483647 w 90"/>
                  <a:gd name="T37" fmla="*/ 2147483647 h 78"/>
                  <a:gd name="T38" fmla="*/ 2147483647 w 90"/>
                  <a:gd name="T39" fmla="*/ 2033687399 h 78"/>
                  <a:gd name="T40" fmla="*/ 2147483647 w 90"/>
                  <a:gd name="T41" fmla="*/ 1794428778 h 78"/>
                  <a:gd name="T42" fmla="*/ 2147483647 w 90"/>
                  <a:gd name="T43" fmla="*/ 1614985175 h 78"/>
                  <a:gd name="T44" fmla="*/ 2147483647 w 90"/>
                  <a:gd name="T45" fmla="*/ 1734614244 h 78"/>
                  <a:gd name="T46" fmla="*/ 2147483647 w 90"/>
                  <a:gd name="T47" fmla="*/ 1315912504 h 78"/>
                  <a:gd name="T48" fmla="*/ 2147483647 w 90"/>
                  <a:gd name="T49" fmla="*/ 1076662101 h 78"/>
                  <a:gd name="T50" fmla="*/ 2147483647 w 90"/>
                  <a:gd name="T51" fmla="*/ 777589187 h 78"/>
                  <a:gd name="T52" fmla="*/ 2147483647 w 90"/>
                  <a:gd name="T53" fmla="*/ 358887327 h 78"/>
                  <a:gd name="T54" fmla="*/ 2147483647 w 90"/>
                  <a:gd name="T55" fmla="*/ 239258198 h 78"/>
                  <a:gd name="T56" fmla="*/ 0 w 90"/>
                  <a:gd name="T57" fmla="*/ 119629099 h 78"/>
                  <a:gd name="T58" fmla="*/ 131672176 w 90"/>
                  <a:gd name="T59" fmla="*/ 299072792 h 78"/>
                  <a:gd name="T60" fmla="*/ 329172373 w 90"/>
                  <a:gd name="T61" fmla="*/ 538331050 h 78"/>
                  <a:gd name="T62" fmla="*/ 329172373 w 90"/>
                  <a:gd name="T63" fmla="*/ 657960119 h 78"/>
                  <a:gd name="T64" fmla="*/ 724188933 w 90"/>
                  <a:gd name="T65" fmla="*/ 957032790 h 78"/>
                  <a:gd name="T66" fmla="*/ 592516789 w 90"/>
                  <a:gd name="T67" fmla="*/ 1196283435 h 78"/>
                  <a:gd name="T68" fmla="*/ 724188933 w 90"/>
                  <a:gd name="T69" fmla="*/ 1315912504 h 78"/>
                  <a:gd name="T70" fmla="*/ 855861077 w 90"/>
                  <a:gd name="T71" fmla="*/ 1555170641 h 78"/>
                  <a:gd name="T72" fmla="*/ 987525108 w 90"/>
                  <a:gd name="T73" fmla="*/ 1614985175 h 78"/>
                  <a:gd name="T74" fmla="*/ 1053361180 w 90"/>
                  <a:gd name="T75" fmla="*/ 2147483647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0"/>
                  <a:gd name="T115" fmla="*/ 0 h 78"/>
                  <a:gd name="T116" fmla="*/ 90 w 90"/>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0" h="78">
                    <a:moveTo>
                      <a:pt x="16" y="72"/>
                    </a:moveTo>
                    <a:lnTo>
                      <a:pt x="76" y="69"/>
                    </a:lnTo>
                    <a:lnTo>
                      <a:pt x="76" y="70"/>
                    </a:lnTo>
                    <a:lnTo>
                      <a:pt x="77" y="71"/>
                    </a:lnTo>
                    <a:lnTo>
                      <a:pt x="78" y="72"/>
                    </a:lnTo>
                    <a:lnTo>
                      <a:pt x="77" y="74"/>
                    </a:lnTo>
                    <a:lnTo>
                      <a:pt x="76" y="75"/>
                    </a:lnTo>
                    <a:lnTo>
                      <a:pt x="74" y="77"/>
                    </a:lnTo>
                    <a:lnTo>
                      <a:pt x="74" y="78"/>
                    </a:lnTo>
                    <a:lnTo>
                      <a:pt x="83" y="78"/>
                    </a:lnTo>
                    <a:lnTo>
                      <a:pt x="84" y="75"/>
                    </a:lnTo>
                    <a:lnTo>
                      <a:pt x="83" y="74"/>
                    </a:lnTo>
                    <a:lnTo>
                      <a:pt x="84" y="71"/>
                    </a:lnTo>
                    <a:lnTo>
                      <a:pt x="85" y="69"/>
                    </a:lnTo>
                    <a:lnTo>
                      <a:pt x="86" y="67"/>
                    </a:lnTo>
                    <a:lnTo>
                      <a:pt x="88" y="67"/>
                    </a:lnTo>
                    <a:lnTo>
                      <a:pt x="89" y="67"/>
                    </a:lnTo>
                    <a:lnTo>
                      <a:pt x="90" y="62"/>
                    </a:lnTo>
                    <a:lnTo>
                      <a:pt x="90" y="61"/>
                    </a:lnTo>
                    <a:lnTo>
                      <a:pt x="89" y="60"/>
                    </a:lnTo>
                    <a:lnTo>
                      <a:pt x="88" y="59"/>
                    </a:lnTo>
                    <a:lnTo>
                      <a:pt x="87" y="59"/>
                    </a:lnTo>
                    <a:lnTo>
                      <a:pt x="87" y="60"/>
                    </a:lnTo>
                    <a:lnTo>
                      <a:pt x="84" y="56"/>
                    </a:lnTo>
                    <a:lnTo>
                      <a:pt x="84" y="55"/>
                    </a:lnTo>
                    <a:lnTo>
                      <a:pt x="85" y="54"/>
                    </a:lnTo>
                    <a:lnTo>
                      <a:pt x="85" y="53"/>
                    </a:lnTo>
                    <a:lnTo>
                      <a:pt x="84" y="52"/>
                    </a:lnTo>
                    <a:lnTo>
                      <a:pt x="83" y="49"/>
                    </a:lnTo>
                    <a:lnTo>
                      <a:pt x="79" y="46"/>
                    </a:lnTo>
                    <a:lnTo>
                      <a:pt x="78" y="45"/>
                    </a:lnTo>
                    <a:lnTo>
                      <a:pt x="74" y="43"/>
                    </a:lnTo>
                    <a:lnTo>
                      <a:pt x="72" y="40"/>
                    </a:lnTo>
                    <a:lnTo>
                      <a:pt x="71" y="38"/>
                    </a:lnTo>
                    <a:lnTo>
                      <a:pt x="71" y="37"/>
                    </a:lnTo>
                    <a:lnTo>
                      <a:pt x="74" y="34"/>
                    </a:lnTo>
                    <a:lnTo>
                      <a:pt x="73" y="32"/>
                    </a:lnTo>
                    <a:lnTo>
                      <a:pt x="74" y="30"/>
                    </a:lnTo>
                    <a:lnTo>
                      <a:pt x="73" y="29"/>
                    </a:lnTo>
                    <a:lnTo>
                      <a:pt x="70" y="27"/>
                    </a:lnTo>
                    <a:lnTo>
                      <a:pt x="69" y="28"/>
                    </a:lnTo>
                    <a:lnTo>
                      <a:pt x="68" y="29"/>
                    </a:lnTo>
                    <a:lnTo>
                      <a:pt x="67" y="29"/>
                    </a:lnTo>
                    <a:lnTo>
                      <a:pt x="65" y="22"/>
                    </a:lnTo>
                    <a:lnTo>
                      <a:pt x="64" y="21"/>
                    </a:lnTo>
                    <a:lnTo>
                      <a:pt x="60" y="18"/>
                    </a:lnTo>
                    <a:lnTo>
                      <a:pt x="56" y="14"/>
                    </a:lnTo>
                    <a:lnTo>
                      <a:pt x="56" y="13"/>
                    </a:lnTo>
                    <a:lnTo>
                      <a:pt x="55" y="10"/>
                    </a:lnTo>
                    <a:lnTo>
                      <a:pt x="55" y="6"/>
                    </a:lnTo>
                    <a:lnTo>
                      <a:pt x="55" y="5"/>
                    </a:lnTo>
                    <a:lnTo>
                      <a:pt x="55" y="4"/>
                    </a:lnTo>
                    <a:lnTo>
                      <a:pt x="52" y="0"/>
                    </a:lnTo>
                    <a:lnTo>
                      <a:pt x="0" y="2"/>
                    </a:lnTo>
                    <a:lnTo>
                      <a:pt x="1" y="3"/>
                    </a:lnTo>
                    <a:lnTo>
                      <a:pt x="2" y="5"/>
                    </a:lnTo>
                    <a:lnTo>
                      <a:pt x="3" y="7"/>
                    </a:lnTo>
                    <a:lnTo>
                      <a:pt x="5" y="9"/>
                    </a:lnTo>
                    <a:lnTo>
                      <a:pt x="5" y="10"/>
                    </a:lnTo>
                    <a:lnTo>
                      <a:pt x="5" y="11"/>
                    </a:lnTo>
                    <a:lnTo>
                      <a:pt x="5" y="12"/>
                    </a:lnTo>
                    <a:lnTo>
                      <a:pt x="11" y="16"/>
                    </a:lnTo>
                    <a:lnTo>
                      <a:pt x="9" y="18"/>
                    </a:lnTo>
                    <a:lnTo>
                      <a:pt x="9" y="20"/>
                    </a:lnTo>
                    <a:lnTo>
                      <a:pt x="10" y="22"/>
                    </a:lnTo>
                    <a:lnTo>
                      <a:pt x="11" y="22"/>
                    </a:lnTo>
                    <a:lnTo>
                      <a:pt x="12" y="25"/>
                    </a:lnTo>
                    <a:lnTo>
                      <a:pt x="13" y="26"/>
                    </a:lnTo>
                    <a:lnTo>
                      <a:pt x="15" y="26"/>
                    </a:lnTo>
                    <a:lnTo>
                      <a:pt x="15" y="27"/>
                    </a:lnTo>
                    <a:lnTo>
                      <a:pt x="16" y="63"/>
                    </a:lnTo>
                    <a:lnTo>
                      <a:pt x="16" y="72"/>
                    </a:lnTo>
                    <a:close/>
                  </a:path>
                </a:pathLst>
              </a:custGeom>
              <a:pattFill prst="pct20">
                <a:fgClr>
                  <a:schemeClr val="tx1"/>
                </a:fgClr>
                <a:bgClr>
                  <a:srgbClr val="AA1202"/>
                </a:bgClr>
              </a:pattFill>
              <a:ln w="12700" cmpd="sng">
                <a:solidFill>
                  <a:schemeClr val="tx1"/>
                </a:solidFill>
                <a:prstDash val="solid"/>
                <a:round/>
                <a:headEnd/>
                <a:tailEnd/>
              </a:ln>
            </p:spPr>
            <p:txBody>
              <a:bodyPr/>
              <a:lstStyle/>
              <a:p>
                <a:endParaRPr lang="en-US"/>
              </a:p>
            </p:txBody>
          </p:sp>
          <p:sp>
            <p:nvSpPr>
              <p:cNvPr id="32895" name="Freeform 34" descr="20%"/>
              <p:cNvSpPr>
                <a:spLocks/>
              </p:cNvSpPr>
              <p:nvPr/>
            </p:nvSpPr>
            <p:spPr bwMode="auto">
              <a:xfrm>
                <a:off x="6011863" y="3265488"/>
                <a:ext cx="809625" cy="395287"/>
              </a:xfrm>
              <a:custGeom>
                <a:avLst/>
                <a:gdLst>
                  <a:gd name="T0" fmla="*/ 1337606913 w 99"/>
                  <a:gd name="T1" fmla="*/ 2147483647 h 51"/>
                  <a:gd name="T2" fmla="*/ 1270727002 w 99"/>
                  <a:gd name="T3" fmla="*/ 2147483647 h 51"/>
                  <a:gd name="T4" fmla="*/ 1471366736 w 99"/>
                  <a:gd name="T5" fmla="*/ 2147483647 h 51"/>
                  <a:gd name="T6" fmla="*/ 2147483647 w 99"/>
                  <a:gd name="T7" fmla="*/ 2147483647 h 51"/>
                  <a:gd name="T8" fmla="*/ 2147483647 w 99"/>
                  <a:gd name="T9" fmla="*/ 2147483647 h 51"/>
                  <a:gd name="T10" fmla="*/ 2147483647 w 99"/>
                  <a:gd name="T11" fmla="*/ 2102578397 h 51"/>
                  <a:gd name="T12" fmla="*/ 2147483647 w 99"/>
                  <a:gd name="T13" fmla="*/ 1982433953 h 51"/>
                  <a:gd name="T14" fmla="*/ 2147483647 w 99"/>
                  <a:gd name="T15" fmla="*/ 1862282242 h 51"/>
                  <a:gd name="T16" fmla="*/ 2147483647 w 99"/>
                  <a:gd name="T17" fmla="*/ 1381698652 h 51"/>
                  <a:gd name="T18" fmla="*/ 2147483647 w 99"/>
                  <a:gd name="T19" fmla="*/ 1321622797 h 51"/>
                  <a:gd name="T20" fmla="*/ 2147483647 w 99"/>
                  <a:gd name="T21" fmla="*/ 1261546941 h 51"/>
                  <a:gd name="T22" fmla="*/ 2147483647 w 99"/>
                  <a:gd name="T23" fmla="*/ 1201478837 h 51"/>
                  <a:gd name="T24" fmla="*/ 2147483647 w 99"/>
                  <a:gd name="T25" fmla="*/ 1201478837 h 51"/>
                  <a:gd name="T26" fmla="*/ 2147483647 w 99"/>
                  <a:gd name="T27" fmla="*/ 841031214 h 51"/>
                  <a:gd name="T28" fmla="*/ 2147483647 w 99"/>
                  <a:gd name="T29" fmla="*/ 720887254 h 51"/>
                  <a:gd name="T30" fmla="*/ 2147483647 w 99"/>
                  <a:gd name="T31" fmla="*/ 480591462 h 51"/>
                  <a:gd name="T32" fmla="*/ 2147483647 w 99"/>
                  <a:gd name="T33" fmla="*/ 420515607 h 51"/>
                  <a:gd name="T34" fmla="*/ 2147483647 w 99"/>
                  <a:gd name="T35" fmla="*/ 240295731 h 51"/>
                  <a:gd name="T36" fmla="*/ 2147483647 w 99"/>
                  <a:gd name="T37" fmla="*/ 240295731 h 51"/>
                  <a:gd name="T38" fmla="*/ 2147483647 w 99"/>
                  <a:gd name="T39" fmla="*/ 360439751 h 51"/>
                  <a:gd name="T40" fmla="*/ 2147483647 w 99"/>
                  <a:gd name="T41" fmla="*/ 360439751 h 51"/>
                  <a:gd name="T42" fmla="*/ 2147483647 w 99"/>
                  <a:gd name="T43" fmla="*/ 360439751 h 51"/>
                  <a:gd name="T44" fmla="*/ 2147483647 w 99"/>
                  <a:gd name="T45" fmla="*/ 300371647 h 51"/>
                  <a:gd name="T46" fmla="*/ 2147483647 w 99"/>
                  <a:gd name="T47" fmla="*/ 240295731 h 51"/>
                  <a:gd name="T48" fmla="*/ 2147483647 w 99"/>
                  <a:gd name="T49" fmla="*/ 0 h 51"/>
                  <a:gd name="T50" fmla="*/ 2147483647 w 99"/>
                  <a:gd name="T51" fmla="*/ 60075870 h 51"/>
                  <a:gd name="T52" fmla="*/ 2147483647 w 99"/>
                  <a:gd name="T53" fmla="*/ 0 h 51"/>
                  <a:gd name="T54" fmla="*/ 2147483647 w 99"/>
                  <a:gd name="T55" fmla="*/ 120143990 h 51"/>
                  <a:gd name="T56" fmla="*/ 2147483647 w 99"/>
                  <a:gd name="T57" fmla="*/ 360439751 h 51"/>
                  <a:gd name="T58" fmla="*/ 2147483647 w 99"/>
                  <a:gd name="T59" fmla="*/ 480591462 h 51"/>
                  <a:gd name="T60" fmla="*/ 2147483647 w 99"/>
                  <a:gd name="T61" fmla="*/ 480591462 h 51"/>
                  <a:gd name="T62" fmla="*/ 2147483647 w 99"/>
                  <a:gd name="T63" fmla="*/ 1081327126 h 51"/>
                  <a:gd name="T64" fmla="*/ 2147483647 w 99"/>
                  <a:gd name="T65" fmla="*/ 1261546941 h 51"/>
                  <a:gd name="T66" fmla="*/ 2147483647 w 99"/>
                  <a:gd name="T67" fmla="*/ 1141402982 h 51"/>
                  <a:gd name="T68" fmla="*/ 2147483647 w 99"/>
                  <a:gd name="T69" fmla="*/ 1441766757 h 51"/>
                  <a:gd name="T70" fmla="*/ 2147483647 w 99"/>
                  <a:gd name="T71" fmla="*/ 1441766757 h 51"/>
                  <a:gd name="T72" fmla="*/ 2140165848 w 99"/>
                  <a:gd name="T73" fmla="*/ 1381698652 h 51"/>
                  <a:gd name="T74" fmla="*/ 2006406025 w 99"/>
                  <a:gd name="T75" fmla="*/ 1561918467 h 51"/>
                  <a:gd name="T76" fmla="*/ 1738886380 w 99"/>
                  <a:gd name="T77" fmla="*/ 1441766757 h 51"/>
                  <a:gd name="T78" fmla="*/ 1337606913 w 99"/>
                  <a:gd name="T79" fmla="*/ 1501842612 h 51"/>
                  <a:gd name="T80" fmla="*/ 1337606913 w 99"/>
                  <a:gd name="T81" fmla="*/ 1621994322 h 51"/>
                  <a:gd name="T82" fmla="*/ 1203847091 w 99"/>
                  <a:gd name="T83" fmla="*/ 1621994322 h 51"/>
                  <a:gd name="T84" fmla="*/ 1203847091 w 99"/>
                  <a:gd name="T85" fmla="*/ 1621994322 h 51"/>
                  <a:gd name="T86" fmla="*/ 1136967180 w 99"/>
                  <a:gd name="T87" fmla="*/ 1802214138 h 51"/>
                  <a:gd name="T88" fmla="*/ 1136967180 w 99"/>
                  <a:gd name="T89" fmla="*/ 1802214138 h 51"/>
                  <a:gd name="T90" fmla="*/ 1203847091 w 99"/>
                  <a:gd name="T91" fmla="*/ 1982433953 h 51"/>
                  <a:gd name="T92" fmla="*/ 802559190 w 99"/>
                  <a:gd name="T93" fmla="*/ 2042510293 h 51"/>
                  <a:gd name="T94" fmla="*/ 869439101 w 99"/>
                  <a:gd name="T95" fmla="*/ 2147483647 h 51"/>
                  <a:gd name="T96" fmla="*/ 668799368 w 99"/>
                  <a:gd name="T97" fmla="*/ 2147483647 h 51"/>
                  <a:gd name="T98" fmla="*/ 401279595 w 99"/>
                  <a:gd name="T99" fmla="*/ 2147483647 h 51"/>
                  <a:gd name="T100" fmla="*/ 267519709 w 99"/>
                  <a:gd name="T101" fmla="*/ 2147483647 h 51"/>
                  <a:gd name="T102" fmla="*/ 267519709 w 99"/>
                  <a:gd name="T103" fmla="*/ 2147483647 h 51"/>
                  <a:gd name="T104" fmla="*/ 334399684 w 99"/>
                  <a:gd name="T105" fmla="*/ 2147483647 h 51"/>
                  <a:gd name="T106" fmla="*/ 200639797 w 99"/>
                  <a:gd name="T107" fmla="*/ 2147483647 h 51"/>
                  <a:gd name="T108" fmla="*/ 66879927 w 99"/>
                  <a:gd name="T109" fmla="*/ 2147483647 h 51"/>
                  <a:gd name="T110" fmla="*/ 0 w 99"/>
                  <a:gd name="T111" fmla="*/ 2147483647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9"/>
                  <a:gd name="T169" fmla="*/ 0 h 51"/>
                  <a:gd name="T170" fmla="*/ 99 w 9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9" h="51">
                    <a:moveTo>
                      <a:pt x="0" y="51"/>
                    </a:moveTo>
                    <a:lnTo>
                      <a:pt x="20" y="49"/>
                    </a:lnTo>
                    <a:lnTo>
                      <a:pt x="20" y="48"/>
                    </a:lnTo>
                    <a:lnTo>
                      <a:pt x="19" y="47"/>
                    </a:lnTo>
                    <a:lnTo>
                      <a:pt x="22" y="46"/>
                    </a:lnTo>
                    <a:lnTo>
                      <a:pt x="22" y="47"/>
                    </a:lnTo>
                    <a:lnTo>
                      <a:pt x="78" y="42"/>
                    </a:lnTo>
                    <a:lnTo>
                      <a:pt x="80" y="41"/>
                    </a:lnTo>
                    <a:lnTo>
                      <a:pt x="80" y="40"/>
                    </a:lnTo>
                    <a:lnTo>
                      <a:pt x="85" y="38"/>
                    </a:lnTo>
                    <a:lnTo>
                      <a:pt x="86" y="37"/>
                    </a:lnTo>
                    <a:lnTo>
                      <a:pt x="89" y="35"/>
                    </a:lnTo>
                    <a:lnTo>
                      <a:pt x="89" y="34"/>
                    </a:lnTo>
                    <a:lnTo>
                      <a:pt x="89" y="33"/>
                    </a:lnTo>
                    <a:lnTo>
                      <a:pt x="90" y="32"/>
                    </a:lnTo>
                    <a:lnTo>
                      <a:pt x="90" y="31"/>
                    </a:lnTo>
                    <a:lnTo>
                      <a:pt x="92" y="29"/>
                    </a:lnTo>
                    <a:lnTo>
                      <a:pt x="99" y="23"/>
                    </a:lnTo>
                    <a:lnTo>
                      <a:pt x="99" y="22"/>
                    </a:lnTo>
                    <a:lnTo>
                      <a:pt x="98" y="22"/>
                    </a:lnTo>
                    <a:lnTo>
                      <a:pt x="97" y="22"/>
                    </a:lnTo>
                    <a:lnTo>
                      <a:pt x="97" y="21"/>
                    </a:lnTo>
                    <a:lnTo>
                      <a:pt x="95" y="20"/>
                    </a:lnTo>
                    <a:lnTo>
                      <a:pt x="95" y="21"/>
                    </a:lnTo>
                    <a:lnTo>
                      <a:pt x="94" y="20"/>
                    </a:lnTo>
                    <a:lnTo>
                      <a:pt x="92" y="18"/>
                    </a:lnTo>
                    <a:lnTo>
                      <a:pt x="90" y="14"/>
                    </a:lnTo>
                    <a:lnTo>
                      <a:pt x="89" y="13"/>
                    </a:lnTo>
                    <a:lnTo>
                      <a:pt x="89" y="12"/>
                    </a:lnTo>
                    <a:lnTo>
                      <a:pt x="89" y="10"/>
                    </a:lnTo>
                    <a:lnTo>
                      <a:pt x="89" y="8"/>
                    </a:lnTo>
                    <a:lnTo>
                      <a:pt x="87" y="7"/>
                    </a:lnTo>
                    <a:lnTo>
                      <a:pt x="86" y="6"/>
                    </a:lnTo>
                    <a:lnTo>
                      <a:pt x="84" y="4"/>
                    </a:lnTo>
                    <a:lnTo>
                      <a:pt x="84" y="3"/>
                    </a:lnTo>
                    <a:lnTo>
                      <a:pt x="82" y="4"/>
                    </a:lnTo>
                    <a:lnTo>
                      <a:pt x="82" y="5"/>
                    </a:lnTo>
                    <a:lnTo>
                      <a:pt x="81" y="6"/>
                    </a:lnTo>
                    <a:lnTo>
                      <a:pt x="80" y="6"/>
                    </a:lnTo>
                    <a:lnTo>
                      <a:pt x="78" y="6"/>
                    </a:lnTo>
                    <a:lnTo>
                      <a:pt x="76" y="5"/>
                    </a:lnTo>
                    <a:lnTo>
                      <a:pt x="75" y="6"/>
                    </a:lnTo>
                    <a:lnTo>
                      <a:pt x="74" y="7"/>
                    </a:lnTo>
                    <a:lnTo>
                      <a:pt x="71" y="5"/>
                    </a:lnTo>
                    <a:lnTo>
                      <a:pt x="68" y="5"/>
                    </a:lnTo>
                    <a:lnTo>
                      <a:pt x="66" y="4"/>
                    </a:lnTo>
                    <a:lnTo>
                      <a:pt x="65" y="2"/>
                    </a:lnTo>
                    <a:lnTo>
                      <a:pt x="63" y="0"/>
                    </a:lnTo>
                    <a:lnTo>
                      <a:pt x="61" y="1"/>
                    </a:lnTo>
                    <a:lnTo>
                      <a:pt x="59" y="0"/>
                    </a:lnTo>
                    <a:lnTo>
                      <a:pt x="58" y="0"/>
                    </a:lnTo>
                    <a:lnTo>
                      <a:pt x="58" y="2"/>
                    </a:lnTo>
                    <a:lnTo>
                      <a:pt x="58" y="5"/>
                    </a:lnTo>
                    <a:lnTo>
                      <a:pt x="58" y="6"/>
                    </a:lnTo>
                    <a:lnTo>
                      <a:pt x="56" y="7"/>
                    </a:lnTo>
                    <a:lnTo>
                      <a:pt x="55" y="8"/>
                    </a:lnTo>
                    <a:lnTo>
                      <a:pt x="52" y="8"/>
                    </a:lnTo>
                    <a:lnTo>
                      <a:pt x="51" y="8"/>
                    </a:lnTo>
                    <a:lnTo>
                      <a:pt x="51" y="11"/>
                    </a:lnTo>
                    <a:lnTo>
                      <a:pt x="46" y="18"/>
                    </a:lnTo>
                    <a:lnTo>
                      <a:pt x="45" y="21"/>
                    </a:lnTo>
                    <a:lnTo>
                      <a:pt x="42" y="21"/>
                    </a:lnTo>
                    <a:lnTo>
                      <a:pt x="40" y="19"/>
                    </a:lnTo>
                    <a:lnTo>
                      <a:pt x="39" y="19"/>
                    </a:lnTo>
                    <a:lnTo>
                      <a:pt x="38" y="20"/>
                    </a:lnTo>
                    <a:lnTo>
                      <a:pt x="37" y="24"/>
                    </a:lnTo>
                    <a:lnTo>
                      <a:pt x="36" y="25"/>
                    </a:lnTo>
                    <a:lnTo>
                      <a:pt x="35" y="24"/>
                    </a:lnTo>
                    <a:lnTo>
                      <a:pt x="34" y="23"/>
                    </a:lnTo>
                    <a:lnTo>
                      <a:pt x="32" y="23"/>
                    </a:lnTo>
                    <a:lnTo>
                      <a:pt x="31" y="26"/>
                    </a:lnTo>
                    <a:lnTo>
                      <a:pt x="30" y="26"/>
                    </a:lnTo>
                    <a:lnTo>
                      <a:pt x="26" y="24"/>
                    </a:lnTo>
                    <a:lnTo>
                      <a:pt x="23" y="25"/>
                    </a:lnTo>
                    <a:lnTo>
                      <a:pt x="20" y="25"/>
                    </a:lnTo>
                    <a:lnTo>
                      <a:pt x="20" y="26"/>
                    </a:lnTo>
                    <a:lnTo>
                      <a:pt x="20" y="27"/>
                    </a:lnTo>
                    <a:lnTo>
                      <a:pt x="19" y="27"/>
                    </a:lnTo>
                    <a:lnTo>
                      <a:pt x="18" y="27"/>
                    </a:lnTo>
                    <a:lnTo>
                      <a:pt x="17" y="28"/>
                    </a:lnTo>
                    <a:lnTo>
                      <a:pt x="17" y="30"/>
                    </a:lnTo>
                    <a:lnTo>
                      <a:pt x="18" y="32"/>
                    </a:lnTo>
                    <a:lnTo>
                      <a:pt x="18" y="33"/>
                    </a:lnTo>
                    <a:lnTo>
                      <a:pt x="14" y="34"/>
                    </a:lnTo>
                    <a:lnTo>
                      <a:pt x="12" y="34"/>
                    </a:lnTo>
                    <a:lnTo>
                      <a:pt x="13" y="36"/>
                    </a:lnTo>
                    <a:lnTo>
                      <a:pt x="13" y="40"/>
                    </a:lnTo>
                    <a:lnTo>
                      <a:pt x="12" y="40"/>
                    </a:lnTo>
                    <a:lnTo>
                      <a:pt x="10" y="39"/>
                    </a:lnTo>
                    <a:lnTo>
                      <a:pt x="8" y="38"/>
                    </a:lnTo>
                    <a:lnTo>
                      <a:pt x="6" y="38"/>
                    </a:lnTo>
                    <a:lnTo>
                      <a:pt x="4" y="39"/>
                    </a:lnTo>
                    <a:lnTo>
                      <a:pt x="4" y="42"/>
                    </a:lnTo>
                    <a:lnTo>
                      <a:pt x="5" y="43"/>
                    </a:lnTo>
                    <a:lnTo>
                      <a:pt x="5" y="44"/>
                    </a:lnTo>
                    <a:lnTo>
                      <a:pt x="4" y="49"/>
                    </a:lnTo>
                    <a:lnTo>
                      <a:pt x="3" y="49"/>
                    </a:lnTo>
                    <a:lnTo>
                      <a:pt x="1" y="49"/>
                    </a:lnTo>
                    <a:lnTo>
                      <a:pt x="0" y="51"/>
                    </a:lnTo>
                    <a:close/>
                  </a:path>
                </a:pathLst>
              </a:custGeom>
              <a:pattFill prst="pct20">
                <a:fgClr>
                  <a:schemeClr val="tx1"/>
                </a:fgClr>
                <a:bgClr>
                  <a:srgbClr val="AA1202"/>
                </a:bgClr>
              </a:pattFill>
              <a:ln w="12700" cmpd="sng">
                <a:solidFill>
                  <a:schemeClr val="tx1"/>
                </a:solidFill>
                <a:prstDash val="solid"/>
                <a:round/>
                <a:headEnd/>
                <a:tailEnd/>
              </a:ln>
            </p:spPr>
            <p:txBody>
              <a:bodyPr/>
              <a:lstStyle/>
              <a:p>
                <a:endParaRPr lang="en-US"/>
              </a:p>
            </p:txBody>
          </p:sp>
          <p:sp>
            <p:nvSpPr>
              <p:cNvPr id="32896" name="Freeform 35" descr="20%"/>
              <p:cNvSpPr>
                <a:spLocks/>
              </p:cNvSpPr>
              <p:nvPr/>
            </p:nvSpPr>
            <p:spPr bwMode="auto">
              <a:xfrm>
                <a:off x="5940425" y="3560763"/>
                <a:ext cx="901700" cy="301625"/>
              </a:xfrm>
              <a:custGeom>
                <a:avLst/>
                <a:gdLst>
                  <a:gd name="T0" fmla="*/ 2147483647 w 111"/>
                  <a:gd name="T1" fmla="*/ 0 h 39"/>
                  <a:gd name="T2" fmla="*/ 2147483647 w 111"/>
                  <a:gd name="T3" fmla="*/ 179443663 h 39"/>
                  <a:gd name="T4" fmla="*/ 2147483647 w 111"/>
                  <a:gd name="T5" fmla="*/ 239258198 h 39"/>
                  <a:gd name="T6" fmla="*/ 2045689172 w 111"/>
                  <a:gd name="T7" fmla="*/ 538331050 h 39"/>
                  <a:gd name="T8" fmla="*/ 2045689172 w 111"/>
                  <a:gd name="T9" fmla="*/ 478516395 h 39"/>
                  <a:gd name="T10" fmla="*/ 1847721398 w 111"/>
                  <a:gd name="T11" fmla="*/ 538331050 h 39"/>
                  <a:gd name="T12" fmla="*/ 1913707948 w 111"/>
                  <a:gd name="T13" fmla="*/ 598145585 h 39"/>
                  <a:gd name="T14" fmla="*/ 1913707948 w 111"/>
                  <a:gd name="T15" fmla="*/ 657960119 h 39"/>
                  <a:gd name="T16" fmla="*/ 593911700 w 111"/>
                  <a:gd name="T17" fmla="*/ 777589187 h 39"/>
                  <a:gd name="T18" fmla="*/ 527916900 w 111"/>
                  <a:gd name="T19" fmla="*/ 897218256 h 39"/>
                  <a:gd name="T20" fmla="*/ 461930349 w 111"/>
                  <a:gd name="T21" fmla="*/ 1076662101 h 39"/>
                  <a:gd name="T22" fmla="*/ 527916900 w 111"/>
                  <a:gd name="T23" fmla="*/ 1136476635 h 39"/>
                  <a:gd name="T24" fmla="*/ 461930349 w 111"/>
                  <a:gd name="T25" fmla="*/ 1315912504 h 39"/>
                  <a:gd name="T26" fmla="*/ 461930349 w 111"/>
                  <a:gd name="T27" fmla="*/ 1315912504 h 39"/>
                  <a:gd name="T28" fmla="*/ 461930349 w 111"/>
                  <a:gd name="T29" fmla="*/ 1375727038 h 39"/>
                  <a:gd name="T30" fmla="*/ 395943799 w 111"/>
                  <a:gd name="T31" fmla="*/ 1495356107 h 39"/>
                  <a:gd name="T32" fmla="*/ 329949125 w 111"/>
                  <a:gd name="T33" fmla="*/ 1555170641 h 39"/>
                  <a:gd name="T34" fmla="*/ 263962512 w 111"/>
                  <a:gd name="T35" fmla="*/ 1794428778 h 39"/>
                  <a:gd name="T36" fmla="*/ 131981256 w 111"/>
                  <a:gd name="T37" fmla="*/ 1914057847 h 39"/>
                  <a:gd name="T38" fmla="*/ 131981256 w 111"/>
                  <a:gd name="T39" fmla="*/ 2093501933 h 39"/>
                  <a:gd name="T40" fmla="*/ 131981256 w 111"/>
                  <a:gd name="T41" fmla="*/ 2147483647 h 39"/>
                  <a:gd name="T42" fmla="*/ 131981256 w 111"/>
                  <a:gd name="T43" fmla="*/ 2147483647 h 39"/>
                  <a:gd name="T44" fmla="*/ 0 w 111"/>
                  <a:gd name="T45" fmla="*/ 2147483647 h 39"/>
                  <a:gd name="T46" fmla="*/ 1913707948 w 111"/>
                  <a:gd name="T47" fmla="*/ 2147483647 h 39"/>
                  <a:gd name="T48" fmla="*/ 2147483647 w 111"/>
                  <a:gd name="T49" fmla="*/ 2033687399 h 39"/>
                  <a:gd name="T50" fmla="*/ 2147483647 w 111"/>
                  <a:gd name="T51" fmla="*/ 1914057847 h 39"/>
                  <a:gd name="T52" fmla="*/ 2147483647 w 111"/>
                  <a:gd name="T53" fmla="*/ 1674799710 h 39"/>
                  <a:gd name="T54" fmla="*/ 2147483647 w 111"/>
                  <a:gd name="T55" fmla="*/ 1674799710 h 39"/>
                  <a:gd name="T56" fmla="*/ 2147483647 w 111"/>
                  <a:gd name="T57" fmla="*/ 1674799710 h 39"/>
                  <a:gd name="T58" fmla="*/ 2147483647 w 111"/>
                  <a:gd name="T59" fmla="*/ 1614985175 h 39"/>
                  <a:gd name="T60" fmla="*/ 2147483647 w 111"/>
                  <a:gd name="T61" fmla="*/ 1555170641 h 39"/>
                  <a:gd name="T62" fmla="*/ 2147483647 w 111"/>
                  <a:gd name="T63" fmla="*/ 1495356107 h 39"/>
                  <a:gd name="T64" fmla="*/ 2147483647 w 111"/>
                  <a:gd name="T65" fmla="*/ 1435541572 h 39"/>
                  <a:gd name="T66" fmla="*/ 2147483647 w 111"/>
                  <a:gd name="T67" fmla="*/ 1375727038 h 39"/>
                  <a:gd name="T68" fmla="*/ 2147483647 w 111"/>
                  <a:gd name="T69" fmla="*/ 1315912504 h 39"/>
                  <a:gd name="T70" fmla="*/ 2147483647 w 111"/>
                  <a:gd name="T71" fmla="*/ 1256097969 h 39"/>
                  <a:gd name="T72" fmla="*/ 2147483647 w 111"/>
                  <a:gd name="T73" fmla="*/ 1076662101 h 39"/>
                  <a:gd name="T74" fmla="*/ 2147483647 w 111"/>
                  <a:gd name="T75" fmla="*/ 1076662101 h 39"/>
                  <a:gd name="T76" fmla="*/ 2147483647 w 111"/>
                  <a:gd name="T77" fmla="*/ 957032790 h 39"/>
                  <a:gd name="T78" fmla="*/ 2147483647 w 111"/>
                  <a:gd name="T79" fmla="*/ 837403722 h 39"/>
                  <a:gd name="T80" fmla="*/ 2147483647 w 111"/>
                  <a:gd name="T81" fmla="*/ 837403722 h 39"/>
                  <a:gd name="T82" fmla="*/ 2147483647 w 111"/>
                  <a:gd name="T83" fmla="*/ 837403722 h 39"/>
                  <a:gd name="T84" fmla="*/ 2147483647 w 111"/>
                  <a:gd name="T85" fmla="*/ 837403722 h 39"/>
                  <a:gd name="T86" fmla="*/ 2147483647 w 111"/>
                  <a:gd name="T87" fmla="*/ 777589187 h 39"/>
                  <a:gd name="T88" fmla="*/ 2147483647 w 111"/>
                  <a:gd name="T89" fmla="*/ 717774653 h 39"/>
                  <a:gd name="T90" fmla="*/ 2147483647 w 111"/>
                  <a:gd name="T91" fmla="*/ 717774653 h 39"/>
                  <a:gd name="T92" fmla="*/ 2147483647 w 111"/>
                  <a:gd name="T93" fmla="*/ 777589187 h 39"/>
                  <a:gd name="T94" fmla="*/ 2147483647 w 111"/>
                  <a:gd name="T95" fmla="*/ 717774653 h 39"/>
                  <a:gd name="T96" fmla="*/ 2147483647 w 111"/>
                  <a:gd name="T97" fmla="*/ 717774653 h 39"/>
                  <a:gd name="T98" fmla="*/ 2147483647 w 111"/>
                  <a:gd name="T99" fmla="*/ 598145585 h 39"/>
                  <a:gd name="T100" fmla="*/ 2147483647 w 111"/>
                  <a:gd name="T101" fmla="*/ 598145585 h 39"/>
                  <a:gd name="T102" fmla="*/ 2147483647 w 111"/>
                  <a:gd name="T103" fmla="*/ 598145585 h 39"/>
                  <a:gd name="T104" fmla="*/ 2147483647 w 111"/>
                  <a:gd name="T105" fmla="*/ 358887327 h 39"/>
                  <a:gd name="T106" fmla="*/ 2147483647 w 111"/>
                  <a:gd name="T107" fmla="*/ 299072792 h 39"/>
                  <a:gd name="T108" fmla="*/ 2147483647 w 111"/>
                  <a:gd name="T109" fmla="*/ 239258198 h 39"/>
                  <a:gd name="T110" fmla="*/ 2147483647 w 111"/>
                  <a:gd name="T111" fmla="*/ 179443663 h 39"/>
                  <a:gd name="T112" fmla="*/ 2147483647 w 111"/>
                  <a:gd name="T113" fmla="*/ 59814549 h 39"/>
                  <a:gd name="T114" fmla="*/ 2147483647 w 111"/>
                  <a:gd name="T115" fmla="*/ 0 h 39"/>
                  <a:gd name="T116" fmla="*/ 2147483647 w 111"/>
                  <a:gd name="T117" fmla="*/ 0 h 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
                  <a:gd name="T178" fmla="*/ 0 h 39"/>
                  <a:gd name="T179" fmla="*/ 111 w 111"/>
                  <a:gd name="T180" fmla="*/ 39 h 3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 h="39">
                    <a:moveTo>
                      <a:pt x="111" y="0"/>
                    </a:moveTo>
                    <a:lnTo>
                      <a:pt x="89" y="3"/>
                    </a:lnTo>
                    <a:lnTo>
                      <a:pt x="87" y="4"/>
                    </a:lnTo>
                    <a:lnTo>
                      <a:pt x="31" y="9"/>
                    </a:lnTo>
                    <a:lnTo>
                      <a:pt x="31" y="8"/>
                    </a:lnTo>
                    <a:lnTo>
                      <a:pt x="28" y="9"/>
                    </a:lnTo>
                    <a:lnTo>
                      <a:pt x="29" y="10"/>
                    </a:lnTo>
                    <a:lnTo>
                      <a:pt x="29" y="11"/>
                    </a:lnTo>
                    <a:lnTo>
                      <a:pt x="9" y="13"/>
                    </a:lnTo>
                    <a:lnTo>
                      <a:pt x="8" y="15"/>
                    </a:lnTo>
                    <a:lnTo>
                      <a:pt x="7" y="18"/>
                    </a:lnTo>
                    <a:lnTo>
                      <a:pt x="8" y="19"/>
                    </a:lnTo>
                    <a:lnTo>
                      <a:pt x="7" y="22"/>
                    </a:lnTo>
                    <a:lnTo>
                      <a:pt x="7" y="23"/>
                    </a:lnTo>
                    <a:lnTo>
                      <a:pt x="6" y="25"/>
                    </a:lnTo>
                    <a:lnTo>
                      <a:pt x="5" y="26"/>
                    </a:lnTo>
                    <a:lnTo>
                      <a:pt x="4" y="30"/>
                    </a:lnTo>
                    <a:lnTo>
                      <a:pt x="2" y="32"/>
                    </a:lnTo>
                    <a:lnTo>
                      <a:pt x="2" y="35"/>
                    </a:lnTo>
                    <a:lnTo>
                      <a:pt x="2" y="38"/>
                    </a:lnTo>
                    <a:lnTo>
                      <a:pt x="0" y="39"/>
                    </a:lnTo>
                    <a:lnTo>
                      <a:pt x="29" y="37"/>
                    </a:lnTo>
                    <a:lnTo>
                      <a:pt x="65" y="34"/>
                    </a:lnTo>
                    <a:lnTo>
                      <a:pt x="78" y="32"/>
                    </a:lnTo>
                    <a:lnTo>
                      <a:pt x="79" y="28"/>
                    </a:lnTo>
                    <a:lnTo>
                      <a:pt x="80" y="28"/>
                    </a:lnTo>
                    <a:lnTo>
                      <a:pt x="81" y="27"/>
                    </a:lnTo>
                    <a:lnTo>
                      <a:pt x="82" y="26"/>
                    </a:lnTo>
                    <a:lnTo>
                      <a:pt x="81" y="25"/>
                    </a:lnTo>
                    <a:lnTo>
                      <a:pt x="82" y="24"/>
                    </a:lnTo>
                    <a:lnTo>
                      <a:pt x="83" y="23"/>
                    </a:lnTo>
                    <a:lnTo>
                      <a:pt x="86" y="22"/>
                    </a:lnTo>
                    <a:lnTo>
                      <a:pt x="89" y="21"/>
                    </a:lnTo>
                    <a:lnTo>
                      <a:pt x="92" y="18"/>
                    </a:lnTo>
                    <a:lnTo>
                      <a:pt x="93" y="18"/>
                    </a:lnTo>
                    <a:lnTo>
                      <a:pt x="95" y="16"/>
                    </a:lnTo>
                    <a:lnTo>
                      <a:pt x="96" y="14"/>
                    </a:lnTo>
                    <a:lnTo>
                      <a:pt x="97" y="14"/>
                    </a:lnTo>
                    <a:lnTo>
                      <a:pt x="98" y="14"/>
                    </a:lnTo>
                    <a:lnTo>
                      <a:pt x="98" y="13"/>
                    </a:lnTo>
                    <a:lnTo>
                      <a:pt x="99" y="12"/>
                    </a:lnTo>
                    <a:lnTo>
                      <a:pt x="100" y="13"/>
                    </a:lnTo>
                    <a:lnTo>
                      <a:pt x="101" y="12"/>
                    </a:lnTo>
                    <a:lnTo>
                      <a:pt x="103" y="10"/>
                    </a:lnTo>
                    <a:lnTo>
                      <a:pt x="104" y="10"/>
                    </a:lnTo>
                    <a:lnTo>
                      <a:pt x="106" y="10"/>
                    </a:lnTo>
                    <a:lnTo>
                      <a:pt x="109" y="6"/>
                    </a:lnTo>
                    <a:lnTo>
                      <a:pt x="110" y="5"/>
                    </a:lnTo>
                    <a:lnTo>
                      <a:pt x="111" y="4"/>
                    </a:lnTo>
                    <a:lnTo>
                      <a:pt x="111" y="3"/>
                    </a:lnTo>
                    <a:lnTo>
                      <a:pt x="111" y="1"/>
                    </a:lnTo>
                    <a:lnTo>
                      <a:pt x="111" y="0"/>
                    </a:lnTo>
                    <a:close/>
                  </a:path>
                </a:pathLst>
              </a:custGeom>
              <a:pattFill prst="pct20">
                <a:fgClr>
                  <a:schemeClr val="tx1"/>
                </a:fgClr>
                <a:bgClr>
                  <a:srgbClr val="AA1202"/>
                </a:bgClr>
              </a:pattFill>
              <a:ln w="12700" cmpd="sng">
                <a:solidFill>
                  <a:schemeClr val="tx1"/>
                </a:solidFill>
                <a:prstDash val="solid"/>
                <a:round/>
                <a:headEnd/>
                <a:tailEnd/>
              </a:ln>
            </p:spPr>
            <p:txBody>
              <a:bodyPr/>
              <a:lstStyle/>
              <a:p>
                <a:endParaRPr lang="en-US"/>
              </a:p>
            </p:txBody>
          </p:sp>
          <p:sp>
            <p:nvSpPr>
              <p:cNvPr id="32897" name="Freeform 36" descr="20%"/>
              <p:cNvSpPr>
                <a:spLocks/>
              </p:cNvSpPr>
              <p:nvPr/>
            </p:nvSpPr>
            <p:spPr bwMode="auto">
              <a:xfrm>
                <a:off x="6175375" y="3824288"/>
                <a:ext cx="423863" cy="641350"/>
              </a:xfrm>
              <a:custGeom>
                <a:avLst/>
                <a:gdLst>
                  <a:gd name="T0" fmla="*/ 0 w 52"/>
                  <a:gd name="T1" fmla="*/ 179122095 h 83"/>
                  <a:gd name="T2" fmla="*/ 66440522 w 52"/>
                  <a:gd name="T3" fmla="*/ 298544572 h 83"/>
                  <a:gd name="T4" fmla="*/ 0 w 52"/>
                  <a:gd name="T5" fmla="*/ 2147483647 h 83"/>
                  <a:gd name="T6" fmla="*/ 0 w 52"/>
                  <a:gd name="T7" fmla="*/ 2147483647 h 83"/>
                  <a:gd name="T8" fmla="*/ 199329732 w 52"/>
                  <a:gd name="T9" fmla="*/ 2147483647 h 83"/>
                  <a:gd name="T10" fmla="*/ 265770238 w 52"/>
                  <a:gd name="T11" fmla="*/ 2147483647 h 83"/>
                  <a:gd name="T12" fmla="*/ 332210807 w 52"/>
                  <a:gd name="T13" fmla="*/ 2147483647 h 83"/>
                  <a:gd name="T14" fmla="*/ 465091819 w 52"/>
                  <a:gd name="T15" fmla="*/ 2147483647 h 83"/>
                  <a:gd name="T16" fmla="*/ 531540476 w 52"/>
                  <a:gd name="T17" fmla="*/ 2147483647 h 83"/>
                  <a:gd name="T18" fmla="*/ 531540476 w 52"/>
                  <a:gd name="T19" fmla="*/ 2147483647 h 83"/>
                  <a:gd name="T20" fmla="*/ 597981109 w 52"/>
                  <a:gd name="T21" fmla="*/ 2147483647 h 83"/>
                  <a:gd name="T22" fmla="*/ 664421615 w 52"/>
                  <a:gd name="T23" fmla="*/ 2147483647 h 83"/>
                  <a:gd name="T24" fmla="*/ 664421615 w 52"/>
                  <a:gd name="T25" fmla="*/ 2147483647 h 83"/>
                  <a:gd name="T26" fmla="*/ 730862120 w 52"/>
                  <a:gd name="T27" fmla="*/ 2147483647 h 83"/>
                  <a:gd name="T28" fmla="*/ 863751283 w 52"/>
                  <a:gd name="T29" fmla="*/ 2147483647 h 83"/>
                  <a:gd name="T30" fmla="*/ 930191789 w 52"/>
                  <a:gd name="T31" fmla="*/ 2147483647 h 83"/>
                  <a:gd name="T32" fmla="*/ 996632295 w 52"/>
                  <a:gd name="T33" fmla="*/ 2147483647 h 83"/>
                  <a:gd name="T34" fmla="*/ 1129521712 w 52"/>
                  <a:gd name="T35" fmla="*/ 2147483647 h 83"/>
                  <a:gd name="T36" fmla="*/ 1129521712 w 52"/>
                  <a:gd name="T37" fmla="*/ 2147483647 h 83"/>
                  <a:gd name="T38" fmla="*/ 1195962218 w 52"/>
                  <a:gd name="T39" fmla="*/ 2147483647 h 83"/>
                  <a:gd name="T40" fmla="*/ 1195962218 w 52"/>
                  <a:gd name="T41" fmla="*/ 2147483647 h 83"/>
                  <a:gd name="T42" fmla="*/ 1195962218 w 52"/>
                  <a:gd name="T43" fmla="*/ 2147483647 h 83"/>
                  <a:gd name="T44" fmla="*/ 1129521712 w 52"/>
                  <a:gd name="T45" fmla="*/ 2147483647 h 83"/>
                  <a:gd name="T46" fmla="*/ 1129521712 w 52"/>
                  <a:gd name="T47" fmla="*/ 2147483647 h 83"/>
                  <a:gd name="T48" fmla="*/ 1195962218 w 52"/>
                  <a:gd name="T49" fmla="*/ 2147483647 h 83"/>
                  <a:gd name="T50" fmla="*/ 1195962218 w 52"/>
                  <a:gd name="T51" fmla="*/ 2147483647 h 83"/>
                  <a:gd name="T52" fmla="*/ 1063072800 w 52"/>
                  <a:gd name="T53" fmla="*/ 2147483647 h 83"/>
                  <a:gd name="T54" fmla="*/ 1063072800 w 52"/>
                  <a:gd name="T55" fmla="*/ 2147483647 h 83"/>
                  <a:gd name="T56" fmla="*/ 996632295 w 52"/>
                  <a:gd name="T57" fmla="*/ 2147483647 h 83"/>
                  <a:gd name="T58" fmla="*/ 930191789 w 52"/>
                  <a:gd name="T59" fmla="*/ 2147483647 h 83"/>
                  <a:gd name="T60" fmla="*/ 930191789 w 52"/>
                  <a:gd name="T61" fmla="*/ 2147483647 h 83"/>
                  <a:gd name="T62" fmla="*/ 930191789 w 52"/>
                  <a:gd name="T63" fmla="*/ 2147483647 h 83"/>
                  <a:gd name="T64" fmla="*/ 930191789 w 52"/>
                  <a:gd name="T65" fmla="*/ 2147483647 h 83"/>
                  <a:gd name="T66" fmla="*/ 930191789 w 52"/>
                  <a:gd name="T67" fmla="*/ 2147483647 h 83"/>
                  <a:gd name="T68" fmla="*/ 2147483647 w 52"/>
                  <a:gd name="T69" fmla="*/ 2147483647 h 83"/>
                  <a:gd name="T70" fmla="*/ 2147483647 w 52"/>
                  <a:gd name="T71" fmla="*/ 2147483647 h 83"/>
                  <a:gd name="T72" fmla="*/ 2147483647 w 52"/>
                  <a:gd name="T73" fmla="*/ 2147483647 h 83"/>
                  <a:gd name="T74" fmla="*/ 2147483647 w 52"/>
                  <a:gd name="T75" fmla="*/ 2147483647 h 83"/>
                  <a:gd name="T76" fmla="*/ 2147483647 w 52"/>
                  <a:gd name="T77" fmla="*/ 2147483647 h 83"/>
                  <a:gd name="T78" fmla="*/ 2147483647 w 52"/>
                  <a:gd name="T79" fmla="*/ 2147483647 h 83"/>
                  <a:gd name="T80" fmla="*/ 2147483647 w 52"/>
                  <a:gd name="T81" fmla="*/ 2147483647 h 83"/>
                  <a:gd name="T82" fmla="*/ 2147483647 w 52"/>
                  <a:gd name="T83" fmla="*/ 2147483647 h 83"/>
                  <a:gd name="T84" fmla="*/ 2147483647 w 52"/>
                  <a:gd name="T85" fmla="*/ 2147483647 h 83"/>
                  <a:gd name="T86" fmla="*/ 2147483647 w 52"/>
                  <a:gd name="T87" fmla="*/ 2147483647 h 83"/>
                  <a:gd name="T88" fmla="*/ 2147483647 w 52"/>
                  <a:gd name="T89" fmla="*/ 2147483647 h 83"/>
                  <a:gd name="T90" fmla="*/ 2147483647 w 52"/>
                  <a:gd name="T91" fmla="*/ 2147483647 h 83"/>
                  <a:gd name="T92" fmla="*/ 2147483647 w 52"/>
                  <a:gd name="T93" fmla="*/ 2147483647 h 83"/>
                  <a:gd name="T94" fmla="*/ 2147483647 w 52"/>
                  <a:gd name="T95" fmla="*/ 2147483647 h 83"/>
                  <a:gd name="T96" fmla="*/ 2147483647 w 52"/>
                  <a:gd name="T97" fmla="*/ 2147483647 h 83"/>
                  <a:gd name="T98" fmla="*/ 2147483647 w 52"/>
                  <a:gd name="T99" fmla="*/ 2147483647 h 83"/>
                  <a:gd name="T100" fmla="*/ 2147483647 w 52"/>
                  <a:gd name="T101" fmla="*/ 2147483647 h 83"/>
                  <a:gd name="T102" fmla="*/ 2147483647 w 52"/>
                  <a:gd name="T103" fmla="*/ 0 h 83"/>
                  <a:gd name="T104" fmla="*/ 0 w 52"/>
                  <a:gd name="T105" fmla="*/ 179122095 h 83"/>
                  <a:gd name="T106" fmla="*/ 0 w 52"/>
                  <a:gd name="T107" fmla="*/ 179122095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83"/>
                  <a:gd name="T164" fmla="*/ 52 w 52"/>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83">
                    <a:moveTo>
                      <a:pt x="0" y="3"/>
                    </a:moveTo>
                    <a:lnTo>
                      <a:pt x="1" y="5"/>
                    </a:lnTo>
                    <a:lnTo>
                      <a:pt x="0" y="55"/>
                    </a:lnTo>
                    <a:lnTo>
                      <a:pt x="0" y="57"/>
                    </a:lnTo>
                    <a:lnTo>
                      <a:pt x="3" y="82"/>
                    </a:lnTo>
                    <a:lnTo>
                      <a:pt x="4" y="82"/>
                    </a:lnTo>
                    <a:lnTo>
                      <a:pt x="5" y="81"/>
                    </a:lnTo>
                    <a:lnTo>
                      <a:pt x="7" y="82"/>
                    </a:lnTo>
                    <a:lnTo>
                      <a:pt x="8" y="81"/>
                    </a:lnTo>
                    <a:lnTo>
                      <a:pt x="8" y="77"/>
                    </a:lnTo>
                    <a:lnTo>
                      <a:pt x="9" y="75"/>
                    </a:lnTo>
                    <a:lnTo>
                      <a:pt x="10" y="77"/>
                    </a:lnTo>
                    <a:lnTo>
                      <a:pt x="10" y="78"/>
                    </a:lnTo>
                    <a:lnTo>
                      <a:pt x="11" y="80"/>
                    </a:lnTo>
                    <a:lnTo>
                      <a:pt x="13" y="83"/>
                    </a:lnTo>
                    <a:lnTo>
                      <a:pt x="14" y="83"/>
                    </a:lnTo>
                    <a:lnTo>
                      <a:pt x="15" y="83"/>
                    </a:lnTo>
                    <a:lnTo>
                      <a:pt x="17" y="81"/>
                    </a:lnTo>
                    <a:lnTo>
                      <a:pt x="18" y="80"/>
                    </a:lnTo>
                    <a:lnTo>
                      <a:pt x="18" y="79"/>
                    </a:lnTo>
                    <a:lnTo>
                      <a:pt x="17" y="79"/>
                    </a:lnTo>
                    <a:lnTo>
                      <a:pt x="17" y="78"/>
                    </a:lnTo>
                    <a:lnTo>
                      <a:pt x="18" y="77"/>
                    </a:lnTo>
                    <a:lnTo>
                      <a:pt x="18" y="76"/>
                    </a:lnTo>
                    <a:lnTo>
                      <a:pt x="16" y="75"/>
                    </a:lnTo>
                    <a:lnTo>
                      <a:pt x="15" y="75"/>
                    </a:lnTo>
                    <a:lnTo>
                      <a:pt x="14" y="73"/>
                    </a:lnTo>
                    <a:lnTo>
                      <a:pt x="14" y="72"/>
                    </a:lnTo>
                    <a:lnTo>
                      <a:pt x="14" y="71"/>
                    </a:lnTo>
                    <a:lnTo>
                      <a:pt x="14" y="70"/>
                    </a:lnTo>
                    <a:lnTo>
                      <a:pt x="52" y="66"/>
                    </a:lnTo>
                    <a:lnTo>
                      <a:pt x="52" y="65"/>
                    </a:lnTo>
                    <a:lnTo>
                      <a:pt x="50" y="63"/>
                    </a:lnTo>
                    <a:lnTo>
                      <a:pt x="50" y="58"/>
                    </a:lnTo>
                    <a:lnTo>
                      <a:pt x="48" y="55"/>
                    </a:lnTo>
                    <a:lnTo>
                      <a:pt x="48" y="52"/>
                    </a:lnTo>
                    <a:lnTo>
                      <a:pt x="49" y="50"/>
                    </a:lnTo>
                    <a:lnTo>
                      <a:pt x="49" y="47"/>
                    </a:lnTo>
                    <a:lnTo>
                      <a:pt x="50" y="45"/>
                    </a:lnTo>
                    <a:lnTo>
                      <a:pt x="51" y="45"/>
                    </a:lnTo>
                    <a:lnTo>
                      <a:pt x="49" y="44"/>
                    </a:lnTo>
                    <a:lnTo>
                      <a:pt x="50" y="42"/>
                    </a:lnTo>
                    <a:lnTo>
                      <a:pt x="49" y="41"/>
                    </a:lnTo>
                    <a:lnTo>
                      <a:pt x="48" y="40"/>
                    </a:lnTo>
                    <a:lnTo>
                      <a:pt x="47" y="39"/>
                    </a:lnTo>
                    <a:lnTo>
                      <a:pt x="46" y="37"/>
                    </a:lnTo>
                    <a:lnTo>
                      <a:pt x="45" y="36"/>
                    </a:lnTo>
                    <a:lnTo>
                      <a:pt x="36" y="0"/>
                    </a:lnTo>
                    <a:lnTo>
                      <a:pt x="0" y="3"/>
                    </a:lnTo>
                    <a:close/>
                  </a:path>
                </a:pathLst>
              </a:custGeom>
              <a:pattFill prst="pct20">
                <a:fgClr>
                  <a:schemeClr val="tx1"/>
                </a:fgClr>
                <a:bgClr>
                  <a:srgbClr val="AA1202"/>
                </a:bgClr>
              </a:pattFill>
              <a:ln w="12700" cmpd="sng">
                <a:solidFill>
                  <a:schemeClr val="tx1"/>
                </a:solidFill>
                <a:prstDash val="solid"/>
                <a:round/>
                <a:headEnd/>
                <a:tailEnd/>
              </a:ln>
            </p:spPr>
            <p:txBody>
              <a:bodyPr/>
              <a:lstStyle/>
              <a:p>
                <a:endParaRPr lang="en-US"/>
              </a:p>
            </p:txBody>
          </p:sp>
          <p:sp>
            <p:nvSpPr>
              <p:cNvPr id="32898" name="Freeform 37"/>
              <p:cNvSpPr>
                <a:spLocks/>
              </p:cNvSpPr>
              <p:nvPr/>
            </p:nvSpPr>
            <p:spPr bwMode="auto">
              <a:xfrm>
                <a:off x="6575425" y="3459163"/>
                <a:ext cx="968375" cy="395287"/>
              </a:xfrm>
              <a:custGeom>
                <a:avLst/>
                <a:gdLst>
                  <a:gd name="T0" fmla="*/ 132439520 w 119"/>
                  <a:gd name="T1" fmla="*/ 2147483647 h 51"/>
                  <a:gd name="T2" fmla="*/ 264879040 w 119"/>
                  <a:gd name="T3" fmla="*/ 2147483647 h 51"/>
                  <a:gd name="T4" fmla="*/ 331102916 w 119"/>
                  <a:gd name="T5" fmla="*/ 2147483647 h 51"/>
                  <a:gd name="T6" fmla="*/ 927084809 w 119"/>
                  <a:gd name="T7" fmla="*/ 1862282242 h 51"/>
                  <a:gd name="T8" fmla="*/ 1191972177 w 119"/>
                  <a:gd name="T9" fmla="*/ 1621994322 h 51"/>
                  <a:gd name="T10" fmla="*/ 1324411665 w 119"/>
                  <a:gd name="T11" fmla="*/ 1621994322 h 51"/>
                  <a:gd name="T12" fmla="*/ 1390635478 w 119"/>
                  <a:gd name="T13" fmla="*/ 1501842612 h 51"/>
                  <a:gd name="T14" fmla="*/ 1523074966 w 119"/>
                  <a:gd name="T15" fmla="*/ 1501842612 h 51"/>
                  <a:gd name="T16" fmla="*/ 1854177755 w 119"/>
                  <a:gd name="T17" fmla="*/ 1381698652 h 51"/>
                  <a:gd name="T18" fmla="*/ 2147483647 w 119"/>
                  <a:gd name="T19" fmla="*/ 1021251271 h 51"/>
                  <a:gd name="T20" fmla="*/ 2147483647 w 119"/>
                  <a:gd name="T21" fmla="*/ 780955358 h 51"/>
                  <a:gd name="T22" fmla="*/ 2147483647 w 119"/>
                  <a:gd name="T23" fmla="*/ 780955358 h 51"/>
                  <a:gd name="T24" fmla="*/ 2147483647 w 119"/>
                  <a:gd name="T25" fmla="*/ 720887254 h 51"/>
                  <a:gd name="T26" fmla="*/ 2147483647 w 119"/>
                  <a:gd name="T27" fmla="*/ 60075870 h 51"/>
                  <a:gd name="T28" fmla="*/ 2147483647 w 119"/>
                  <a:gd name="T29" fmla="*/ 120143990 h 51"/>
                  <a:gd name="T30" fmla="*/ 2147483647 w 119"/>
                  <a:gd name="T31" fmla="*/ 300371647 h 51"/>
                  <a:gd name="T32" fmla="*/ 2147483647 w 119"/>
                  <a:gd name="T33" fmla="*/ 360439751 h 51"/>
                  <a:gd name="T34" fmla="*/ 2147483647 w 119"/>
                  <a:gd name="T35" fmla="*/ 300371647 h 51"/>
                  <a:gd name="T36" fmla="*/ 2147483647 w 119"/>
                  <a:gd name="T37" fmla="*/ 360439751 h 51"/>
                  <a:gd name="T38" fmla="*/ 2147483647 w 119"/>
                  <a:gd name="T39" fmla="*/ 480591462 h 51"/>
                  <a:gd name="T40" fmla="*/ 2147483647 w 119"/>
                  <a:gd name="T41" fmla="*/ 660811398 h 51"/>
                  <a:gd name="T42" fmla="*/ 2147483647 w 119"/>
                  <a:gd name="T43" fmla="*/ 720887254 h 51"/>
                  <a:gd name="T44" fmla="*/ 2147483647 w 119"/>
                  <a:gd name="T45" fmla="*/ 540667438 h 51"/>
                  <a:gd name="T46" fmla="*/ 2147483647 w 119"/>
                  <a:gd name="T47" fmla="*/ 660811398 h 51"/>
                  <a:gd name="T48" fmla="*/ 2147483647 w 119"/>
                  <a:gd name="T49" fmla="*/ 660811398 h 51"/>
                  <a:gd name="T50" fmla="*/ 2147483647 w 119"/>
                  <a:gd name="T51" fmla="*/ 540667438 h 51"/>
                  <a:gd name="T52" fmla="*/ 2147483647 w 119"/>
                  <a:gd name="T53" fmla="*/ 841031214 h 51"/>
                  <a:gd name="T54" fmla="*/ 2147483647 w 119"/>
                  <a:gd name="T55" fmla="*/ 1021251271 h 51"/>
                  <a:gd name="T56" fmla="*/ 2147483647 w 119"/>
                  <a:gd name="T57" fmla="*/ 1141402982 h 51"/>
                  <a:gd name="T58" fmla="*/ 2147483647 w 119"/>
                  <a:gd name="T59" fmla="*/ 1201478837 h 51"/>
                  <a:gd name="T60" fmla="*/ 2147483647 w 119"/>
                  <a:gd name="T61" fmla="*/ 1141402982 h 51"/>
                  <a:gd name="T62" fmla="*/ 2147483647 w 119"/>
                  <a:gd name="T63" fmla="*/ 1081327126 h 51"/>
                  <a:gd name="T64" fmla="*/ 2147483647 w 119"/>
                  <a:gd name="T65" fmla="*/ 1261546941 h 51"/>
                  <a:gd name="T66" fmla="*/ 2147483647 w 119"/>
                  <a:gd name="T67" fmla="*/ 1321622797 h 51"/>
                  <a:gd name="T68" fmla="*/ 2147483647 w 119"/>
                  <a:gd name="T69" fmla="*/ 1441766757 h 51"/>
                  <a:gd name="T70" fmla="*/ 2147483647 w 119"/>
                  <a:gd name="T71" fmla="*/ 1621994322 h 51"/>
                  <a:gd name="T72" fmla="*/ 2147483647 w 119"/>
                  <a:gd name="T73" fmla="*/ 1742138282 h 51"/>
                  <a:gd name="T74" fmla="*/ 2147483647 w 119"/>
                  <a:gd name="T75" fmla="*/ 1621994322 h 51"/>
                  <a:gd name="T76" fmla="*/ 2147483647 w 119"/>
                  <a:gd name="T77" fmla="*/ 1621994322 h 51"/>
                  <a:gd name="T78" fmla="*/ 2147483647 w 119"/>
                  <a:gd name="T79" fmla="*/ 1922358098 h 51"/>
                  <a:gd name="T80" fmla="*/ 2147483647 w 119"/>
                  <a:gd name="T81" fmla="*/ 2147483647 h 51"/>
                  <a:gd name="T82" fmla="*/ 2147483647 w 119"/>
                  <a:gd name="T83" fmla="*/ 2147483647 h 51"/>
                  <a:gd name="T84" fmla="*/ 2147483647 w 119"/>
                  <a:gd name="T85" fmla="*/ 2147483647 h 51"/>
                  <a:gd name="T86" fmla="*/ 2147483647 w 119"/>
                  <a:gd name="T87" fmla="*/ 2147483647 h 51"/>
                  <a:gd name="T88" fmla="*/ 2147483647 w 119"/>
                  <a:gd name="T89" fmla="*/ 2147483647 h 51"/>
                  <a:gd name="T90" fmla="*/ 2147483647 w 119"/>
                  <a:gd name="T91" fmla="*/ 2147483647 h 51"/>
                  <a:gd name="T92" fmla="*/ 2147483647 w 119"/>
                  <a:gd name="T93" fmla="*/ 2147483647 h 51"/>
                  <a:gd name="T94" fmla="*/ 1986617243 w 119"/>
                  <a:gd name="T95" fmla="*/ 2147483647 h 51"/>
                  <a:gd name="T96" fmla="*/ 1721738267 w 119"/>
                  <a:gd name="T97" fmla="*/ 2147483647 h 51"/>
                  <a:gd name="T98" fmla="*/ 0 w 119"/>
                  <a:gd name="T99" fmla="*/ 2147483647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
                  <a:gd name="T151" fmla="*/ 0 h 51"/>
                  <a:gd name="T152" fmla="*/ 119 w 119"/>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 h="51">
                    <a:moveTo>
                      <a:pt x="0" y="45"/>
                    </a:moveTo>
                    <a:lnTo>
                      <a:pt x="1" y="41"/>
                    </a:lnTo>
                    <a:lnTo>
                      <a:pt x="2" y="41"/>
                    </a:lnTo>
                    <a:lnTo>
                      <a:pt x="3" y="40"/>
                    </a:lnTo>
                    <a:lnTo>
                      <a:pt x="4" y="39"/>
                    </a:lnTo>
                    <a:lnTo>
                      <a:pt x="3" y="38"/>
                    </a:lnTo>
                    <a:lnTo>
                      <a:pt x="4" y="37"/>
                    </a:lnTo>
                    <a:lnTo>
                      <a:pt x="5" y="36"/>
                    </a:lnTo>
                    <a:lnTo>
                      <a:pt x="8" y="35"/>
                    </a:lnTo>
                    <a:lnTo>
                      <a:pt x="11" y="34"/>
                    </a:lnTo>
                    <a:lnTo>
                      <a:pt x="14" y="31"/>
                    </a:lnTo>
                    <a:lnTo>
                      <a:pt x="15" y="31"/>
                    </a:lnTo>
                    <a:lnTo>
                      <a:pt x="17" y="29"/>
                    </a:lnTo>
                    <a:lnTo>
                      <a:pt x="18" y="27"/>
                    </a:lnTo>
                    <a:lnTo>
                      <a:pt x="19" y="27"/>
                    </a:lnTo>
                    <a:lnTo>
                      <a:pt x="20" y="27"/>
                    </a:lnTo>
                    <a:lnTo>
                      <a:pt x="20" y="26"/>
                    </a:lnTo>
                    <a:lnTo>
                      <a:pt x="21" y="25"/>
                    </a:lnTo>
                    <a:lnTo>
                      <a:pt x="22" y="26"/>
                    </a:lnTo>
                    <a:lnTo>
                      <a:pt x="23" y="25"/>
                    </a:lnTo>
                    <a:lnTo>
                      <a:pt x="25" y="23"/>
                    </a:lnTo>
                    <a:lnTo>
                      <a:pt x="26" y="23"/>
                    </a:lnTo>
                    <a:lnTo>
                      <a:pt x="28" y="23"/>
                    </a:lnTo>
                    <a:lnTo>
                      <a:pt x="31" y="19"/>
                    </a:lnTo>
                    <a:lnTo>
                      <a:pt x="32" y="18"/>
                    </a:lnTo>
                    <a:lnTo>
                      <a:pt x="33" y="17"/>
                    </a:lnTo>
                    <a:lnTo>
                      <a:pt x="33" y="16"/>
                    </a:lnTo>
                    <a:lnTo>
                      <a:pt x="33" y="14"/>
                    </a:lnTo>
                    <a:lnTo>
                      <a:pt x="33" y="13"/>
                    </a:lnTo>
                    <a:lnTo>
                      <a:pt x="37" y="12"/>
                    </a:lnTo>
                    <a:lnTo>
                      <a:pt x="37" y="13"/>
                    </a:lnTo>
                    <a:lnTo>
                      <a:pt x="40" y="13"/>
                    </a:lnTo>
                    <a:lnTo>
                      <a:pt x="42" y="12"/>
                    </a:lnTo>
                    <a:lnTo>
                      <a:pt x="78" y="7"/>
                    </a:lnTo>
                    <a:lnTo>
                      <a:pt x="112" y="0"/>
                    </a:lnTo>
                    <a:lnTo>
                      <a:pt x="113" y="1"/>
                    </a:lnTo>
                    <a:lnTo>
                      <a:pt x="114" y="2"/>
                    </a:lnTo>
                    <a:lnTo>
                      <a:pt x="115" y="3"/>
                    </a:lnTo>
                    <a:lnTo>
                      <a:pt x="116" y="5"/>
                    </a:lnTo>
                    <a:lnTo>
                      <a:pt x="116" y="6"/>
                    </a:lnTo>
                    <a:lnTo>
                      <a:pt x="115" y="5"/>
                    </a:lnTo>
                    <a:lnTo>
                      <a:pt x="114" y="5"/>
                    </a:lnTo>
                    <a:lnTo>
                      <a:pt x="113" y="5"/>
                    </a:lnTo>
                    <a:lnTo>
                      <a:pt x="112" y="5"/>
                    </a:lnTo>
                    <a:lnTo>
                      <a:pt x="113" y="6"/>
                    </a:lnTo>
                    <a:lnTo>
                      <a:pt x="110" y="8"/>
                    </a:lnTo>
                    <a:lnTo>
                      <a:pt x="109" y="8"/>
                    </a:lnTo>
                    <a:lnTo>
                      <a:pt x="108" y="10"/>
                    </a:lnTo>
                    <a:lnTo>
                      <a:pt x="106" y="10"/>
                    </a:lnTo>
                    <a:lnTo>
                      <a:pt x="105" y="11"/>
                    </a:lnTo>
                    <a:lnTo>
                      <a:pt x="105" y="12"/>
                    </a:lnTo>
                    <a:lnTo>
                      <a:pt x="106" y="12"/>
                    </a:lnTo>
                    <a:lnTo>
                      <a:pt x="108" y="11"/>
                    </a:lnTo>
                    <a:lnTo>
                      <a:pt x="111" y="10"/>
                    </a:lnTo>
                    <a:lnTo>
                      <a:pt x="112" y="9"/>
                    </a:lnTo>
                    <a:lnTo>
                      <a:pt x="114" y="9"/>
                    </a:lnTo>
                    <a:lnTo>
                      <a:pt x="114" y="10"/>
                    </a:lnTo>
                    <a:lnTo>
                      <a:pt x="114" y="11"/>
                    </a:lnTo>
                    <a:lnTo>
                      <a:pt x="115" y="12"/>
                    </a:lnTo>
                    <a:lnTo>
                      <a:pt x="115" y="11"/>
                    </a:lnTo>
                    <a:lnTo>
                      <a:pt x="116" y="11"/>
                    </a:lnTo>
                    <a:lnTo>
                      <a:pt x="117" y="9"/>
                    </a:lnTo>
                    <a:lnTo>
                      <a:pt x="118" y="9"/>
                    </a:lnTo>
                    <a:lnTo>
                      <a:pt x="119" y="11"/>
                    </a:lnTo>
                    <a:lnTo>
                      <a:pt x="119" y="14"/>
                    </a:lnTo>
                    <a:lnTo>
                      <a:pt x="119" y="15"/>
                    </a:lnTo>
                    <a:lnTo>
                      <a:pt x="117" y="16"/>
                    </a:lnTo>
                    <a:lnTo>
                      <a:pt x="117" y="17"/>
                    </a:lnTo>
                    <a:lnTo>
                      <a:pt x="117" y="18"/>
                    </a:lnTo>
                    <a:lnTo>
                      <a:pt x="115" y="19"/>
                    </a:lnTo>
                    <a:lnTo>
                      <a:pt x="114" y="19"/>
                    </a:lnTo>
                    <a:lnTo>
                      <a:pt x="113" y="20"/>
                    </a:lnTo>
                    <a:lnTo>
                      <a:pt x="111" y="20"/>
                    </a:lnTo>
                    <a:lnTo>
                      <a:pt x="110" y="20"/>
                    </a:lnTo>
                    <a:lnTo>
                      <a:pt x="109" y="19"/>
                    </a:lnTo>
                    <a:lnTo>
                      <a:pt x="109" y="18"/>
                    </a:lnTo>
                    <a:lnTo>
                      <a:pt x="108" y="18"/>
                    </a:lnTo>
                    <a:lnTo>
                      <a:pt x="108" y="20"/>
                    </a:lnTo>
                    <a:lnTo>
                      <a:pt x="108" y="21"/>
                    </a:lnTo>
                    <a:lnTo>
                      <a:pt x="108" y="22"/>
                    </a:lnTo>
                    <a:lnTo>
                      <a:pt x="109" y="22"/>
                    </a:lnTo>
                    <a:lnTo>
                      <a:pt x="110" y="23"/>
                    </a:lnTo>
                    <a:lnTo>
                      <a:pt x="110" y="24"/>
                    </a:lnTo>
                    <a:lnTo>
                      <a:pt x="107" y="28"/>
                    </a:lnTo>
                    <a:lnTo>
                      <a:pt x="105" y="27"/>
                    </a:lnTo>
                    <a:lnTo>
                      <a:pt x="104" y="27"/>
                    </a:lnTo>
                    <a:lnTo>
                      <a:pt x="104" y="28"/>
                    </a:lnTo>
                    <a:lnTo>
                      <a:pt x="105" y="29"/>
                    </a:lnTo>
                    <a:lnTo>
                      <a:pt x="108" y="28"/>
                    </a:lnTo>
                    <a:lnTo>
                      <a:pt x="110" y="28"/>
                    </a:lnTo>
                    <a:lnTo>
                      <a:pt x="112" y="27"/>
                    </a:lnTo>
                    <a:lnTo>
                      <a:pt x="112" y="26"/>
                    </a:lnTo>
                    <a:lnTo>
                      <a:pt x="113" y="26"/>
                    </a:lnTo>
                    <a:lnTo>
                      <a:pt x="114" y="27"/>
                    </a:lnTo>
                    <a:lnTo>
                      <a:pt x="113" y="29"/>
                    </a:lnTo>
                    <a:lnTo>
                      <a:pt x="111" y="31"/>
                    </a:lnTo>
                    <a:lnTo>
                      <a:pt x="109" y="32"/>
                    </a:lnTo>
                    <a:lnTo>
                      <a:pt x="108" y="32"/>
                    </a:lnTo>
                    <a:lnTo>
                      <a:pt x="105" y="32"/>
                    </a:lnTo>
                    <a:lnTo>
                      <a:pt x="103" y="36"/>
                    </a:lnTo>
                    <a:lnTo>
                      <a:pt x="102" y="37"/>
                    </a:lnTo>
                    <a:lnTo>
                      <a:pt x="99" y="39"/>
                    </a:lnTo>
                    <a:lnTo>
                      <a:pt x="97" y="41"/>
                    </a:lnTo>
                    <a:lnTo>
                      <a:pt x="96" y="44"/>
                    </a:lnTo>
                    <a:lnTo>
                      <a:pt x="95" y="48"/>
                    </a:lnTo>
                    <a:lnTo>
                      <a:pt x="95" y="49"/>
                    </a:lnTo>
                    <a:lnTo>
                      <a:pt x="93" y="50"/>
                    </a:lnTo>
                    <a:lnTo>
                      <a:pt x="88" y="51"/>
                    </a:lnTo>
                    <a:lnTo>
                      <a:pt x="87" y="51"/>
                    </a:lnTo>
                    <a:lnTo>
                      <a:pt x="69" y="39"/>
                    </a:lnTo>
                    <a:lnTo>
                      <a:pt x="54" y="41"/>
                    </a:lnTo>
                    <a:lnTo>
                      <a:pt x="53" y="39"/>
                    </a:lnTo>
                    <a:lnTo>
                      <a:pt x="50" y="36"/>
                    </a:lnTo>
                    <a:lnTo>
                      <a:pt x="49" y="37"/>
                    </a:lnTo>
                    <a:lnTo>
                      <a:pt x="49" y="36"/>
                    </a:lnTo>
                    <a:lnTo>
                      <a:pt x="49" y="35"/>
                    </a:lnTo>
                    <a:lnTo>
                      <a:pt x="31" y="37"/>
                    </a:lnTo>
                    <a:lnTo>
                      <a:pt x="30" y="37"/>
                    </a:lnTo>
                    <a:lnTo>
                      <a:pt x="30" y="38"/>
                    </a:lnTo>
                    <a:lnTo>
                      <a:pt x="26" y="40"/>
                    </a:lnTo>
                    <a:lnTo>
                      <a:pt x="25" y="40"/>
                    </a:lnTo>
                    <a:lnTo>
                      <a:pt x="21" y="42"/>
                    </a:lnTo>
                    <a:lnTo>
                      <a:pt x="0" y="45"/>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2899" name="Freeform 38" descr="20%"/>
              <p:cNvSpPr>
                <a:spLocks/>
              </p:cNvSpPr>
              <p:nvPr/>
            </p:nvSpPr>
            <p:spPr bwMode="auto">
              <a:xfrm>
                <a:off x="5449888" y="3660775"/>
                <a:ext cx="547687" cy="479425"/>
              </a:xfrm>
              <a:custGeom>
                <a:avLst/>
                <a:gdLst>
                  <a:gd name="T0" fmla="*/ 0 w 67"/>
                  <a:gd name="T1" fmla="*/ 179382293 h 62"/>
                  <a:gd name="T2" fmla="*/ 2147483647 w 67"/>
                  <a:gd name="T3" fmla="*/ 0 h 62"/>
                  <a:gd name="T4" fmla="*/ 2147483647 w 67"/>
                  <a:gd name="T5" fmla="*/ 59796670 h 62"/>
                  <a:gd name="T6" fmla="*/ 2147483647 w 67"/>
                  <a:gd name="T7" fmla="*/ 119585608 h 62"/>
                  <a:gd name="T8" fmla="*/ 2147483647 w 67"/>
                  <a:gd name="T9" fmla="*/ 179382293 h 62"/>
                  <a:gd name="T10" fmla="*/ 2147483647 w 67"/>
                  <a:gd name="T11" fmla="*/ 298967931 h 62"/>
                  <a:gd name="T12" fmla="*/ 2147483647 w 67"/>
                  <a:gd name="T13" fmla="*/ 358764586 h 62"/>
                  <a:gd name="T14" fmla="*/ 2147483647 w 67"/>
                  <a:gd name="T15" fmla="*/ 478350163 h 62"/>
                  <a:gd name="T16" fmla="*/ 2147483647 w 67"/>
                  <a:gd name="T17" fmla="*/ 538146939 h 62"/>
                  <a:gd name="T18" fmla="*/ 2147483647 w 67"/>
                  <a:gd name="T19" fmla="*/ 538146939 h 62"/>
                  <a:gd name="T20" fmla="*/ 2147483647 w 67"/>
                  <a:gd name="T21" fmla="*/ 538146939 h 62"/>
                  <a:gd name="T22" fmla="*/ 2147483647 w 67"/>
                  <a:gd name="T23" fmla="*/ 597943594 h 62"/>
                  <a:gd name="T24" fmla="*/ 2147483647 w 67"/>
                  <a:gd name="T25" fmla="*/ 717529172 h 62"/>
                  <a:gd name="T26" fmla="*/ 2147483647 w 67"/>
                  <a:gd name="T27" fmla="*/ 777325827 h 62"/>
                  <a:gd name="T28" fmla="*/ 2147483647 w 67"/>
                  <a:gd name="T29" fmla="*/ 1016497223 h 62"/>
                  <a:gd name="T30" fmla="*/ 2147483647 w 67"/>
                  <a:gd name="T31" fmla="*/ 1136090533 h 62"/>
                  <a:gd name="T32" fmla="*/ 2147483647 w 67"/>
                  <a:gd name="T33" fmla="*/ 1315472766 h 62"/>
                  <a:gd name="T34" fmla="*/ 2147483647 w 67"/>
                  <a:gd name="T35" fmla="*/ 1494854998 h 62"/>
                  <a:gd name="T36" fmla="*/ 2147483647 w 67"/>
                  <a:gd name="T37" fmla="*/ 1494854998 h 62"/>
                  <a:gd name="T38" fmla="*/ 2147483647 w 67"/>
                  <a:gd name="T39" fmla="*/ 1554643920 h 62"/>
                  <a:gd name="T40" fmla="*/ 2147483647 w 67"/>
                  <a:gd name="T41" fmla="*/ 1614440575 h 62"/>
                  <a:gd name="T42" fmla="*/ 2147483647 w 67"/>
                  <a:gd name="T43" fmla="*/ 1734026153 h 62"/>
                  <a:gd name="T44" fmla="*/ 2147483647 w 67"/>
                  <a:gd name="T45" fmla="*/ 1913408385 h 62"/>
                  <a:gd name="T46" fmla="*/ 2147483647 w 67"/>
                  <a:gd name="T47" fmla="*/ 2092791101 h 62"/>
                  <a:gd name="T48" fmla="*/ 2147483647 w 67"/>
                  <a:gd name="T49" fmla="*/ 2147483647 h 62"/>
                  <a:gd name="T50" fmla="*/ 2147483647 w 67"/>
                  <a:gd name="T51" fmla="*/ 2147483647 h 62"/>
                  <a:gd name="T52" fmla="*/ 2147483647 w 67"/>
                  <a:gd name="T53" fmla="*/ 2147483647 h 62"/>
                  <a:gd name="T54" fmla="*/ 2147483647 w 67"/>
                  <a:gd name="T55" fmla="*/ 2147483647 h 62"/>
                  <a:gd name="T56" fmla="*/ 2147483647 w 67"/>
                  <a:gd name="T57" fmla="*/ 2147483647 h 62"/>
                  <a:gd name="T58" fmla="*/ 2147483647 w 67"/>
                  <a:gd name="T59" fmla="*/ 2147483647 h 62"/>
                  <a:gd name="T60" fmla="*/ 2147483647 w 67"/>
                  <a:gd name="T61" fmla="*/ 2147483647 h 62"/>
                  <a:gd name="T62" fmla="*/ 2147483647 w 67"/>
                  <a:gd name="T63" fmla="*/ 2147483647 h 62"/>
                  <a:gd name="T64" fmla="*/ 2147483647 w 67"/>
                  <a:gd name="T65" fmla="*/ 2147483647 h 62"/>
                  <a:gd name="T66" fmla="*/ 2147483647 w 67"/>
                  <a:gd name="T67" fmla="*/ 2147483647 h 62"/>
                  <a:gd name="T68" fmla="*/ 2147483647 w 67"/>
                  <a:gd name="T69" fmla="*/ 2147483647 h 62"/>
                  <a:gd name="T70" fmla="*/ 2147483647 w 67"/>
                  <a:gd name="T71" fmla="*/ 2147483647 h 62"/>
                  <a:gd name="T72" fmla="*/ 2147483647 w 67"/>
                  <a:gd name="T73" fmla="*/ 2147483647 h 62"/>
                  <a:gd name="T74" fmla="*/ 2147483647 w 67"/>
                  <a:gd name="T75" fmla="*/ 2147483647 h 62"/>
                  <a:gd name="T76" fmla="*/ 2147483647 w 67"/>
                  <a:gd name="T77" fmla="*/ 2147483647 h 62"/>
                  <a:gd name="T78" fmla="*/ 2147483647 w 67"/>
                  <a:gd name="T79" fmla="*/ 2147483647 h 62"/>
                  <a:gd name="T80" fmla="*/ 2147483647 w 67"/>
                  <a:gd name="T81" fmla="*/ 2147483647 h 62"/>
                  <a:gd name="T82" fmla="*/ 534566920 w 67"/>
                  <a:gd name="T83" fmla="*/ 2147483647 h 62"/>
                  <a:gd name="T84" fmla="*/ 534566920 w 67"/>
                  <a:gd name="T85" fmla="*/ 2147483647 h 62"/>
                  <a:gd name="T86" fmla="*/ 400931352 w 67"/>
                  <a:gd name="T87" fmla="*/ 2147483647 h 62"/>
                  <a:gd name="T88" fmla="*/ 267287547 w 67"/>
                  <a:gd name="T89" fmla="*/ 2147483647 h 62"/>
                  <a:gd name="T90" fmla="*/ 267287547 w 67"/>
                  <a:gd name="T91" fmla="*/ 2147483647 h 62"/>
                  <a:gd name="T92" fmla="*/ 133643773 w 67"/>
                  <a:gd name="T93" fmla="*/ 2147483647 h 62"/>
                  <a:gd name="T94" fmla="*/ 133643773 w 67"/>
                  <a:gd name="T95" fmla="*/ 1315472766 h 62"/>
                  <a:gd name="T96" fmla="*/ 0 w 67"/>
                  <a:gd name="T97" fmla="*/ 179382293 h 62"/>
                  <a:gd name="T98" fmla="*/ 0 w 67"/>
                  <a:gd name="T99" fmla="*/ 179382293 h 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
                  <a:gd name="T151" fmla="*/ 0 h 62"/>
                  <a:gd name="T152" fmla="*/ 67 w 67"/>
                  <a:gd name="T153" fmla="*/ 62 h 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 h="62">
                    <a:moveTo>
                      <a:pt x="0" y="3"/>
                    </a:moveTo>
                    <a:lnTo>
                      <a:pt x="60" y="0"/>
                    </a:lnTo>
                    <a:lnTo>
                      <a:pt x="60" y="1"/>
                    </a:lnTo>
                    <a:lnTo>
                      <a:pt x="61" y="2"/>
                    </a:lnTo>
                    <a:lnTo>
                      <a:pt x="62" y="3"/>
                    </a:lnTo>
                    <a:lnTo>
                      <a:pt x="61" y="5"/>
                    </a:lnTo>
                    <a:lnTo>
                      <a:pt x="60" y="6"/>
                    </a:lnTo>
                    <a:lnTo>
                      <a:pt x="58" y="8"/>
                    </a:lnTo>
                    <a:lnTo>
                      <a:pt x="58" y="9"/>
                    </a:lnTo>
                    <a:lnTo>
                      <a:pt x="67" y="9"/>
                    </a:lnTo>
                    <a:lnTo>
                      <a:pt x="67" y="10"/>
                    </a:lnTo>
                    <a:lnTo>
                      <a:pt x="66" y="12"/>
                    </a:lnTo>
                    <a:lnTo>
                      <a:pt x="65" y="13"/>
                    </a:lnTo>
                    <a:lnTo>
                      <a:pt x="64" y="17"/>
                    </a:lnTo>
                    <a:lnTo>
                      <a:pt x="62" y="19"/>
                    </a:lnTo>
                    <a:lnTo>
                      <a:pt x="62" y="22"/>
                    </a:lnTo>
                    <a:lnTo>
                      <a:pt x="62" y="25"/>
                    </a:lnTo>
                    <a:lnTo>
                      <a:pt x="60" y="26"/>
                    </a:lnTo>
                    <a:lnTo>
                      <a:pt x="60" y="27"/>
                    </a:lnTo>
                    <a:lnTo>
                      <a:pt x="57" y="29"/>
                    </a:lnTo>
                    <a:lnTo>
                      <a:pt x="57" y="32"/>
                    </a:lnTo>
                    <a:lnTo>
                      <a:pt x="57" y="35"/>
                    </a:lnTo>
                    <a:lnTo>
                      <a:pt x="56" y="36"/>
                    </a:lnTo>
                    <a:lnTo>
                      <a:pt x="54" y="38"/>
                    </a:lnTo>
                    <a:lnTo>
                      <a:pt x="52" y="40"/>
                    </a:lnTo>
                    <a:lnTo>
                      <a:pt x="51" y="41"/>
                    </a:lnTo>
                    <a:lnTo>
                      <a:pt x="51" y="43"/>
                    </a:lnTo>
                    <a:lnTo>
                      <a:pt x="50" y="45"/>
                    </a:lnTo>
                    <a:lnTo>
                      <a:pt x="50" y="46"/>
                    </a:lnTo>
                    <a:lnTo>
                      <a:pt x="49" y="49"/>
                    </a:lnTo>
                    <a:lnTo>
                      <a:pt x="48" y="51"/>
                    </a:lnTo>
                    <a:lnTo>
                      <a:pt x="49" y="54"/>
                    </a:lnTo>
                    <a:lnTo>
                      <a:pt x="50" y="55"/>
                    </a:lnTo>
                    <a:lnTo>
                      <a:pt x="50" y="57"/>
                    </a:lnTo>
                    <a:lnTo>
                      <a:pt x="50" y="58"/>
                    </a:lnTo>
                    <a:lnTo>
                      <a:pt x="49" y="60"/>
                    </a:lnTo>
                    <a:lnTo>
                      <a:pt x="50" y="61"/>
                    </a:lnTo>
                    <a:lnTo>
                      <a:pt x="8" y="62"/>
                    </a:lnTo>
                    <a:lnTo>
                      <a:pt x="8" y="53"/>
                    </a:lnTo>
                    <a:lnTo>
                      <a:pt x="6" y="52"/>
                    </a:lnTo>
                    <a:lnTo>
                      <a:pt x="4" y="53"/>
                    </a:lnTo>
                    <a:lnTo>
                      <a:pt x="2" y="51"/>
                    </a:lnTo>
                    <a:lnTo>
                      <a:pt x="2" y="22"/>
                    </a:lnTo>
                    <a:lnTo>
                      <a:pt x="0" y="3"/>
                    </a:lnTo>
                    <a:close/>
                  </a:path>
                </a:pathLst>
              </a:custGeom>
              <a:pattFill prst="pct20">
                <a:fgClr>
                  <a:schemeClr val="tx1"/>
                </a:fgClr>
                <a:bgClr>
                  <a:srgbClr val="AA1202"/>
                </a:bgClr>
              </a:pattFill>
              <a:ln w="12700" cmpd="sng">
                <a:solidFill>
                  <a:schemeClr val="tx1"/>
                </a:solidFill>
                <a:prstDash val="solid"/>
                <a:round/>
                <a:headEnd/>
                <a:tailEnd/>
              </a:ln>
            </p:spPr>
            <p:txBody>
              <a:bodyPr/>
              <a:lstStyle/>
              <a:p>
                <a:endParaRPr lang="en-US"/>
              </a:p>
            </p:txBody>
          </p:sp>
          <p:grpSp>
            <p:nvGrpSpPr>
              <p:cNvPr id="6" name="Group 281"/>
              <p:cNvGrpSpPr>
                <a:grpSpLocks/>
              </p:cNvGrpSpPr>
              <p:nvPr/>
            </p:nvGrpSpPr>
            <p:grpSpPr bwMode="auto">
              <a:xfrm>
                <a:off x="1155696" y="3886215"/>
                <a:ext cx="2009775" cy="1390654"/>
                <a:chOff x="768" y="2832"/>
                <a:chExt cx="1203" cy="876"/>
              </a:xfrm>
            </p:grpSpPr>
            <p:sp>
              <p:nvSpPr>
                <p:cNvPr id="32923" name="Freeform 40"/>
                <p:cNvSpPr>
                  <a:spLocks/>
                </p:cNvSpPr>
                <p:nvPr/>
              </p:nvSpPr>
              <p:spPr bwMode="auto">
                <a:xfrm>
                  <a:off x="1056" y="2832"/>
                  <a:ext cx="915" cy="780"/>
                </a:xfrm>
                <a:custGeom>
                  <a:avLst/>
                  <a:gdLst>
                    <a:gd name="T0" fmla="*/ 331 w 188"/>
                    <a:gd name="T1" fmla="*/ 736 h 160"/>
                    <a:gd name="T2" fmla="*/ 618 w 188"/>
                    <a:gd name="T3" fmla="*/ 951 h 160"/>
                    <a:gd name="T4" fmla="*/ 428 w 188"/>
                    <a:gd name="T5" fmla="*/ 1189 h 160"/>
                    <a:gd name="T6" fmla="*/ 380 w 188"/>
                    <a:gd name="T7" fmla="*/ 1024 h 160"/>
                    <a:gd name="T8" fmla="*/ 117 w 188"/>
                    <a:gd name="T9" fmla="*/ 1307 h 160"/>
                    <a:gd name="T10" fmla="*/ 263 w 188"/>
                    <a:gd name="T11" fmla="*/ 1521 h 160"/>
                    <a:gd name="T12" fmla="*/ 638 w 188"/>
                    <a:gd name="T13" fmla="*/ 1448 h 160"/>
                    <a:gd name="T14" fmla="*/ 521 w 188"/>
                    <a:gd name="T15" fmla="*/ 1760 h 160"/>
                    <a:gd name="T16" fmla="*/ 428 w 188"/>
                    <a:gd name="T17" fmla="*/ 1877 h 160"/>
                    <a:gd name="T18" fmla="*/ 238 w 188"/>
                    <a:gd name="T19" fmla="*/ 1950 h 160"/>
                    <a:gd name="T20" fmla="*/ 141 w 188"/>
                    <a:gd name="T21" fmla="*/ 2330 h 160"/>
                    <a:gd name="T22" fmla="*/ 263 w 188"/>
                    <a:gd name="T23" fmla="*/ 2545 h 160"/>
                    <a:gd name="T24" fmla="*/ 521 w 188"/>
                    <a:gd name="T25" fmla="*/ 2662 h 160"/>
                    <a:gd name="T26" fmla="*/ 521 w 188"/>
                    <a:gd name="T27" fmla="*/ 2852 h 160"/>
                    <a:gd name="T28" fmla="*/ 827 w 188"/>
                    <a:gd name="T29" fmla="*/ 2925 h 160"/>
                    <a:gd name="T30" fmla="*/ 993 w 188"/>
                    <a:gd name="T31" fmla="*/ 2969 h 160"/>
                    <a:gd name="T32" fmla="*/ 686 w 188"/>
                    <a:gd name="T33" fmla="*/ 3349 h 160"/>
                    <a:gd name="T34" fmla="*/ 448 w 188"/>
                    <a:gd name="T35" fmla="*/ 3495 h 160"/>
                    <a:gd name="T36" fmla="*/ 73 w 188"/>
                    <a:gd name="T37" fmla="*/ 3685 h 160"/>
                    <a:gd name="T38" fmla="*/ 73 w 188"/>
                    <a:gd name="T39" fmla="*/ 3802 h 160"/>
                    <a:gd name="T40" fmla="*/ 686 w 188"/>
                    <a:gd name="T41" fmla="*/ 3539 h 160"/>
                    <a:gd name="T42" fmla="*/ 1470 w 188"/>
                    <a:gd name="T43" fmla="*/ 2852 h 160"/>
                    <a:gd name="T44" fmla="*/ 1397 w 188"/>
                    <a:gd name="T45" fmla="*/ 2779 h 160"/>
                    <a:gd name="T46" fmla="*/ 1825 w 188"/>
                    <a:gd name="T47" fmla="*/ 2257 h 160"/>
                    <a:gd name="T48" fmla="*/ 1703 w 188"/>
                    <a:gd name="T49" fmla="*/ 2398 h 160"/>
                    <a:gd name="T50" fmla="*/ 1728 w 188"/>
                    <a:gd name="T51" fmla="*/ 2589 h 160"/>
                    <a:gd name="T52" fmla="*/ 1703 w 188"/>
                    <a:gd name="T53" fmla="*/ 2711 h 160"/>
                    <a:gd name="T54" fmla="*/ 2039 w 188"/>
                    <a:gd name="T55" fmla="*/ 2520 h 160"/>
                    <a:gd name="T56" fmla="*/ 2039 w 188"/>
                    <a:gd name="T57" fmla="*/ 2330 h 160"/>
                    <a:gd name="T58" fmla="*/ 2536 w 188"/>
                    <a:gd name="T59" fmla="*/ 2447 h 160"/>
                    <a:gd name="T60" fmla="*/ 2867 w 188"/>
                    <a:gd name="T61" fmla="*/ 2398 h 160"/>
                    <a:gd name="T62" fmla="*/ 3436 w 188"/>
                    <a:gd name="T63" fmla="*/ 2589 h 160"/>
                    <a:gd name="T64" fmla="*/ 3626 w 188"/>
                    <a:gd name="T65" fmla="*/ 2828 h 160"/>
                    <a:gd name="T66" fmla="*/ 3933 w 188"/>
                    <a:gd name="T67" fmla="*/ 3042 h 160"/>
                    <a:gd name="T68" fmla="*/ 4453 w 188"/>
                    <a:gd name="T69" fmla="*/ 3091 h 160"/>
                    <a:gd name="T70" fmla="*/ 4380 w 188"/>
                    <a:gd name="T71" fmla="*/ 2779 h 160"/>
                    <a:gd name="T72" fmla="*/ 4171 w 188"/>
                    <a:gd name="T73" fmla="*/ 2735 h 160"/>
                    <a:gd name="T74" fmla="*/ 3860 w 188"/>
                    <a:gd name="T75" fmla="*/ 2520 h 160"/>
                    <a:gd name="T76" fmla="*/ 3480 w 188"/>
                    <a:gd name="T77" fmla="*/ 2257 h 160"/>
                    <a:gd name="T78" fmla="*/ 3339 w 188"/>
                    <a:gd name="T79" fmla="*/ 2447 h 160"/>
                    <a:gd name="T80" fmla="*/ 3056 w 188"/>
                    <a:gd name="T81" fmla="*/ 2208 h 160"/>
                    <a:gd name="T82" fmla="*/ 2769 w 188"/>
                    <a:gd name="T83" fmla="*/ 1901 h 160"/>
                    <a:gd name="T84" fmla="*/ 2414 w 188"/>
                    <a:gd name="T85" fmla="*/ 497 h 160"/>
                    <a:gd name="T86" fmla="*/ 2132 w 188"/>
                    <a:gd name="T87" fmla="*/ 117 h 160"/>
                    <a:gd name="T88" fmla="*/ 1635 w 188"/>
                    <a:gd name="T89" fmla="*/ 117 h 160"/>
                    <a:gd name="T90" fmla="*/ 1397 w 188"/>
                    <a:gd name="T91" fmla="*/ 117 h 160"/>
                    <a:gd name="T92" fmla="*/ 1066 w 188"/>
                    <a:gd name="T93" fmla="*/ 0 h 160"/>
                    <a:gd name="T94" fmla="*/ 827 w 188"/>
                    <a:gd name="T95" fmla="*/ 98 h 160"/>
                    <a:gd name="T96" fmla="*/ 569 w 188"/>
                    <a:gd name="T97" fmla="*/ 307 h 160"/>
                    <a:gd name="T98" fmla="*/ 448 w 188"/>
                    <a:gd name="T99" fmla="*/ 497 h 160"/>
                    <a:gd name="T100" fmla="*/ 238 w 188"/>
                    <a:gd name="T101" fmla="*/ 619 h 1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8"/>
                    <a:gd name="T154" fmla="*/ 0 h 160"/>
                    <a:gd name="T155" fmla="*/ 188 w 188"/>
                    <a:gd name="T156" fmla="*/ 160 h 1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8" h="160">
                      <a:moveTo>
                        <a:pt x="10" y="26"/>
                      </a:moveTo>
                      <a:lnTo>
                        <a:pt x="14" y="31"/>
                      </a:lnTo>
                      <a:lnTo>
                        <a:pt x="19" y="39"/>
                      </a:lnTo>
                      <a:lnTo>
                        <a:pt x="26" y="40"/>
                      </a:lnTo>
                      <a:lnTo>
                        <a:pt x="26" y="50"/>
                      </a:lnTo>
                      <a:lnTo>
                        <a:pt x="18" y="50"/>
                      </a:lnTo>
                      <a:lnTo>
                        <a:pt x="18" y="43"/>
                      </a:lnTo>
                      <a:lnTo>
                        <a:pt x="16" y="43"/>
                      </a:lnTo>
                      <a:lnTo>
                        <a:pt x="0" y="50"/>
                      </a:lnTo>
                      <a:lnTo>
                        <a:pt x="5" y="55"/>
                      </a:lnTo>
                      <a:lnTo>
                        <a:pt x="5" y="61"/>
                      </a:lnTo>
                      <a:lnTo>
                        <a:pt x="11" y="64"/>
                      </a:lnTo>
                      <a:lnTo>
                        <a:pt x="21" y="66"/>
                      </a:lnTo>
                      <a:lnTo>
                        <a:pt x="27" y="61"/>
                      </a:lnTo>
                      <a:lnTo>
                        <a:pt x="29" y="72"/>
                      </a:lnTo>
                      <a:lnTo>
                        <a:pt x="22" y="74"/>
                      </a:lnTo>
                      <a:lnTo>
                        <a:pt x="21" y="77"/>
                      </a:lnTo>
                      <a:lnTo>
                        <a:pt x="18" y="79"/>
                      </a:lnTo>
                      <a:lnTo>
                        <a:pt x="13" y="75"/>
                      </a:lnTo>
                      <a:lnTo>
                        <a:pt x="10" y="82"/>
                      </a:lnTo>
                      <a:lnTo>
                        <a:pt x="2" y="90"/>
                      </a:lnTo>
                      <a:lnTo>
                        <a:pt x="6" y="98"/>
                      </a:lnTo>
                      <a:lnTo>
                        <a:pt x="5" y="101"/>
                      </a:lnTo>
                      <a:lnTo>
                        <a:pt x="11" y="107"/>
                      </a:lnTo>
                      <a:lnTo>
                        <a:pt x="19" y="107"/>
                      </a:lnTo>
                      <a:lnTo>
                        <a:pt x="22" y="112"/>
                      </a:lnTo>
                      <a:lnTo>
                        <a:pt x="21" y="115"/>
                      </a:lnTo>
                      <a:lnTo>
                        <a:pt x="22" y="120"/>
                      </a:lnTo>
                      <a:lnTo>
                        <a:pt x="29" y="117"/>
                      </a:lnTo>
                      <a:lnTo>
                        <a:pt x="35" y="123"/>
                      </a:lnTo>
                      <a:lnTo>
                        <a:pt x="45" y="119"/>
                      </a:lnTo>
                      <a:lnTo>
                        <a:pt x="42" y="125"/>
                      </a:lnTo>
                      <a:lnTo>
                        <a:pt x="42" y="131"/>
                      </a:lnTo>
                      <a:lnTo>
                        <a:pt x="29" y="141"/>
                      </a:lnTo>
                      <a:lnTo>
                        <a:pt x="24" y="147"/>
                      </a:lnTo>
                      <a:lnTo>
                        <a:pt x="19" y="147"/>
                      </a:lnTo>
                      <a:lnTo>
                        <a:pt x="11" y="154"/>
                      </a:lnTo>
                      <a:lnTo>
                        <a:pt x="3" y="155"/>
                      </a:lnTo>
                      <a:lnTo>
                        <a:pt x="0" y="159"/>
                      </a:lnTo>
                      <a:lnTo>
                        <a:pt x="3" y="160"/>
                      </a:lnTo>
                      <a:lnTo>
                        <a:pt x="19" y="154"/>
                      </a:lnTo>
                      <a:lnTo>
                        <a:pt x="29" y="149"/>
                      </a:lnTo>
                      <a:lnTo>
                        <a:pt x="48" y="136"/>
                      </a:lnTo>
                      <a:lnTo>
                        <a:pt x="62" y="120"/>
                      </a:lnTo>
                      <a:lnTo>
                        <a:pt x="64" y="117"/>
                      </a:lnTo>
                      <a:lnTo>
                        <a:pt x="59" y="117"/>
                      </a:lnTo>
                      <a:lnTo>
                        <a:pt x="73" y="96"/>
                      </a:lnTo>
                      <a:lnTo>
                        <a:pt x="77" y="95"/>
                      </a:lnTo>
                      <a:lnTo>
                        <a:pt x="77" y="98"/>
                      </a:lnTo>
                      <a:lnTo>
                        <a:pt x="72" y="101"/>
                      </a:lnTo>
                      <a:lnTo>
                        <a:pt x="70" y="111"/>
                      </a:lnTo>
                      <a:lnTo>
                        <a:pt x="73" y="109"/>
                      </a:lnTo>
                      <a:lnTo>
                        <a:pt x="70" y="112"/>
                      </a:lnTo>
                      <a:lnTo>
                        <a:pt x="72" y="114"/>
                      </a:lnTo>
                      <a:lnTo>
                        <a:pt x="82" y="107"/>
                      </a:lnTo>
                      <a:lnTo>
                        <a:pt x="86" y="106"/>
                      </a:lnTo>
                      <a:lnTo>
                        <a:pt x="88" y="101"/>
                      </a:lnTo>
                      <a:lnTo>
                        <a:pt x="86" y="98"/>
                      </a:lnTo>
                      <a:lnTo>
                        <a:pt x="96" y="96"/>
                      </a:lnTo>
                      <a:lnTo>
                        <a:pt x="107" y="103"/>
                      </a:lnTo>
                      <a:lnTo>
                        <a:pt x="117" y="99"/>
                      </a:lnTo>
                      <a:lnTo>
                        <a:pt x="121" y="101"/>
                      </a:lnTo>
                      <a:lnTo>
                        <a:pt x="128" y="101"/>
                      </a:lnTo>
                      <a:lnTo>
                        <a:pt x="145" y="109"/>
                      </a:lnTo>
                      <a:lnTo>
                        <a:pt x="149" y="112"/>
                      </a:lnTo>
                      <a:lnTo>
                        <a:pt x="153" y="119"/>
                      </a:lnTo>
                      <a:lnTo>
                        <a:pt x="163" y="125"/>
                      </a:lnTo>
                      <a:lnTo>
                        <a:pt x="166" y="128"/>
                      </a:lnTo>
                      <a:lnTo>
                        <a:pt x="177" y="135"/>
                      </a:lnTo>
                      <a:lnTo>
                        <a:pt x="188" y="130"/>
                      </a:lnTo>
                      <a:lnTo>
                        <a:pt x="188" y="123"/>
                      </a:lnTo>
                      <a:lnTo>
                        <a:pt x="185" y="117"/>
                      </a:lnTo>
                      <a:lnTo>
                        <a:pt x="180" y="115"/>
                      </a:lnTo>
                      <a:lnTo>
                        <a:pt x="176" y="115"/>
                      </a:lnTo>
                      <a:lnTo>
                        <a:pt x="169" y="111"/>
                      </a:lnTo>
                      <a:lnTo>
                        <a:pt x="163" y="106"/>
                      </a:lnTo>
                      <a:lnTo>
                        <a:pt x="150" y="93"/>
                      </a:lnTo>
                      <a:lnTo>
                        <a:pt x="147" y="95"/>
                      </a:lnTo>
                      <a:lnTo>
                        <a:pt x="144" y="99"/>
                      </a:lnTo>
                      <a:lnTo>
                        <a:pt x="141" y="103"/>
                      </a:lnTo>
                      <a:lnTo>
                        <a:pt x="129" y="96"/>
                      </a:lnTo>
                      <a:lnTo>
                        <a:pt x="129" y="93"/>
                      </a:lnTo>
                      <a:lnTo>
                        <a:pt x="120" y="96"/>
                      </a:lnTo>
                      <a:lnTo>
                        <a:pt x="117" y="80"/>
                      </a:lnTo>
                      <a:lnTo>
                        <a:pt x="109" y="45"/>
                      </a:lnTo>
                      <a:lnTo>
                        <a:pt x="102" y="21"/>
                      </a:lnTo>
                      <a:lnTo>
                        <a:pt x="99" y="10"/>
                      </a:lnTo>
                      <a:lnTo>
                        <a:pt x="90" y="5"/>
                      </a:lnTo>
                      <a:lnTo>
                        <a:pt x="85" y="8"/>
                      </a:lnTo>
                      <a:lnTo>
                        <a:pt x="69" y="5"/>
                      </a:lnTo>
                      <a:lnTo>
                        <a:pt x="64" y="7"/>
                      </a:lnTo>
                      <a:lnTo>
                        <a:pt x="59" y="5"/>
                      </a:lnTo>
                      <a:lnTo>
                        <a:pt x="59" y="4"/>
                      </a:lnTo>
                      <a:lnTo>
                        <a:pt x="45" y="0"/>
                      </a:lnTo>
                      <a:lnTo>
                        <a:pt x="43" y="4"/>
                      </a:lnTo>
                      <a:lnTo>
                        <a:pt x="35" y="4"/>
                      </a:lnTo>
                      <a:lnTo>
                        <a:pt x="29" y="8"/>
                      </a:lnTo>
                      <a:lnTo>
                        <a:pt x="24" y="13"/>
                      </a:lnTo>
                      <a:lnTo>
                        <a:pt x="22" y="18"/>
                      </a:lnTo>
                      <a:lnTo>
                        <a:pt x="19" y="21"/>
                      </a:lnTo>
                      <a:lnTo>
                        <a:pt x="13" y="21"/>
                      </a:lnTo>
                      <a:lnTo>
                        <a:pt x="10" y="26"/>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2924" name="Freeform 41"/>
                <p:cNvSpPr>
                  <a:spLocks/>
                </p:cNvSpPr>
                <p:nvPr/>
              </p:nvSpPr>
              <p:spPr bwMode="auto">
                <a:xfrm>
                  <a:off x="1021" y="3608"/>
                  <a:ext cx="20" cy="14"/>
                </a:xfrm>
                <a:custGeom>
                  <a:avLst/>
                  <a:gdLst>
                    <a:gd name="T0" fmla="*/ 50 w 4"/>
                    <a:gd name="T1" fmla="*/ 42 h 3"/>
                    <a:gd name="T2" fmla="*/ 50 w 4"/>
                    <a:gd name="T3" fmla="*/ 23 h 3"/>
                    <a:gd name="T4" fmla="*/ 50 w 4"/>
                    <a:gd name="T5" fmla="*/ 23 h 3"/>
                    <a:gd name="T6" fmla="*/ 50 w 4"/>
                    <a:gd name="T7" fmla="*/ 23 h 3"/>
                    <a:gd name="T8" fmla="*/ 50 w 4"/>
                    <a:gd name="T9" fmla="*/ 23 h 3"/>
                    <a:gd name="T10" fmla="*/ 50 w 4"/>
                    <a:gd name="T11" fmla="*/ 23 h 3"/>
                    <a:gd name="T12" fmla="*/ 50 w 4"/>
                    <a:gd name="T13" fmla="*/ 23 h 3"/>
                    <a:gd name="T14" fmla="*/ 25 w 4"/>
                    <a:gd name="T15" fmla="*/ 0 h 3"/>
                    <a:gd name="T16" fmla="*/ 25 w 4"/>
                    <a:gd name="T17" fmla="*/ 0 h 3"/>
                    <a:gd name="T18" fmla="*/ 0 w 4"/>
                    <a:gd name="T19" fmla="*/ 23 h 3"/>
                    <a:gd name="T20" fmla="*/ 0 w 4"/>
                    <a:gd name="T21" fmla="*/ 23 h 3"/>
                    <a:gd name="T22" fmla="*/ 0 w 4"/>
                    <a:gd name="T23" fmla="*/ 23 h 3"/>
                    <a:gd name="T24" fmla="*/ 0 w 4"/>
                    <a:gd name="T25" fmla="*/ 23 h 3"/>
                    <a:gd name="T26" fmla="*/ 0 w 4"/>
                    <a:gd name="T27" fmla="*/ 23 h 3"/>
                    <a:gd name="T28" fmla="*/ 0 w 4"/>
                    <a:gd name="T29" fmla="*/ 23 h 3"/>
                    <a:gd name="T30" fmla="*/ 0 w 4"/>
                    <a:gd name="T31" fmla="*/ 42 h 3"/>
                    <a:gd name="T32" fmla="*/ 0 w 4"/>
                    <a:gd name="T33" fmla="*/ 42 h 3"/>
                    <a:gd name="T34" fmla="*/ 25 w 4"/>
                    <a:gd name="T35" fmla="*/ 42 h 3"/>
                    <a:gd name="T36" fmla="*/ 25 w 4"/>
                    <a:gd name="T37" fmla="*/ 42 h 3"/>
                    <a:gd name="T38" fmla="*/ 25 w 4"/>
                    <a:gd name="T39" fmla="*/ 65 h 3"/>
                    <a:gd name="T40" fmla="*/ 50 w 4"/>
                    <a:gd name="T41" fmla="*/ 65 h 3"/>
                    <a:gd name="T42" fmla="*/ 50 w 4"/>
                    <a:gd name="T43" fmla="*/ 65 h 3"/>
                    <a:gd name="T44" fmla="*/ 75 w 4"/>
                    <a:gd name="T45" fmla="*/ 65 h 3"/>
                    <a:gd name="T46" fmla="*/ 75 w 4"/>
                    <a:gd name="T47" fmla="*/ 65 h 3"/>
                    <a:gd name="T48" fmla="*/ 100 w 4"/>
                    <a:gd name="T49" fmla="*/ 42 h 3"/>
                    <a:gd name="T50" fmla="*/ 100 w 4"/>
                    <a:gd name="T51" fmla="*/ 42 h 3"/>
                    <a:gd name="T52" fmla="*/ 100 w 4"/>
                    <a:gd name="T53" fmla="*/ 42 h 3"/>
                    <a:gd name="T54" fmla="*/ 100 w 4"/>
                    <a:gd name="T55" fmla="*/ 23 h 3"/>
                    <a:gd name="T56" fmla="*/ 100 w 4"/>
                    <a:gd name="T57" fmla="*/ 23 h 3"/>
                    <a:gd name="T58" fmla="*/ 100 w 4"/>
                    <a:gd name="T59" fmla="*/ 23 h 3"/>
                    <a:gd name="T60" fmla="*/ 100 w 4"/>
                    <a:gd name="T61" fmla="*/ 23 h 3"/>
                    <a:gd name="T62" fmla="*/ 100 w 4"/>
                    <a:gd name="T63" fmla="*/ 23 h 3"/>
                    <a:gd name="T64" fmla="*/ 100 w 4"/>
                    <a:gd name="T65" fmla="*/ 0 h 3"/>
                    <a:gd name="T66" fmla="*/ 100 w 4"/>
                    <a:gd name="T67" fmla="*/ 0 h 3"/>
                    <a:gd name="T68" fmla="*/ 100 w 4"/>
                    <a:gd name="T69" fmla="*/ 0 h 3"/>
                    <a:gd name="T70" fmla="*/ 100 w 4"/>
                    <a:gd name="T71" fmla="*/ 0 h 3"/>
                    <a:gd name="T72" fmla="*/ 100 w 4"/>
                    <a:gd name="T73" fmla="*/ 23 h 3"/>
                    <a:gd name="T74" fmla="*/ 75 w 4"/>
                    <a:gd name="T75" fmla="*/ 23 h 3"/>
                    <a:gd name="T76" fmla="*/ 75 w 4"/>
                    <a:gd name="T77" fmla="*/ 23 h 3"/>
                    <a:gd name="T78" fmla="*/ 50 w 4"/>
                    <a:gd name="T79" fmla="*/ 42 h 3"/>
                    <a:gd name="T80" fmla="*/ 50 w 4"/>
                    <a:gd name="T81" fmla="*/ 42 h 3"/>
                    <a:gd name="T82" fmla="*/ 50 w 4"/>
                    <a:gd name="T83" fmla="*/ 42 h 3"/>
                    <a:gd name="T84" fmla="*/ 50 w 4"/>
                    <a:gd name="T85" fmla="*/ 42 h 3"/>
                    <a:gd name="T86" fmla="*/ 50 w 4"/>
                    <a:gd name="T87" fmla="*/ 65 h 3"/>
                    <a:gd name="T88" fmla="*/ 75 w 4"/>
                    <a:gd name="T89" fmla="*/ 65 h 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
                    <a:gd name="T136" fmla="*/ 0 h 3"/>
                    <a:gd name="T137" fmla="*/ 4 w 4"/>
                    <a:gd name="T138" fmla="*/ 3 h 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 h="3">
                      <a:moveTo>
                        <a:pt x="2" y="2"/>
                      </a:moveTo>
                      <a:lnTo>
                        <a:pt x="2" y="1"/>
                      </a:lnTo>
                      <a:lnTo>
                        <a:pt x="1" y="0"/>
                      </a:lnTo>
                      <a:lnTo>
                        <a:pt x="0" y="1"/>
                      </a:lnTo>
                      <a:lnTo>
                        <a:pt x="0" y="2"/>
                      </a:lnTo>
                      <a:lnTo>
                        <a:pt x="1" y="2"/>
                      </a:lnTo>
                      <a:lnTo>
                        <a:pt x="1" y="3"/>
                      </a:lnTo>
                      <a:lnTo>
                        <a:pt x="2" y="3"/>
                      </a:lnTo>
                      <a:lnTo>
                        <a:pt x="3" y="3"/>
                      </a:lnTo>
                      <a:lnTo>
                        <a:pt x="4" y="2"/>
                      </a:lnTo>
                      <a:lnTo>
                        <a:pt x="4" y="1"/>
                      </a:lnTo>
                      <a:lnTo>
                        <a:pt x="4" y="0"/>
                      </a:lnTo>
                      <a:lnTo>
                        <a:pt x="4" y="1"/>
                      </a:lnTo>
                      <a:lnTo>
                        <a:pt x="3" y="1"/>
                      </a:lnTo>
                      <a:lnTo>
                        <a:pt x="2" y="2"/>
                      </a:lnTo>
                      <a:lnTo>
                        <a:pt x="2" y="3"/>
                      </a:lnTo>
                      <a:lnTo>
                        <a:pt x="3" y="3"/>
                      </a:lnTo>
                    </a:path>
                  </a:pathLst>
                </a:custGeom>
                <a:solidFill>
                  <a:srgbClr val="FFC66D"/>
                </a:solidFill>
                <a:ln w="12700" cmpd="sng">
                  <a:solidFill>
                    <a:schemeClr val="tx1"/>
                  </a:solidFill>
                  <a:prstDash val="solid"/>
                  <a:round/>
                  <a:headEnd/>
                  <a:tailEnd/>
                </a:ln>
              </p:spPr>
              <p:txBody>
                <a:bodyPr/>
                <a:lstStyle/>
                <a:p>
                  <a:endParaRPr lang="en-US"/>
                </a:p>
              </p:txBody>
            </p:sp>
            <p:sp>
              <p:nvSpPr>
                <p:cNvPr id="32925" name="Freeform 42"/>
                <p:cNvSpPr>
                  <a:spLocks/>
                </p:cNvSpPr>
                <p:nvPr/>
              </p:nvSpPr>
              <p:spPr bwMode="auto">
                <a:xfrm>
                  <a:off x="978" y="3610"/>
                  <a:ext cx="43" cy="30"/>
                </a:xfrm>
                <a:custGeom>
                  <a:avLst/>
                  <a:gdLst>
                    <a:gd name="T0" fmla="*/ 158 w 9"/>
                    <a:gd name="T1" fmla="*/ 0 h 6"/>
                    <a:gd name="T2" fmla="*/ 91 w 9"/>
                    <a:gd name="T3" fmla="*/ 0 h 6"/>
                    <a:gd name="T4" fmla="*/ 67 w 9"/>
                    <a:gd name="T5" fmla="*/ 25 h 6"/>
                    <a:gd name="T6" fmla="*/ 67 w 9"/>
                    <a:gd name="T7" fmla="*/ 25 h 6"/>
                    <a:gd name="T8" fmla="*/ 67 w 9"/>
                    <a:gd name="T9" fmla="*/ 50 h 6"/>
                    <a:gd name="T10" fmla="*/ 67 w 9"/>
                    <a:gd name="T11" fmla="*/ 75 h 6"/>
                    <a:gd name="T12" fmla="*/ 48 w 9"/>
                    <a:gd name="T13" fmla="*/ 75 h 6"/>
                    <a:gd name="T14" fmla="*/ 48 w 9"/>
                    <a:gd name="T15" fmla="*/ 75 h 6"/>
                    <a:gd name="T16" fmla="*/ 24 w 9"/>
                    <a:gd name="T17" fmla="*/ 75 h 6"/>
                    <a:gd name="T18" fmla="*/ 24 w 9"/>
                    <a:gd name="T19" fmla="*/ 100 h 6"/>
                    <a:gd name="T20" fmla="*/ 24 w 9"/>
                    <a:gd name="T21" fmla="*/ 125 h 6"/>
                    <a:gd name="T22" fmla="*/ 0 w 9"/>
                    <a:gd name="T23" fmla="*/ 125 h 6"/>
                    <a:gd name="T24" fmla="*/ 0 w 9"/>
                    <a:gd name="T25" fmla="*/ 150 h 6"/>
                    <a:gd name="T26" fmla="*/ 0 w 9"/>
                    <a:gd name="T27" fmla="*/ 150 h 6"/>
                    <a:gd name="T28" fmla="*/ 0 w 9"/>
                    <a:gd name="T29" fmla="*/ 150 h 6"/>
                    <a:gd name="T30" fmla="*/ 0 w 9"/>
                    <a:gd name="T31" fmla="*/ 150 h 6"/>
                    <a:gd name="T32" fmla="*/ 0 w 9"/>
                    <a:gd name="T33" fmla="*/ 150 h 6"/>
                    <a:gd name="T34" fmla="*/ 0 w 9"/>
                    <a:gd name="T35" fmla="*/ 150 h 6"/>
                    <a:gd name="T36" fmla="*/ 0 w 9"/>
                    <a:gd name="T37" fmla="*/ 150 h 6"/>
                    <a:gd name="T38" fmla="*/ 24 w 9"/>
                    <a:gd name="T39" fmla="*/ 150 h 6"/>
                    <a:gd name="T40" fmla="*/ 48 w 9"/>
                    <a:gd name="T41" fmla="*/ 150 h 6"/>
                    <a:gd name="T42" fmla="*/ 67 w 9"/>
                    <a:gd name="T43" fmla="*/ 125 h 6"/>
                    <a:gd name="T44" fmla="*/ 139 w 9"/>
                    <a:gd name="T45" fmla="*/ 75 h 6"/>
                    <a:gd name="T46" fmla="*/ 158 w 9"/>
                    <a:gd name="T47" fmla="*/ 50 h 6"/>
                    <a:gd name="T48" fmla="*/ 182 w 9"/>
                    <a:gd name="T49" fmla="*/ 50 h 6"/>
                    <a:gd name="T50" fmla="*/ 205 w 9"/>
                    <a:gd name="T51" fmla="*/ 25 h 6"/>
                    <a:gd name="T52" fmla="*/ 205 w 9"/>
                    <a:gd name="T53" fmla="*/ 25 h 6"/>
                    <a:gd name="T54" fmla="*/ 205 w 9"/>
                    <a:gd name="T55" fmla="*/ 25 h 6"/>
                    <a:gd name="T56" fmla="*/ 182 w 9"/>
                    <a:gd name="T57" fmla="*/ 0 h 6"/>
                    <a:gd name="T58" fmla="*/ 182 w 9"/>
                    <a:gd name="T59" fmla="*/ 0 h 6"/>
                    <a:gd name="T60" fmla="*/ 182 w 9"/>
                    <a:gd name="T61" fmla="*/ 0 h 6"/>
                    <a:gd name="T62" fmla="*/ 182 w 9"/>
                    <a:gd name="T63" fmla="*/ 0 h 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6"/>
                    <a:gd name="T98" fmla="*/ 9 w 9"/>
                    <a:gd name="T99" fmla="*/ 6 h 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6">
                      <a:moveTo>
                        <a:pt x="8" y="0"/>
                      </a:moveTo>
                      <a:lnTo>
                        <a:pt x="7" y="0"/>
                      </a:lnTo>
                      <a:lnTo>
                        <a:pt x="6" y="0"/>
                      </a:lnTo>
                      <a:lnTo>
                        <a:pt x="4" y="0"/>
                      </a:lnTo>
                      <a:lnTo>
                        <a:pt x="4" y="1"/>
                      </a:lnTo>
                      <a:lnTo>
                        <a:pt x="3" y="1"/>
                      </a:lnTo>
                      <a:lnTo>
                        <a:pt x="3" y="2"/>
                      </a:lnTo>
                      <a:lnTo>
                        <a:pt x="3" y="3"/>
                      </a:lnTo>
                      <a:lnTo>
                        <a:pt x="2" y="3"/>
                      </a:lnTo>
                      <a:lnTo>
                        <a:pt x="1" y="3"/>
                      </a:lnTo>
                      <a:lnTo>
                        <a:pt x="1" y="4"/>
                      </a:lnTo>
                      <a:lnTo>
                        <a:pt x="1" y="5"/>
                      </a:lnTo>
                      <a:lnTo>
                        <a:pt x="0" y="5"/>
                      </a:lnTo>
                      <a:lnTo>
                        <a:pt x="0" y="6"/>
                      </a:lnTo>
                      <a:lnTo>
                        <a:pt x="1" y="6"/>
                      </a:lnTo>
                      <a:lnTo>
                        <a:pt x="2" y="6"/>
                      </a:lnTo>
                      <a:lnTo>
                        <a:pt x="2" y="5"/>
                      </a:lnTo>
                      <a:lnTo>
                        <a:pt x="3" y="5"/>
                      </a:lnTo>
                      <a:lnTo>
                        <a:pt x="5" y="4"/>
                      </a:lnTo>
                      <a:lnTo>
                        <a:pt x="6" y="3"/>
                      </a:lnTo>
                      <a:lnTo>
                        <a:pt x="7" y="2"/>
                      </a:lnTo>
                      <a:lnTo>
                        <a:pt x="8" y="2"/>
                      </a:lnTo>
                      <a:lnTo>
                        <a:pt x="9" y="1"/>
                      </a:lnTo>
                      <a:lnTo>
                        <a:pt x="8"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2926" name="Freeform 43"/>
                <p:cNvSpPr>
                  <a:spLocks/>
                </p:cNvSpPr>
                <p:nvPr/>
              </p:nvSpPr>
              <p:spPr bwMode="auto">
                <a:xfrm>
                  <a:off x="934" y="3632"/>
                  <a:ext cx="44" cy="34"/>
                </a:xfrm>
                <a:custGeom>
                  <a:avLst/>
                  <a:gdLst>
                    <a:gd name="T0" fmla="*/ 191 w 9"/>
                    <a:gd name="T1" fmla="*/ 73 h 7"/>
                    <a:gd name="T2" fmla="*/ 191 w 9"/>
                    <a:gd name="T3" fmla="*/ 24 h 7"/>
                    <a:gd name="T4" fmla="*/ 117 w 9"/>
                    <a:gd name="T5" fmla="*/ 73 h 7"/>
                    <a:gd name="T6" fmla="*/ 98 w 9"/>
                    <a:gd name="T7" fmla="*/ 92 h 7"/>
                    <a:gd name="T8" fmla="*/ 98 w 9"/>
                    <a:gd name="T9" fmla="*/ 92 h 7"/>
                    <a:gd name="T10" fmla="*/ 49 w 9"/>
                    <a:gd name="T11" fmla="*/ 117 h 7"/>
                    <a:gd name="T12" fmla="*/ 24 w 9"/>
                    <a:gd name="T13" fmla="*/ 141 h 7"/>
                    <a:gd name="T14" fmla="*/ 0 w 9"/>
                    <a:gd name="T15" fmla="*/ 141 h 7"/>
                    <a:gd name="T16" fmla="*/ 49 w 9"/>
                    <a:gd name="T17" fmla="*/ 141 h 7"/>
                    <a:gd name="T18" fmla="*/ 73 w 9"/>
                    <a:gd name="T19" fmla="*/ 117 h 7"/>
                    <a:gd name="T20" fmla="*/ 142 w 9"/>
                    <a:gd name="T21" fmla="*/ 92 h 7"/>
                    <a:gd name="T22" fmla="*/ 191 w 9"/>
                    <a:gd name="T23" fmla="*/ 73 h 7"/>
                    <a:gd name="T24" fmla="*/ 191 w 9"/>
                    <a:gd name="T25" fmla="*/ 73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7"/>
                    <a:gd name="T41" fmla="*/ 9 w 9"/>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7">
                      <a:moveTo>
                        <a:pt x="8" y="3"/>
                      </a:moveTo>
                      <a:cubicBezTo>
                        <a:pt x="8" y="2"/>
                        <a:pt x="9" y="1"/>
                        <a:pt x="8" y="1"/>
                      </a:cubicBezTo>
                      <a:cubicBezTo>
                        <a:pt x="7" y="0"/>
                        <a:pt x="5" y="2"/>
                        <a:pt x="5" y="3"/>
                      </a:cubicBezTo>
                      <a:cubicBezTo>
                        <a:pt x="4" y="3"/>
                        <a:pt x="4" y="3"/>
                        <a:pt x="4" y="4"/>
                      </a:cubicBezTo>
                      <a:cubicBezTo>
                        <a:pt x="4" y="4"/>
                        <a:pt x="4" y="4"/>
                        <a:pt x="4" y="4"/>
                      </a:cubicBezTo>
                      <a:cubicBezTo>
                        <a:pt x="3" y="5"/>
                        <a:pt x="3" y="5"/>
                        <a:pt x="2" y="5"/>
                      </a:cubicBezTo>
                      <a:cubicBezTo>
                        <a:pt x="2" y="5"/>
                        <a:pt x="2" y="5"/>
                        <a:pt x="1" y="6"/>
                      </a:cubicBezTo>
                      <a:cubicBezTo>
                        <a:pt x="1" y="6"/>
                        <a:pt x="0" y="6"/>
                        <a:pt x="0" y="6"/>
                      </a:cubicBezTo>
                      <a:cubicBezTo>
                        <a:pt x="1" y="7"/>
                        <a:pt x="1" y="7"/>
                        <a:pt x="2" y="6"/>
                      </a:cubicBezTo>
                      <a:cubicBezTo>
                        <a:pt x="2" y="6"/>
                        <a:pt x="3" y="5"/>
                        <a:pt x="3" y="5"/>
                      </a:cubicBezTo>
                      <a:cubicBezTo>
                        <a:pt x="4" y="5"/>
                        <a:pt x="5" y="5"/>
                        <a:pt x="6" y="4"/>
                      </a:cubicBezTo>
                      <a:cubicBezTo>
                        <a:pt x="7" y="4"/>
                        <a:pt x="7" y="3"/>
                        <a:pt x="8" y="3"/>
                      </a:cubicBezTo>
                      <a:cubicBezTo>
                        <a:pt x="8" y="3"/>
                        <a:pt x="8" y="3"/>
                        <a:pt x="8" y="3"/>
                      </a:cubicBezTo>
                      <a:close/>
                    </a:path>
                  </a:pathLst>
                </a:custGeom>
                <a:solidFill>
                  <a:srgbClr val="FFC66D"/>
                </a:solidFill>
                <a:ln w="12700" cmpd="sng">
                  <a:solidFill>
                    <a:schemeClr val="tx1"/>
                  </a:solidFill>
                  <a:prstDash val="solid"/>
                  <a:round/>
                  <a:headEnd/>
                  <a:tailEnd/>
                </a:ln>
              </p:spPr>
              <p:txBody>
                <a:bodyPr/>
                <a:lstStyle/>
                <a:p>
                  <a:endParaRPr lang="en-US"/>
                </a:p>
              </p:txBody>
            </p:sp>
            <p:sp>
              <p:nvSpPr>
                <p:cNvPr id="32927" name="Freeform 44"/>
                <p:cNvSpPr>
                  <a:spLocks/>
                </p:cNvSpPr>
                <p:nvPr/>
              </p:nvSpPr>
              <p:spPr bwMode="auto">
                <a:xfrm>
                  <a:off x="934" y="3637"/>
                  <a:ext cx="39" cy="29"/>
                </a:xfrm>
                <a:custGeom>
                  <a:avLst/>
                  <a:gdLst>
                    <a:gd name="T0" fmla="*/ 190 w 8"/>
                    <a:gd name="T1" fmla="*/ 48 h 6"/>
                    <a:gd name="T2" fmla="*/ 190 w 8"/>
                    <a:gd name="T3" fmla="*/ 24 h 6"/>
                    <a:gd name="T4" fmla="*/ 190 w 8"/>
                    <a:gd name="T5" fmla="*/ 24 h 6"/>
                    <a:gd name="T6" fmla="*/ 190 w 8"/>
                    <a:gd name="T7" fmla="*/ 0 h 6"/>
                    <a:gd name="T8" fmla="*/ 190 w 8"/>
                    <a:gd name="T9" fmla="*/ 0 h 6"/>
                    <a:gd name="T10" fmla="*/ 190 w 8"/>
                    <a:gd name="T11" fmla="*/ 0 h 6"/>
                    <a:gd name="T12" fmla="*/ 190 w 8"/>
                    <a:gd name="T13" fmla="*/ 0 h 6"/>
                    <a:gd name="T14" fmla="*/ 190 w 8"/>
                    <a:gd name="T15" fmla="*/ 0 h 6"/>
                    <a:gd name="T16" fmla="*/ 190 w 8"/>
                    <a:gd name="T17" fmla="*/ 0 h 6"/>
                    <a:gd name="T18" fmla="*/ 190 w 8"/>
                    <a:gd name="T19" fmla="*/ 0 h 6"/>
                    <a:gd name="T20" fmla="*/ 166 w 8"/>
                    <a:gd name="T21" fmla="*/ 0 h 6"/>
                    <a:gd name="T22" fmla="*/ 166 w 8"/>
                    <a:gd name="T23" fmla="*/ 0 h 6"/>
                    <a:gd name="T24" fmla="*/ 141 w 8"/>
                    <a:gd name="T25" fmla="*/ 0 h 6"/>
                    <a:gd name="T26" fmla="*/ 117 w 8"/>
                    <a:gd name="T27" fmla="*/ 24 h 6"/>
                    <a:gd name="T28" fmla="*/ 117 w 8"/>
                    <a:gd name="T29" fmla="*/ 48 h 6"/>
                    <a:gd name="T30" fmla="*/ 117 w 8"/>
                    <a:gd name="T31" fmla="*/ 48 h 6"/>
                    <a:gd name="T32" fmla="*/ 97 w 8"/>
                    <a:gd name="T33" fmla="*/ 48 h 6"/>
                    <a:gd name="T34" fmla="*/ 97 w 8"/>
                    <a:gd name="T35" fmla="*/ 48 h 6"/>
                    <a:gd name="T36" fmla="*/ 97 w 8"/>
                    <a:gd name="T37" fmla="*/ 48 h 6"/>
                    <a:gd name="T38" fmla="*/ 97 w 8"/>
                    <a:gd name="T39" fmla="*/ 72 h 6"/>
                    <a:gd name="T40" fmla="*/ 97 w 8"/>
                    <a:gd name="T41" fmla="*/ 72 h 6"/>
                    <a:gd name="T42" fmla="*/ 97 w 8"/>
                    <a:gd name="T43" fmla="*/ 72 h 6"/>
                    <a:gd name="T44" fmla="*/ 97 w 8"/>
                    <a:gd name="T45" fmla="*/ 72 h 6"/>
                    <a:gd name="T46" fmla="*/ 49 w 8"/>
                    <a:gd name="T47" fmla="*/ 92 h 6"/>
                    <a:gd name="T48" fmla="*/ 49 w 8"/>
                    <a:gd name="T49" fmla="*/ 92 h 6"/>
                    <a:gd name="T50" fmla="*/ 49 w 8"/>
                    <a:gd name="T51" fmla="*/ 92 h 6"/>
                    <a:gd name="T52" fmla="*/ 49 w 8"/>
                    <a:gd name="T53" fmla="*/ 92 h 6"/>
                    <a:gd name="T54" fmla="*/ 24 w 8"/>
                    <a:gd name="T55" fmla="*/ 92 h 6"/>
                    <a:gd name="T56" fmla="*/ 24 w 8"/>
                    <a:gd name="T57" fmla="*/ 116 h 6"/>
                    <a:gd name="T58" fmla="*/ 24 w 8"/>
                    <a:gd name="T59" fmla="*/ 116 h 6"/>
                    <a:gd name="T60" fmla="*/ 0 w 8"/>
                    <a:gd name="T61" fmla="*/ 116 h 6"/>
                    <a:gd name="T62" fmla="*/ 0 w 8"/>
                    <a:gd name="T63" fmla="*/ 116 h 6"/>
                    <a:gd name="T64" fmla="*/ 0 w 8"/>
                    <a:gd name="T65" fmla="*/ 116 h 6"/>
                    <a:gd name="T66" fmla="*/ 24 w 8"/>
                    <a:gd name="T67" fmla="*/ 140 h 6"/>
                    <a:gd name="T68" fmla="*/ 24 w 8"/>
                    <a:gd name="T69" fmla="*/ 140 h 6"/>
                    <a:gd name="T70" fmla="*/ 24 w 8"/>
                    <a:gd name="T71" fmla="*/ 140 h 6"/>
                    <a:gd name="T72" fmla="*/ 24 w 8"/>
                    <a:gd name="T73" fmla="*/ 140 h 6"/>
                    <a:gd name="T74" fmla="*/ 49 w 8"/>
                    <a:gd name="T75" fmla="*/ 116 h 6"/>
                    <a:gd name="T76" fmla="*/ 49 w 8"/>
                    <a:gd name="T77" fmla="*/ 116 h 6"/>
                    <a:gd name="T78" fmla="*/ 73 w 8"/>
                    <a:gd name="T79" fmla="*/ 116 h 6"/>
                    <a:gd name="T80" fmla="*/ 73 w 8"/>
                    <a:gd name="T81" fmla="*/ 92 h 6"/>
                    <a:gd name="T82" fmla="*/ 73 w 8"/>
                    <a:gd name="T83" fmla="*/ 92 h 6"/>
                    <a:gd name="T84" fmla="*/ 117 w 8"/>
                    <a:gd name="T85" fmla="*/ 92 h 6"/>
                    <a:gd name="T86" fmla="*/ 117 w 8"/>
                    <a:gd name="T87" fmla="*/ 72 h 6"/>
                    <a:gd name="T88" fmla="*/ 141 w 8"/>
                    <a:gd name="T89" fmla="*/ 72 h 6"/>
                    <a:gd name="T90" fmla="*/ 166 w 8"/>
                    <a:gd name="T91" fmla="*/ 72 h 6"/>
                    <a:gd name="T92" fmla="*/ 166 w 8"/>
                    <a:gd name="T93" fmla="*/ 48 h 6"/>
                    <a:gd name="T94" fmla="*/ 166 w 8"/>
                    <a:gd name="T95" fmla="*/ 48 h 6"/>
                    <a:gd name="T96" fmla="*/ 190 w 8"/>
                    <a:gd name="T97" fmla="*/ 48 h 6"/>
                    <a:gd name="T98" fmla="*/ 190 w 8"/>
                    <a:gd name="T99" fmla="*/ 48 h 6"/>
                    <a:gd name="T100" fmla="*/ 190 w 8"/>
                    <a:gd name="T101" fmla="*/ 48 h 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
                    <a:gd name="T154" fmla="*/ 0 h 6"/>
                    <a:gd name="T155" fmla="*/ 8 w 8"/>
                    <a:gd name="T156" fmla="*/ 6 h 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 h="6">
                      <a:moveTo>
                        <a:pt x="8" y="2"/>
                      </a:moveTo>
                      <a:lnTo>
                        <a:pt x="8" y="1"/>
                      </a:lnTo>
                      <a:lnTo>
                        <a:pt x="8" y="0"/>
                      </a:lnTo>
                      <a:lnTo>
                        <a:pt x="7" y="0"/>
                      </a:lnTo>
                      <a:lnTo>
                        <a:pt x="6" y="0"/>
                      </a:lnTo>
                      <a:lnTo>
                        <a:pt x="5" y="1"/>
                      </a:lnTo>
                      <a:lnTo>
                        <a:pt x="5" y="2"/>
                      </a:lnTo>
                      <a:lnTo>
                        <a:pt x="4" y="2"/>
                      </a:lnTo>
                      <a:lnTo>
                        <a:pt x="4" y="3"/>
                      </a:lnTo>
                      <a:lnTo>
                        <a:pt x="2" y="4"/>
                      </a:lnTo>
                      <a:lnTo>
                        <a:pt x="1" y="4"/>
                      </a:lnTo>
                      <a:lnTo>
                        <a:pt x="1" y="5"/>
                      </a:lnTo>
                      <a:lnTo>
                        <a:pt x="0" y="5"/>
                      </a:lnTo>
                      <a:lnTo>
                        <a:pt x="1" y="6"/>
                      </a:lnTo>
                      <a:lnTo>
                        <a:pt x="2" y="5"/>
                      </a:lnTo>
                      <a:lnTo>
                        <a:pt x="3" y="5"/>
                      </a:lnTo>
                      <a:lnTo>
                        <a:pt x="3" y="4"/>
                      </a:lnTo>
                      <a:lnTo>
                        <a:pt x="5" y="4"/>
                      </a:lnTo>
                      <a:lnTo>
                        <a:pt x="5" y="3"/>
                      </a:lnTo>
                      <a:lnTo>
                        <a:pt x="6" y="3"/>
                      </a:lnTo>
                      <a:lnTo>
                        <a:pt x="7" y="3"/>
                      </a:lnTo>
                      <a:lnTo>
                        <a:pt x="7" y="2"/>
                      </a:lnTo>
                      <a:lnTo>
                        <a:pt x="8" y="2"/>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2928" name="Freeform 45"/>
                <p:cNvSpPr>
                  <a:spLocks/>
                </p:cNvSpPr>
                <p:nvPr/>
              </p:nvSpPr>
              <p:spPr bwMode="auto">
                <a:xfrm>
                  <a:off x="909" y="3676"/>
                  <a:ext cx="5" cy="5"/>
                </a:xfrm>
                <a:custGeom>
                  <a:avLst/>
                  <a:gdLst>
                    <a:gd name="T0" fmla="*/ 25 w 1"/>
                    <a:gd name="T1" fmla="*/ 0 h 1"/>
                    <a:gd name="T2" fmla="*/ 0 w 1"/>
                    <a:gd name="T3" fmla="*/ 0 h 1"/>
                    <a:gd name="T4" fmla="*/ 0 w 1"/>
                    <a:gd name="T5" fmla="*/ 25 h 1"/>
                    <a:gd name="T6" fmla="*/ 25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0" y="0"/>
                        <a:pt x="0" y="0"/>
                      </a:cubicBezTo>
                      <a:cubicBezTo>
                        <a:pt x="0" y="0"/>
                        <a:pt x="0" y="1"/>
                        <a:pt x="0" y="1"/>
                      </a:cubicBezTo>
                      <a:cubicBezTo>
                        <a:pt x="1" y="1"/>
                        <a:pt x="1" y="1"/>
                        <a:pt x="1" y="0"/>
                      </a:cubicBezTo>
                      <a:close/>
                    </a:path>
                  </a:pathLst>
                </a:custGeom>
                <a:solidFill>
                  <a:srgbClr val="FFC66D"/>
                </a:solidFill>
                <a:ln w="12700" cmpd="sng">
                  <a:solidFill>
                    <a:schemeClr val="tx1"/>
                  </a:solidFill>
                  <a:prstDash val="solid"/>
                  <a:round/>
                  <a:headEnd/>
                  <a:tailEnd/>
                </a:ln>
              </p:spPr>
              <p:txBody>
                <a:bodyPr/>
                <a:lstStyle/>
                <a:p>
                  <a:endParaRPr lang="en-US"/>
                </a:p>
              </p:txBody>
            </p:sp>
            <p:sp>
              <p:nvSpPr>
                <p:cNvPr id="32929" name="Freeform 46"/>
                <p:cNvSpPr>
                  <a:spLocks/>
                </p:cNvSpPr>
                <p:nvPr/>
              </p:nvSpPr>
              <p:spPr bwMode="auto">
                <a:xfrm>
                  <a:off x="909" y="3676"/>
                  <a:ext cx="5" cy="5"/>
                </a:xfrm>
                <a:custGeom>
                  <a:avLst/>
                  <a:gdLst>
                    <a:gd name="T0" fmla="*/ 25 w 1"/>
                    <a:gd name="T1" fmla="*/ 0 h 1"/>
                    <a:gd name="T2" fmla="*/ 25 w 1"/>
                    <a:gd name="T3" fmla="*/ 0 h 1"/>
                    <a:gd name="T4" fmla="*/ 25 w 1"/>
                    <a:gd name="T5" fmla="*/ 0 h 1"/>
                    <a:gd name="T6" fmla="*/ 25 w 1"/>
                    <a:gd name="T7" fmla="*/ 0 h 1"/>
                    <a:gd name="T8" fmla="*/ 0 w 1"/>
                    <a:gd name="T9" fmla="*/ 0 h 1"/>
                    <a:gd name="T10" fmla="*/ 0 w 1"/>
                    <a:gd name="T11" fmla="*/ 0 h 1"/>
                    <a:gd name="T12" fmla="*/ 0 w 1"/>
                    <a:gd name="T13" fmla="*/ 0 h 1"/>
                    <a:gd name="T14" fmla="*/ 0 w 1"/>
                    <a:gd name="T15" fmla="*/ 0 h 1"/>
                    <a:gd name="T16" fmla="*/ 0 w 1"/>
                    <a:gd name="T17" fmla="*/ 25 h 1"/>
                    <a:gd name="T18" fmla="*/ 0 w 1"/>
                    <a:gd name="T19" fmla="*/ 25 h 1"/>
                    <a:gd name="T20" fmla="*/ 0 w 1"/>
                    <a:gd name="T21" fmla="*/ 25 h 1"/>
                    <a:gd name="T22" fmla="*/ 0 w 1"/>
                    <a:gd name="T23" fmla="*/ 25 h 1"/>
                    <a:gd name="T24" fmla="*/ 0 w 1"/>
                    <a:gd name="T25" fmla="*/ 25 h 1"/>
                    <a:gd name="T26" fmla="*/ 25 w 1"/>
                    <a:gd name="T27" fmla="*/ 25 h 1"/>
                    <a:gd name="T28" fmla="*/ 25 w 1"/>
                    <a:gd name="T29" fmla="*/ 0 h 1"/>
                    <a:gd name="T30" fmla="*/ 25 w 1"/>
                    <a:gd name="T31" fmla="*/ 0 h 1"/>
                    <a:gd name="T32" fmla="*/ 25 w 1"/>
                    <a:gd name="T33" fmla="*/ 0 h 1"/>
                    <a:gd name="T34" fmla="*/ 25 w 1"/>
                    <a:gd name="T35" fmla="*/ 0 h 1"/>
                    <a:gd name="T36" fmla="*/ 25 w 1"/>
                    <a:gd name="T37" fmla="*/ 0 h 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
                    <a:gd name="T58" fmla="*/ 0 h 1"/>
                    <a:gd name="T59" fmla="*/ 1 w 1"/>
                    <a:gd name="T60" fmla="*/ 1 h 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 h="1">
                      <a:moveTo>
                        <a:pt x="1" y="0"/>
                      </a:moveTo>
                      <a:lnTo>
                        <a:pt x="1" y="0"/>
                      </a:lnTo>
                      <a:lnTo>
                        <a:pt x="0" y="0"/>
                      </a:lnTo>
                      <a:lnTo>
                        <a:pt x="0" y="1"/>
                      </a:lnTo>
                      <a:lnTo>
                        <a:pt x="1" y="1"/>
                      </a:lnTo>
                      <a:lnTo>
                        <a:pt x="1"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2930" name="Freeform 47"/>
                <p:cNvSpPr>
                  <a:spLocks/>
                </p:cNvSpPr>
                <p:nvPr/>
              </p:nvSpPr>
              <p:spPr bwMode="auto">
                <a:xfrm>
                  <a:off x="870" y="3682"/>
                  <a:ext cx="14" cy="14"/>
                </a:xfrm>
                <a:custGeom>
                  <a:avLst/>
                  <a:gdLst>
                    <a:gd name="T0" fmla="*/ 42 w 3"/>
                    <a:gd name="T1" fmla="*/ 23 h 3"/>
                    <a:gd name="T2" fmla="*/ 65 w 3"/>
                    <a:gd name="T3" fmla="*/ 23 h 3"/>
                    <a:gd name="T4" fmla="*/ 42 w 3"/>
                    <a:gd name="T5" fmla="*/ 23 h 3"/>
                    <a:gd name="T6" fmla="*/ 65 w 3"/>
                    <a:gd name="T7" fmla="*/ 42 h 3"/>
                    <a:gd name="T8" fmla="*/ 42 w 3"/>
                    <a:gd name="T9" fmla="*/ 42 h 3"/>
                    <a:gd name="T10" fmla="*/ 23 w 3"/>
                    <a:gd name="T11" fmla="*/ 65 h 3"/>
                    <a:gd name="T12" fmla="*/ 0 w 3"/>
                    <a:gd name="T13" fmla="*/ 65 h 3"/>
                    <a:gd name="T14" fmla="*/ 23 w 3"/>
                    <a:gd name="T15" fmla="*/ 23 h 3"/>
                    <a:gd name="T16" fmla="*/ 42 w 3"/>
                    <a:gd name="T17" fmla="*/ 2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2" y="1"/>
                      </a:moveTo>
                      <a:cubicBezTo>
                        <a:pt x="2" y="0"/>
                        <a:pt x="3" y="0"/>
                        <a:pt x="3" y="1"/>
                      </a:cubicBezTo>
                      <a:cubicBezTo>
                        <a:pt x="3" y="1"/>
                        <a:pt x="3" y="1"/>
                        <a:pt x="2" y="1"/>
                      </a:cubicBezTo>
                      <a:cubicBezTo>
                        <a:pt x="2" y="2"/>
                        <a:pt x="3" y="2"/>
                        <a:pt x="3" y="2"/>
                      </a:cubicBezTo>
                      <a:cubicBezTo>
                        <a:pt x="3" y="2"/>
                        <a:pt x="2" y="2"/>
                        <a:pt x="2" y="2"/>
                      </a:cubicBezTo>
                      <a:cubicBezTo>
                        <a:pt x="2" y="2"/>
                        <a:pt x="2" y="2"/>
                        <a:pt x="1" y="3"/>
                      </a:cubicBezTo>
                      <a:cubicBezTo>
                        <a:pt x="1" y="3"/>
                        <a:pt x="0" y="3"/>
                        <a:pt x="0" y="3"/>
                      </a:cubicBezTo>
                      <a:cubicBezTo>
                        <a:pt x="0" y="2"/>
                        <a:pt x="1" y="2"/>
                        <a:pt x="1" y="1"/>
                      </a:cubicBezTo>
                      <a:cubicBezTo>
                        <a:pt x="2" y="1"/>
                        <a:pt x="2" y="1"/>
                        <a:pt x="2" y="1"/>
                      </a:cubicBezTo>
                      <a:close/>
                    </a:path>
                  </a:pathLst>
                </a:custGeom>
                <a:solidFill>
                  <a:srgbClr val="FFC66D"/>
                </a:solidFill>
                <a:ln w="12700" cmpd="sng">
                  <a:solidFill>
                    <a:schemeClr val="tx1"/>
                  </a:solidFill>
                  <a:prstDash val="solid"/>
                  <a:round/>
                  <a:headEnd/>
                  <a:tailEnd/>
                </a:ln>
              </p:spPr>
              <p:txBody>
                <a:bodyPr/>
                <a:lstStyle/>
                <a:p>
                  <a:endParaRPr lang="en-US"/>
                </a:p>
              </p:txBody>
            </p:sp>
            <p:sp>
              <p:nvSpPr>
                <p:cNvPr id="32931" name="Freeform 48"/>
                <p:cNvSpPr>
                  <a:spLocks/>
                </p:cNvSpPr>
                <p:nvPr/>
              </p:nvSpPr>
              <p:spPr bwMode="auto">
                <a:xfrm>
                  <a:off x="875" y="3684"/>
                  <a:ext cx="14" cy="9"/>
                </a:xfrm>
                <a:custGeom>
                  <a:avLst/>
                  <a:gdLst>
                    <a:gd name="T0" fmla="*/ 42 w 3"/>
                    <a:gd name="T1" fmla="*/ 0 h 2"/>
                    <a:gd name="T2" fmla="*/ 42 w 3"/>
                    <a:gd name="T3" fmla="*/ 0 h 2"/>
                    <a:gd name="T4" fmla="*/ 42 w 3"/>
                    <a:gd name="T5" fmla="*/ 0 h 2"/>
                    <a:gd name="T6" fmla="*/ 42 w 3"/>
                    <a:gd name="T7" fmla="*/ 0 h 2"/>
                    <a:gd name="T8" fmla="*/ 65 w 3"/>
                    <a:gd name="T9" fmla="*/ 0 h 2"/>
                    <a:gd name="T10" fmla="*/ 65 w 3"/>
                    <a:gd name="T11" fmla="*/ 0 h 2"/>
                    <a:gd name="T12" fmla="*/ 65 w 3"/>
                    <a:gd name="T13" fmla="*/ 0 h 2"/>
                    <a:gd name="T14" fmla="*/ 65 w 3"/>
                    <a:gd name="T15" fmla="*/ 0 h 2"/>
                    <a:gd name="T16" fmla="*/ 65 w 3"/>
                    <a:gd name="T17" fmla="*/ 0 h 2"/>
                    <a:gd name="T18" fmla="*/ 65 w 3"/>
                    <a:gd name="T19" fmla="*/ 0 h 2"/>
                    <a:gd name="T20" fmla="*/ 65 w 3"/>
                    <a:gd name="T21" fmla="*/ 0 h 2"/>
                    <a:gd name="T22" fmla="*/ 42 w 3"/>
                    <a:gd name="T23" fmla="*/ 0 h 2"/>
                    <a:gd name="T24" fmla="*/ 42 w 3"/>
                    <a:gd name="T25" fmla="*/ 22 h 2"/>
                    <a:gd name="T26" fmla="*/ 65 w 3"/>
                    <a:gd name="T27" fmla="*/ 22 h 2"/>
                    <a:gd name="T28" fmla="*/ 65 w 3"/>
                    <a:gd name="T29" fmla="*/ 22 h 2"/>
                    <a:gd name="T30" fmla="*/ 65 w 3"/>
                    <a:gd name="T31" fmla="*/ 22 h 2"/>
                    <a:gd name="T32" fmla="*/ 42 w 3"/>
                    <a:gd name="T33" fmla="*/ 22 h 2"/>
                    <a:gd name="T34" fmla="*/ 42 w 3"/>
                    <a:gd name="T35" fmla="*/ 22 h 2"/>
                    <a:gd name="T36" fmla="*/ 42 w 3"/>
                    <a:gd name="T37" fmla="*/ 22 h 2"/>
                    <a:gd name="T38" fmla="*/ 42 w 3"/>
                    <a:gd name="T39" fmla="*/ 22 h 2"/>
                    <a:gd name="T40" fmla="*/ 42 w 3"/>
                    <a:gd name="T41" fmla="*/ 22 h 2"/>
                    <a:gd name="T42" fmla="*/ 23 w 3"/>
                    <a:gd name="T43" fmla="*/ 40 h 2"/>
                    <a:gd name="T44" fmla="*/ 23 w 3"/>
                    <a:gd name="T45" fmla="*/ 40 h 2"/>
                    <a:gd name="T46" fmla="*/ 23 w 3"/>
                    <a:gd name="T47" fmla="*/ 40 h 2"/>
                    <a:gd name="T48" fmla="*/ 0 w 3"/>
                    <a:gd name="T49" fmla="*/ 40 h 2"/>
                    <a:gd name="T50" fmla="*/ 0 w 3"/>
                    <a:gd name="T51" fmla="*/ 40 h 2"/>
                    <a:gd name="T52" fmla="*/ 0 w 3"/>
                    <a:gd name="T53" fmla="*/ 22 h 2"/>
                    <a:gd name="T54" fmla="*/ 23 w 3"/>
                    <a:gd name="T55" fmla="*/ 22 h 2"/>
                    <a:gd name="T56" fmla="*/ 23 w 3"/>
                    <a:gd name="T57" fmla="*/ 22 h 2"/>
                    <a:gd name="T58" fmla="*/ 23 w 3"/>
                    <a:gd name="T59" fmla="*/ 22 h 2"/>
                    <a:gd name="T60" fmla="*/ 23 w 3"/>
                    <a:gd name="T61" fmla="*/ 0 h 2"/>
                    <a:gd name="T62" fmla="*/ 42 w 3"/>
                    <a:gd name="T63" fmla="*/ 0 h 2"/>
                    <a:gd name="T64" fmla="*/ 42 w 3"/>
                    <a:gd name="T65" fmla="*/ 0 h 2"/>
                    <a:gd name="T66" fmla="*/ 42 w 3"/>
                    <a:gd name="T67" fmla="*/ 0 h 2"/>
                    <a:gd name="T68" fmla="*/ 42 w 3"/>
                    <a:gd name="T69" fmla="*/ 0 h 2"/>
                    <a:gd name="T70" fmla="*/ 42 w 3"/>
                    <a:gd name="T71" fmla="*/ 0 h 2"/>
                    <a:gd name="T72" fmla="*/ 42 w 3"/>
                    <a:gd name="T73" fmla="*/ 0 h 2"/>
                    <a:gd name="T74" fmla="*/ 42 w 3"/>
                    <a:gd name="T75" fmla="*/ 0 h 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
                    <a:gd name="T115" fmla="*/ 0 h 2"/>
                    <a:gd name="T116" fmla="*/ 3 w 3"/>
                    <a:gd name="T117" fmla="*/ 2 h 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 h="2">
                      <a:moveTo>
                        <a:pt x="2" y="0"/>
                      </a:moveTo>
                      <a:lnTo>
                        <a:pt x="2" y="0"/>
                      </a:lnTo>
                      <a:lnTo>
                        <a:pt x="3" y="0"/>
                      </a:lnTo>
                      <a:lnTo>
                        <a:pt x="2" y="0"/>
                      </a:lnTo>
                      <a:lnTo>
                        <a:pt x="2" y="1"/>
                      </a:lnTo>
                      <a:lnTo>
                        <a:pt x="3" y="1"/>
                      </a:lnTo>
                      <a:lnTo>
                        <a:pt x="2" y="1"/>
                      </a:lnTo>
                      <a:lnTo>
                        <a:pt x="1" y="2"/>
                      </a:lnTo>
                      <a:lnTo>
                        <a:pt x="0" y="2"/>
                      </a:lnTo>
                      <a:lnTo>
                        <a:pt x="0" y="1"/>
                      </a:lnTo>
                      <a:lnTo>
                        <a:pt x="1" y="1"/>
                      </a:lnTo>
                      <a:lnTo>
                        <a:pt x="1" y="0"/>
                      </a:lnTo>
                      <a:lnTo>
                        <a:pt x="2"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2932" name="Freeform 49"/>
                <p:cNvSpPr>
                  <a:spLocks/>
                </p:cNvSpPr>
                <p:nvPr/>
              </p:nvSpPr>
              <p:spPr bwMode="auto">
                <a:xfrm>
                  <a:off x="833" y="3690"/>
                  <a:ext cx="19" cy="10"/>
                </a:xfrm>
                <a:custGeom>
                  <a:avLst/>
                  <a:gdLst>
                    <a:gd name="T0" fmla="*/ 66 w 4"/>
                    <a:gd name="T1" fmla="*/ 25 h 2"/>
                    <a:gd name="T2" fmla="*/ 66 w 4"/>
                    <a:gd name="T3" fmla="*/ 0 h 2"/>
                    <a:gd name="T4" fmla="*/ 90 w 4"/>
                    <a:gd name="T5" fmla="*/ 0 h 2"/>
                    <a:gd name="T6" fmla="*/ 90 w 4"/>
                    <a:gd name="T7" fmla="*/ 25 h 2"/>
                    <a:gd name="T8" fmla="*/ 24 w 4"/>
                    <a:gd name="T9" fmla="*/ 50 h 2"/>
                    <a:gd name="T10" fmla="*/ 66 w 4"/>
                    <a:gd name="T11" fmla="*/ 25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3" y="1"/>
                      </a:moveTo>
                      <a:cubicBezTo>
                        <a:pt x="3" y="1"/>
                        <a:pt x="3" y="0"/>
                        <a:pt x="3" y="0"/>
                      </a:cubicBezTo>
                      <a:cubicBezTo>
                        <a:pt x="4" y="0"/>
                        <a:pt x="4" y="0"/>
                        <a:pt x="4" y="0"/>
                      </a:cubicBezTo>
                      <a:cubicBezTo>
                        <a:pt x="4" y="1"/>
                        <a:pt x="4" y="1"/>
                        <a:pt x="4" y="1"/>
                      </a:cubicBezTo>
                      <a:cubicBezTo>
                        <a:pt x="3" y="2"/>
                        <a:pt x="2" y="2"/>
                        <a:pt x="1" y="2"/>
                      </a:cubicBezTo>
                      <a:cubicBezTo>
                        <a:pt x="0" y="1"/>
                        <a:pt x="3" y="2"/>
                        <a:pt x="3" y="1"/>
                      </a:cubicBezTo>
                      <a:close/>
                    </a:path>
                  </a:pathLst>
                </a:custGeom>
                <a:solidFill>
                  <a:srgbClr val="FFC66D"/>
                </a:solidFill>
                <a:ln w="12700" cmpd="sng">
                  <a:solidFill>
                    <a:schemeClr val="tx1"/>
                  </a:solidFill>
                  <a:prstDash val="solid"/>
                  <a:round/>
                  <a:headEnd/>
                  <a:tailEnd/>
                </a:ln>
              </p:spPr>
              <p:txBody>
                <a:bodyPr/>
                <a:lstStyle/>
                <a:p>
                  <a:endParaRPr lang="en-US"/>
                </a:p>
              </p:txBody>
            </p:sp>
            <p:sp>
              <p:nvSpPr>
                <p:cNvPr id="32933" name="Freeform 50"/>
                <p:cNvSpPr>
                  <a:spLocks/>
                </p:cNvSpPr>
                <p:nvPr/>
              </p:nvSpPr>
              <p:spPr bwMode="auto">
                <a:xfrm>
                  <a:off x="838" y="3690"/>
                  <a:ext cx="14" cy="10"/>
                </a:xfrm>
                <a:custGeom>
                  <a:avLst/>
                  <a:gdLst>
                    <a:gd name="T0" fmla="*/ 42 w 3"/>
                    <a:gd name="T1" fmla="*/ 25 h 2"/>
                    <a:gd name="T2" fmla="*/ 42 w 3"/>
                    <a:gd name="T3" fmla="*/ 25 h 2"/>
                    <a:gd name="T4" fmla="*/ 42 w 3"/>
                    <a:gd name="T5" fmla="*/ 0 h 2"/>
                    <a:gd name="T6" fmla="*/ 42 w 3"/>
                    <a:gd name="T7" fmla="*/ 0 h 2"/>
                    <a:gd name="T8" fmla="*/ 42 w 3"/>
                    <a:gd name="T9" fmla="*/ 0 h 2"/>
                    <a:gd name="T10" fmla="*/ 42 w 3"/>
                    <a:gd name="T11" fmla="*/ 0 h 2"/>
                    <a:gd name="T12" fmla="*/ 42 w 3"/>
                    <a:gd name="T13" fmla="*/ 0 h 2"/>
                    <a:gd name="T14" fmla="*/ 65 w 3"/>
                    <a:gd name="T15" fmla="*/ 0 h 2"/>
                    <a:gd name="T16" fmla="*/ 65 w 3"/>
                    <a:gd name="T17" fmla="*/ 0 h 2"/>
                    <a:gd name="T18" fmla="*/ 65 w 3"/>
                    <a:gd name="T19" fmla="*/ 0 h 2"/>
                    <a:gd name="T20" fmla="*/ 65 w 3"/>
                    <a:gd name="T21" fmla="*/ 25 h 2"/>
                    <a:gd name="T22" fmla="*/ 65 w 3"/>
                    <a:gd name="T23" fmla="*/ 25 h 2"/>
                    <a:gd name="T24" fmla="*/ 65 w 3"/>
                    <a:gd name="T25" fmla="*/ 25 h 2"/>
                    <a:gd name="T26" fmla="*/ 65 w 3"/>
                    <a:gd name="T27" fmla="*/ 25 h 2"/>
                    <a:gd name="T28" fmla="*/ 42 w 3"/>
                    <a:gd name="T29" fmla="*/ 50 h 2"/>
                    <a:gd name="T30" fmla="*/ 23 w 3"/>
                    <a:gd name="T31" fmla="*/ 50 h 2"/>
                    <a:gd name="T32" fmla="*/ 0 w 3"/>
                    <a:gd name="T33" fmla="*/ 50 h 2"/>
                    <a:gd name="T34" fmla="*/ 0 w 3"/>
                    <a:gd name="T35" fmla="*/ 50 h 2"/>
                    <a:gd name="T36" fmla="*/ 0 w 3"/>
                    <a:gd name="T37" fmla="*/ 50 h 2"/>
                    <a:gd name="T38" fmla="*/ 0 w 3"/>
                    <a:gd name="T39" fmla="*/ 50 h 2"/>
                    <a:gd name="T40" fmla="*/ 0 w 3"/>
                    <a:gd name="T41" fmla="*/ 50 h 2"/>
                    <a:gd name="T42" fmla="*/ 0 w 3"/>
                    <a:gd name="T43" fmla="*/ 50 h 2"/>
                    <a:gd name="T44" fmla="*/ 23 w 3"/>
                    <a:gd name="T45" fmla="*/ 50 h 2"/>
                    <a:gd name="T46" fmla="*/ 42 w 3"/>
                    <a:gd name="T47" fmla="*/ 25 h 2"/>
                    <a:gd name="T48" fmla="*/ 42 w 3"/>
                    <a:gd name="T49" fmla="*/ 25 h 2"/>
                    <a:gd name="T50" fmla="*/ 42 w 3"/>
                    <a:gd name="T51" fmla="*/ 25 h 2"/>
                    <a:gd name="T52" fmla="*/ 42 w 3"/>
                    <a:gd name="T53" fmla="*/ 25 h 2"/>
                    <a:gd name="T54" fmla="*/ 42 w 3"/>
                    <a:gd name="T55" fmla="*/ 25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
                    <a:gd name="T85" fmla="*/ 0 h 2"/>
                    <a:gd name="T86" fmla="*/ 3 w 3"/>
                    <a:gd name="T87" fmla="*/ 2 h 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 h="2">
                      <a:moveTo>
                        <a:pt x="2" y="1"/>
                      </a:moveTo>
                      <a:lnTo>
                        <a:pt x="2" y="1"/>
                      </a:lnTo>
                      <a:lnTo>
                        <a:pt x="2" y="0"/>
                      </a:lnTo>
                      <a:lnTo>
                        <a:pt x="3" y="0"/>
                      </a:lnTo>
                      <a:lnTo>
                        <a:pt x="3" y="1"/>
                      </a:lnTo>
                      <a:lnTo>
                        <a:pt x="2" y="2"/>
                      </a:lnTo>
                      <a:lnTo>
                        <a:pt x="1" y="2"/>
                      </a:lnTo>
                      <a:lnTo>
                        <a:pt x="0" y="2"/>
                      </a:lnTo>
                      <a:lnTo>
                        <a:pt x="1" y="2"/>
                      </a:lnTo>
                      <a:lnTo>
                        <a:pt x="2" y="1"/>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2934" name="Freeform 51"/>
                <p:cNvSpPr>
                  <a:spLocks/>
                </p:cNvSpPr>
                <p:nvPr/>
              </p:nvSpPr>
              <p:spPr bwMode="auto">
                <a:xfrm>
                  <a:off x="814" y="3691"/>
                  <a:ext cx="10" cy="15"/>
                </a:xfrm>
                <a:custGeom>
                  <a:avLst/>
                  <a:gdLst>
                    <a:gd name="T0" fmla="*/ 25 w 2"/>
                    <a:gd name="T1" fmla="*/ 25 h 3"/>
                    <a:gd name="T2" fmla="*/ 0 w 2"/>
                    <a:gd name="T3" fmla="*/ 0 h 3"/>
                    <a:gd name="T4" fmla="*/ 0 w 2"/>
                    <a:gd name="T5" fmla="*/ 0 h 3"/>
                    <a:gd name="T6" fmla="*/ 25 w 2"/>
                    <a:gd name="T7" fmla="*/ 50 h 3"/>
                    <a:gd name="T8" fmla="*/ 0 w 2"/>
                    <a:gd name="T9" fmla="*/ 50 h 3"/>
                    <a:gd name="T10" fmla="*/ 0 w 2"/>
                    <a:gd name="T11" fmla="*/ 50 h 3"/>
                    <a:gd name="T12" fmla="*/ 0 w 2"/>
                    <a:gd name="T13" fmla="*/ 75 h 3"/>
                    <a:gd name="T14" fmla="*/ 25 w 2"/>
                    <a:gd name="T15" fmla="*/ 75 h 3"/>
                    <a:gd name="T16" fmla="*/ 25 w 2"/>
                    <a:gd name="T17" fmla="*/ 75 h 3"/>
                    <a:gd name="T18" fmla="*/ 50 w 2"/>
                    <a:gd name="T19" fmla="*/ 75 h 3"/>
                    <a:gd name="T20" fmla="*/ 50 w 2"/>
                    <a:gd name="T21" fmla="*/ 25 h 3"/>
                    <a:gd name="T22" fmla="*/ 50 w 2"/>
                    <a:gd name="T23" fmla="*/ 0 h 3"/>
                    <a:gd name="T24" fmla="*/ 25 w 2"/>
                    <a:gd name="T25" fmla="*/ 0 h 3"/>
                    <a:gd name="T26" fmla="*/ 25 w 2"/>
                    <a:gd name="T27" fmla="*/ 25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3"/>
                    <a:gd name="T44" fmla="*/ 2 w 2"/>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3">
                      <a:moveTo>
                        <a:pt x="1" y="1"/>
                      </a:moveTo>
                      <a:cubicBezTo>
                        <a:pt x="2" y="0"/>
                        <a:pt x="1" y="0"/>
                        <a:pt x="0" y="0"/>
                      </a:cubicBezTo>
                      <a:cubicBezTo>
                        <a:pt x="0" y="0"/>
                        <a:pt x="0" y="0"/>
                        <a:pt x="0" y="0"/>
                      </a:cubicBezTo>
                      <a:cubicBezTo>
                        <a:pt x="1" y="1"/>
                        <a:pt x="1" y="1"/>
                        <a:pt x="1" y="2"/>
                      </a:cubicBezTo>
                      <a:cubicBezTo>
                        <a:pt x="1" y="2"/>
                        <a:pt x="0" y="2"/>
                        <a:pt x="0" y="2"/>
                      </a:cubicBezTo>
                      <a:cubicBezTo>
                        <a:pt x="0" y="2"/>
                        <a:pt x="0" y="2"/>
                        <a:pt x="0" y="2"/>
                      </a:cubicBezTo>
                      <a:cubicBezTo>
                        <a:pt x="0" y="2"/>
                        <a:pt x="0" y="3"/>
                        <a:pt x="0" y="3"/>
                      </a:cubicBezTo>
                      <a:cubicBezTo>
                        <a:pt x="1" y="3"/>
                        <a:pt x="1" y="3"/>
                        <a:pt x="1" y="3"/>
                      </a:cubicBezTo>
                      <a:cubicBezTo>
                        <a:pt x="1" y="3"/>
                        <a:pt x="1" y="3"/>
                        <a:pt x="1" y="3"/>
                      </a:cubicBezTo>
                      <a:cubicBezTo>
                        <a:pt x="1" y="3"/>
                        <a:pt x="2" y="3"/>
                        <a:pt x="2" y="3"/>
                      </a:cubicBezTo>
                      <a:cubicBezTo>
                        <a:pt x="2" y="2"/>
                        <a:pt x="2" y="2"/>
                        <a:pt x="2" y="1"/>
                      </a:cubicBezTo>
                      <a:cubicBezTo>
                        <a:pt x="2" y="1"/>
                        <a:pt x="2" y="1"/>
                        <a:pt x="2" y="0"/>
                      </a:cubicBezTo>
                      <a:cubicBezTo>
                        <a:pt x="2" y="0"/>
                        <a:pt x="2" y="0"/>
                        <a:pt x="1" y="0"/>
                      </a:cubicBezTo>
                      <a:cubicBezTo>
                        <a:pt x="1" y="0"/>
                        <a:pt x="1" y="1"/>
                        <a:pt x="1" y="1"/>
                      </a:cubicBezTo>
                      <a:close/>
                    </a:path>
                  </a:pathLst>
                </a:custGeom>
                <a:solidFill>
                  <a:srgbClr val="FFC66D"/>
                </a:solidFill>
                <a:ln w="12700" cmpd="sng">
                  <a:solidFill>
                    <a:schemeClr val="tx1"/>
                  </a:solidFill>
                  <a:prstDash val="solid"/>
                  <a:round/>
                  <a:headEnd/>
                  <a:tailEnd/>
                </a:ln>
              </p:spPr>
              <p:txBody>
                <a:bodyPr/>
                <a:lstStyle/>
                <a:p>
                  <a:endParaRPr lang="en-US"/>
                </a:p>
              </p:txBody>
            </p:sp>
            <p:sp>
              <p:nvSpPr>
                <p:cNvPr id="32935" name="Freeform 52"/>
                <p:cNvSpPr>
                  <a:spLocks/>
                </p:cNvSpPr>
                <p:nvPr/>
              </p:nvSpPr>
              <p:spPr bwMode="auto">
                <a:xfrm>
                  <a:off x="814" y="3691"/>
                  <a:ext cx="10" cy="15"/>
                </a:xfrm>
                <a:custGeom>
                  <a:avLst/>
                  <a:gdLst>
                    <a:gd name="T0" fmla="*/ 25 w 2"/>
                    <a:gd name="T1" fmla="*/ 25 h 3"/>
                    <a:gd name="T2" fmla="*/ 25 w 2"/>
                    <a:gd name="T3" fmla="*/ 0 h 3"/>
                    <a:gd name="T4" fmla="*/ 25 w 2"/>
                    <a:gd name="T5" fmla="*/ 0 h 3"/>
                    <a:gd name="T6" fmla="*/ 25 w 2"/>
                    <a:gd name="T7" fmla="*/ 0 h 3"/>
                    <a:gd name="T8" fmla="*/ 0 w 2"/>
                    <a:gd name="T9" fmla="*/ 0 h 3"/>
                    <a:gd name="T10" fmla="*/ 0 w 2"/>
                    <a:gd name="T11" fmla="*/ 0 h 3"/>
                    <a:gd name="T12" fmla="*/ 0 w 2"/>
                    <a:gd name="T13" fmla="*/ 25 h 3"/>
                    <a:gd name="T14" fmla="*/ 25 w 2"/>
                    <a:gd name="T15" fmla="*/ 25 h 3"/>
                    <a:gd name="T16" fmla="*/ 25 w 2"/>
                    <a:gd name="T17" fmla="*/ 25 h 3"/>
                    <a:gd name="T18" fmla="*/ 25 w 2"/>
                    <a:gd name="T19" fmla="*/ 50 h 3"/>
                    <a:gd name="T20" fmla="*/ 0 w 2"/>
                    <a:gd name="T21" fmla="*/ 50 h 3"/>
                    <a:gd name="T22" fmla="*/ 0 w 2"/>
                    <a:gd name="T23" fmla="*/ 50 h 3"/>
                    <a:gd name="T24" fmla="*/ 0 w 2"/>
                    <a:gd name="T25" fmla="*/ 50 h 3"/>
                    <a:gd name="T26" fmla="*/ 0 w 2"/>
                    <a:gd name="T27" fmla="*/ 50 h 3"/>
                    <a:gd name="T28" fmla="*/ 0 w 2"/>
                    <a:gd name="T29" fmla="*/ 50 h 3"/>
                    <a:gd name="T30" fmla="*/ 0 w 2"/>
                    <a:gd name="T31" fmla="*/ 50 h 3"/>
                    <a:gd name="T32" fmla="*/ 0 w 2"/>
                    <a:gd name="T33" fmla="*/ 75 h 3"/>
                    <a:gd name="T34" fmla="*/ 25 w 2"/>
                    <a:gd name="T35" fmla="*/ 75 h 3"/>
                    <a:gd name="T36" fmla="*/ 25 w 2"/>
                    <a:gd name="T37" fmla="*/ 75 h 3"/>
                    <a:gd name="T38" fmla="*/ 25 w 2"/>
                    <a:gd name="T39" fmla="*/ 75 h 3"/>
                    <a:gd name="T40" fmla="*/ 25 w 2"/>
                    <a:gd name="T41" fmla="*/ 75 h 3"/>
                    <a:gd name="T42" fmla="*/ 25 w 2"/>
                    <a:gd name="T43" fmla="*/ 75 h 3"/>
                    <a:gd name="T44" fmla="*/ 50 w 2"/>
                    <a:gd name="T45" fmla="*/ 75 h 3"/>
                    <a:gd name="T46" fmla="*/ 50 w 2"/>
                    <a:gd name="T47" fmla="*/ 50 h 3"/>
                    <a:gd name="T48" fmla="*/ 50 w 2"/>
                    <a:gd name="T49" fmla="*/ 25 h 3"/>
                    <a:gd name="T50" fmla="*/ 50 w 2"/>
                    <a:gd name="T51" fmla="*/ 25 h 3"/>
                    <a:gd name="T52" fmla="*/ 50 w 2"/>
                    <a:gd name="T53" fmla="*/ 25 h 3"/>
                    <a:gd name="T54" fmla="*/ 50 w 2"/>
                    <a:gd name="T55" fmla="*/ 0 h 3"/>
                    <a:gd name="T56" fmla="*/ 50 w 2"/>
                    <a:gd name="T57" fmla="*/ 0 h 3"/>
                    <a:gd name="T58" fmla="*/ 50 w 2"/>
                    <a:gd name="T59" fmla="*/ 0 h 3"/>
                    <a:gd name="T60" fmla="*/ 25 w 2"/>
                    <a:gd name="T61" fmla="*/ 0 h 3"/>
                    <a:gd name="T62" fmla="*/ 25 w 2"/>
                    <a:gd name="T63" fmla="*/ 0 h 3"/>
                    <a:gd name="T64" fmla="*/ 25 w 2"/>
                    <a:gd name="T65" fmla="*/ 25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
                    <a:gd name="T100" fmla="*/ 0 h 3"/>
                    <a:gd name="T101" fmla="*/ 2 w 2"/>
                    <a:gd name="T102" fmla="*/ 3 h 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 h="3">
                      <a:moveTo>
                        <a:pt x="1" y="1"/>
                      </a:moveTo>
                      <a:lnTo>
                        <a:pt x="1" y="1"/>
                      </a:lnTo>
                      <a:lnTo>
                        <a:pt x="1" y="0"/>
                      </a:lnTo>
                      <a:lnTo>
                        <a:pt x="0" y="0"/>
                      </a:lnTo>
                      <a:lnTo>
                        <a:pt x="0" y="1"/>
                      </a:lnTo>
                      <a:lnTo>
                        <a:pt x="1" y="1"/>
                      </a:lnTo>
                      <a:lnTo>
                        <a:pt x="1" y="2"/>
                      </a:lnTo>
                      <a:lnTo>
                        <a:pt x="0" y="2"/>
                      </a:lnTo>
                      <a:lnTo>
                        <a:pt x="0" y="3"/>
                      </a:lnTo>
                      <a:lnTo>
                        <a:pt x="1" y="3"/>
                      </a:lnTo>
                      <a:lnTo>
                        <a:pt x="2" y="3"/>
                      </a:lnTo>
                      <a:lnTo>
                        <a:pt x="2" y="2"/>
                      </a:lnTo>
                      <a:lnTo>
                        <a:pt x="2" y="1"/>
                      </a:lnTo>
                      <a:lnTo>
                        <a:pt x="2" y="0"/>
                      </a:lnTo>
                      <a:lnTo>
                        <a:pt x="1" y="0"/>
                      </a:lnTo>
                      <a:lnTo>
                        <a:pt x="1" y="1"/>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2936" name="Freeform 53"/>
                <p:cNvSpPr>
                  <a:spLocks/>
                </p:cNvSpPr>
                <p:nvPr/>
              </p:nvSpPr>
              <p:spPr bwMode="auto">
                <a:xfrm>
                  <a:off x="795" y="3693"/>
                  <a:ext cx="15" cy="15"/>
                </a:xfrm>
                <a:custGeom>
                  <a:avLst/>
                  <a:gdLst>
                    <a:gd name="T0" fmla="*/ 75 w 3"/>
                    <a:gd name="T1" fmla="*/ 75 h 3"/>
                    <a:gd name="T2" fmla="*/ 75 w 3"/>
                    <a:gd name="T3" fmla="*/ 75 h 3"/>
                    <a:gd name="T4" fmla="*/ 75 w 3"/>
                    <a:gd name="T5" fmla="*/ 75 h 3"/>
                    <a:gd name="T6" fmla="*/ 75 w 3"/>
                    <a:gd name="T7" fmla="*/ 75 h 3"/>
                    <a:gd name="T8" fmla="*/ 75 w 3"/>
                    <a:gd name="T9" fmla="*/ 75 h 3"/>
                    <a:gd name="T10" fmla="*/ 75 w 3"/>
                    <a:gd name="T11" fmla="*/ 75 h 3"/>
                    <a:gd name="T12" fmla="*/ 50 w 3"/>
                    <a:gd name="T13" fmla="*/ 50 h 3"/>
                    <a:gd name="T14" fmla="*/ 25 w 3"/>
                    <a:gd name="T15" fmla="*/ 25 h 3"/>
                    <a:gd name="T16" fmla="*/ 25 w 3"/>
                    <a:gd name="T17" fmla="*/ 25 h 3"/>
                    <a:gd name="T18" fmla="*/ 25 w 3"/>
                    <a:gd name="T19" fmla="*/ 25 h 3"/>
                    <a:gd name="T20" fmla="*/ 25 w 3"/>
                    <a:gd name="T21" fmla="*/ 25 h 3"/>
                    <a:gd name="T22" fmla="*/ 25 w 3"/>
                    <a:gd name="T23" fmla="*/ 25 h 3"/>
                    <a:gd name="T24" fmla="*/ 25 w 3"/>
                    <a:gd name="T25" fmla="*/ 0 h 3"/>
                    <a:gd name="T26" fmla="*/ 0 w 3"/>
                    <a:gd name="T27" fmla="*/ 0 h 3"/>
                    <a:gd name="T28" fmla="*/ 0 w 3"/>
                    <a:gd name="T29" fmla="*/ 0 h 3"/>
                    <a:gd name="T30" fmla="*/ 0 w 3"/>
                    <a:gd name="T31" fmla="*/ 0 h 3"/>
                    <a:gd name="T32" fmla="*/ 0 w 3"/>
                    <a:gd name="T33" fmla="*/ 0 h 3"/>
                    <a:gd name="T34" fmla="*/ 0 w 3"/>
                    <a:gd name="T35" fmla="*/ 0 h 3"/>
                    <a:gd name="T36" fmla="*/ 0 w 3"/>
                    <a:gd name="T37" fmla="*/ 0 h 3"/>
                    <a:gd name="T38" fmla="*/ 0 w 3"/>
                    <a:gd name="T39" fmla="*/ 0 h 3"/>
                    <a:gd name="T40" fmla="*/ 0 w 3"/>
                    <a:gd name="T41" fmla="*/ 25 h 3"/>
                    <a:gd name="T42" fmla="*/ 0 w 3"/>
                    <a:gd name="T43" fmla="*/ 25 h 3"/>
                    <a:gd name="T44" fmla="*/ 0 w 3"/>
                    <a:gd name="T45" fmla="*/ 25 h 3"/>
                    <a:gd name="T46" fmla="*/ 0 w 3"/>
                    <a:gd name="T47" fmla="*/ 25 h 3"/>
                    <a:gd name="T48" fmla="*/ 25 w 3"/>
                    <a:gd name="T49" fmla="*/ 25 h 3"/>
                    <a:gd name="T50" fmla="*/ 25 w 3"/>
                    <a:gd name="T51" fmla="*/ 50 h 3"/>
                    <a:gd name="T52" fmla="*/ 25 w 3"/>
                    <a:gd name="T53" fmla="*/ 50 h 3"/>
                    <a:gd name="T54" fmla="*/ 50 w 3"/>
                    <a:gd name="T55" fmla="*/ 75 h 3"/>
                    <a:gd name="T56" fmla="*/ 50 w 3"/>
                    <a:gd name="T57" fmla="*/ 75 h 3"/>
                    <a:gd name="T58" fmla="*/ 75 w 3"/>
                    <a:gd name="T59" fmla="*/ 75 h 3"/>
                    <a:gd name="T60" fmla="*/ 75 w 3"/>
                    <a:gd name="T61" fmla="*/ 75 h 3"/>
                    <a:gd name="T62" fmla="*/ 75 w 3"/>
                    <a:gd name="T63" fmla="*/ 75 h 3"/>
                    <a:gd name="T64" fmla="*/ 75 w 3"/>
                    <a:gd name="T65" fmla="*/ 75 h 3"/>
                    <a:gd name="T66" fmla="*/ 75 w 3"/>
                    <a:gd name="T67" fmla="*/ 75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
                    <a:gd name="T103" fmla="*/ 0 h 3"/>
                    <a:gd name="T104" fmla="*/ 3 w 3"/>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 h="3">
                      <a:moveTo>
                        <a:pt x="3" y="3"/>
                      </a:moveTo>
                      <a:lnTo>
                        <a:pt x="3" y="3"/>
                      </a:lnTo>
                      <a:lnTo>
                        <a:pt x="2" y="2"/>
                      </a:lnTo>
                      <a:lnTo>
                        <a:pt x="1" y="1"/>
                      </a:lnTo>
                      <a:lnTo>
                        <a:pt x="1" y="0"/>
                      </a:lnTo>
                      <a:lnTo>
                        <a:pt x="0" y="0"/>
                      </a:lnTo>
                      <a:lnTo>
                        <a:pt x="0" y="1"/>
                      </a:lnTo>
                      <a:lnTo>
                        <a:pt x="1" y="1"/>
                      </a:lnTo>
                      <a:lnTo>
                        <a:pt x="1" y="2"/>
                      </a:lnTo>
                      <a:lnTo>
                        <a:pt x="2" y="3"/>
                      </a:lnTo>
                      <a:lnTo>
                        <a:pt x="3" y="3"/>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2937" name="Freeform 54"/>
                <p:cNvSpPr>
                  <a:spLocks/>
                </p:cNvSpPr>
                <p:nvPr/>
              </p:nvSpPr>
              <p:spPr bwMode="auto">
                <a:xfrm>
                  <a:off x="768" y="3683"/>
                  <a:ext cx="19" cy="10"/>
                </a:xfrm>
                <a:custGeom>
                  <a:avLst/>
                  <a:gdLst>
                    <a:gd name="T0" fmla="*/ 0 w 4"/>
                    <a:gd name="T1" fmla="*/ 25 h 2"/>
                    <a:gd name="T2" fmla="*/ 0 w 4"/>
                    <a:gd name="T3" fmla="*/ 25 h 2"/>
                    <a:gd name="T4" fmla="*/ 24 w 4"/>
                    <a:gd name="T5" fmla="*/ 0 h 2"/>
                    <a:gd name="T6" fmla="*/ 24 w 4"/>
                    <a:gd name="T7" fmla="*/ 0 h 2"/>
                    <a:gd name="T8" fmla="*/ 47 w 4"/>
                    <a:gd name="T9" fmla="*/ 0 h 2"/>
                    <a:gd name="T10" fmla="*/ 66 w 4"/>
                    <a:gd name="T11" fmla="*/ 0 h 2"/>
                    <a:gd name="T12" fmla="*/ 66 w 4"/>
                    <a:gd name="T13" fmla="*/ 0 h 2"/>
                    <a:gd name="T14" fmla="*/ 66 w 4"/>
                    <a:gd name="T15" fmla="*/ 0 h 2"/>
                    <a:gd name="T16" fmla="*/ 66 w 4"/>
                    <a:gd name="T17" fmla="*/ 25 h 2"/>
                    <a:gd name="T18" fmla="*/ 90 w 4"/>
                    <a:gd name="T19" fmla="*/ 25 h 2"/>
                    <a:gd name="T20" fmla="*/ 90 w 4"/>
                    <a:gd name="T21" fmla="*/ 25 h 2"/>
                    <a:gd name="T22" fmla="*/ 90 w 4"/>
                    <a:gd name="T23" fmla="*/ 25 h 2"/>
                    <a:gd name="T24" fmla="*/ 90 w 4"/>
                    <a:gd name="T25" fmla="*/ 25 h 2"/>
                    <a:gd name="T26" fmla="*/ 90 w 4"/>
                    <a:gd name="T27" fmla="*/ 25 h 2"/>
                    <a:gd name="T28" fmla="*/ 90 w 4"/>
                    <a:gd name="T29" fmla="*/ 25 h 2"/>
                    <a:gd name="T30" fmla="*/ 90 w 4"/>
                    <a:gd name="T31" fmla="*/ 25 h 2"/>
                    <a:gd name="T32" fmla="*/ 90 w 4"/>
                    <a:gd name="T33" fmla="*/ 50 h 2"/>
                    <a:gd name="T34" fmla="*/ 90 w 4"/>
                    <a:gd name="T35" fmla="*/ 50 h 2"/>
                    <a:gd name="T36" fmla="*/ 90 w 4"/>
                    <a:gd name="T37" fmla="*/ 50 h 2"/>
                    <a:gd name="T38" fmla="*/ 90 w 4"/>
                    <a:gd name="T39" fmla="*/ 50 h 2"/>
                    <a:gd name="T40" fmla="*/ 66 w 4"/>
                    <a:gd name="T41" fmla="*/ 25 h 2"/>
                    <a:gd name="T42" fmla="*/ 66 w 4"/>
                    <a:gd name="T43" fmla="*/ 25 h 2"/>
                    <a:gd name="T44" fmla="*/ 66 w 4"/>
                    <a:gd name="T45" fmla="*/ 50 h 2"/>
                    <a:gd name="T46" fmla="*/ 66 w 4"/>
                    <a:gd name="T47" fmla="*/ 50 h 2"/>
                    <a:gd name="T48" fmla="*/ 66 w 4"/>
                    <a:gd name="T49" fmla="*/ 50 h 2"/>
                    <a:gd name="T50" fmla="*/ 47 w 4"/>
                    <a:gd name="T51" fmla="*/ 50 h 2"/>
                    <a:gd name="T52" fmla="*/ 47 w 4"/>
                    <a:gd name="T53" fmla="*/ 50 h 2"/>
                    <a:gd name="T54" fmla="*/ 47 w 4"/>
                    <a:gd name="T55" fmla="*/ 50 h 2"/>
                    <a:gd name="T56" fmla="*/ 47 w 4"/>
                    <a:gd name="T57" fmla="*/ 50 h 2"/>
                    <a:gd name="T58" fmla="*/ 47 w 4"/>
                    <a:gd name="T59" fmla="*/ 50 h 2"/>
                    <a:gd name="T60" fmla="*/ 47 w 4"/>
                    <a:gd name="T61" fmla="*/ 50 h 2"/>
                    <a:gd name="T62" fmla="*/ 47 w 4"/>
                    <a:gd name="T63" fmla="*/ 50 h 2"/>
                    <a:gd name="T64" fmla="*/ 24 w 4"/>
                    <a:gd name="T65" fmla="*/ 50 h 2"/>
                    <a:gd name="T66" fmla="*/ 24 w 4"/>
                    <a:gd name="T67" fmla="*/ 50 h 2"/>
                    <a:gd name="T68" fmla="*/ 24 w 4"/>
                    <a:gd name="T69" fmla="*/ 25 h 2"/>
                    <a:gd name="T70" fmla="*/ 24 w 4"/>
                    <a:gd name="T71" fmla="*/ 25 h 2"/>
                    <a:gd name="T72" fmla="*/ 24 w 4"/>
                    <a:gd name="T73" fmla="*/ 25 h 2"/>
                    <a:gd name="T74" fmla="*/ 24 w 4"/>
                    <a:gd name="T75" fmla="*/ 25 h 2"/>
                    <a:gd name="T76" fmla="*/ 24 w 4"/>
                    <a:gd name="T77" fmla="*/ 25 h 2"/>
                    <a:gd name="T78" fmla="*/ 24 w 4"/>
                    <a:gd name="T79" fmla="*/ 25 h 2"/>
                    <a:gd name="T80" fmla="*/ 24 w 4"/>
                    <a:gd name="T81" fmla="*/ 25 h 2"/>
                    <a:gd name="T82" fmla="*/ 24 w 4"/>
                    <a:gd name="T83" fmla="*/ 25 h 2"/>
                    <a:gd name="T84" fmla="*/ 24 w 4"/>
                    <a:gd name="T85" fmla="*/ 25 h 2"/>
                    <a:gd name="T86" fmla="*/ 24 w 4"/>
                    <a:gd name="T87" fmla="*/ 25 h 2"/>
                    <a:gd name="T88" fmla="*/ 24 w 4"/>
                    <a:gd name="T89" fmla="*/ 25 h 2"/>
                    <a:gd name="T90" fmla="*/ 24 w 4"/>
                    <a:gd name="T91" fmla="*/ 25 h 2"/>
                    <a:gd name="T92" fmla="*/ 24 w 4"/>
                    <a:gd name="T93" fmla="*/ 25 h 2"/>
                    <a:gd name="T94" fmla="*/ 0 w 4"/>
                    <a:gd name="T95" fmla="*/ 25 h 2"/>
                    <a:gd name="T96" fmla="*/ 0 w 4"/>
                    <a:gd name="T97" fmla="*/ 25 h 2"/>
                    <a:gd name="T98" fmla="*/ 0 w 4"/>
                    <a:gd name="T99" fmla="*/ 25 h 2"/>
                    <a:gd name="T100" fmla="*/ 0 w 4"/>
                    <a:gd name="T101" fmla="*/ 25 h 2"/>
                    <a:gd name="T102" fmla="*/ 0 w 4"/>
                    <a:gd name="T103" fmla="*/ 25 h 2"/>
                    <a:gd name="T104" fmla="*/ 0 w 4"/>
                    <a:gd name="T105" fmla="*/ 25 h 2"/>
                    <a:gd name="T106" fmla="*/ 0 w 4"/>
                    <a:gd name="T107" fmla="*/ 25 h 2"/>
                    <a:gd name="T108" fmla="*/ 0 w 4"/>
                    <a:gd name="T109" fmla="*/ 25 h 2"/>
                    <a:gd name="T110" fmla="*/ 0 w 4"/>
                    <a:gd name="T111" fmla="*/ 25 h 2"/>
                    <a:gd name="T112" fmla="*/ 0 w 4"/>
                    <a:gd name="T113" fmla="*/ 25 h 2"/>
                    <a:gd name="T114" fmla="*/ 0 w 4"/>
                    <a:gd name="T115" fmla="*/ 25 h 2"/>
                    <a:gd name="T116" fmla="*/ 0 w 4"/>
                    <a:gd name="T117" fmla="*/ 25 h 2"/>
                    <a:gd name="T118" fmla="*/ 0 w 4"/>
                    <a:gd name="T119" fmla="*/ 25 h 2"/>
                    <a:gd name="T120" fmla="*/ 0 w 4"/>
                    <a:gd name="T121" fmla="*/ 25 h 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
                    <a:gd name="T184" fmla="*/ 0 h 2"/>
                    <a:gd name="T185" fmla="*/ 4 w 4"/>
                    <a:gd name="T186" fmla="*/ 2 h 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 h="2">
                      <a:moveTo>
                        <a:pt x="0" y="1"/>
                      </a:moveTo>
                      <a:lnTo>
                        <a:pt x="0" y="1"/>
                      </a:lnTo>
                      <a:lnTo>
                        <a:pt x="1" y="0"/>
                      </a:lnTo>
                      <a:lnTo>
                        <a:pt x="2" y="0"/>
                      </a:lnTo>
                      <a:lnTo>
                        <a:pt x="3" y="0"/>
                      </a:lnTo>
                      <a:lnTo>
                        <a:pt x="3" y="1"/>
                      </a:lnTo>
                      <a:lnTo>
                        <a:pt x="4" y="1"/>
                      </a:lnTo>
                      <a:lnTo>
                        <a:pt x="4" y="2"/>
                      </a:lnTo>
                      <a:lnTo>
                        <a:pt x="3" y="1"/>
                      </a:lnTo>
                      <a:lnTo>
                        <a:pt x="3" y="2"/>
                      </a:lnTo>
                      <a:lnTo>
                        <a:pt x="2" y="2"/>
                      </a:lnTo>
                      <a:lnTo>
                        <a:pt x="1" y="2"/>
                      </a:lnTo>
                      <a:lnTo>
                        <a:pt x="1" y="1"/>
                      </a:lnTo>
                      <a:lnTo>
                        <a:pt x="0" y="1"/>
                      </a:lnTo>
                      <a:close/>
                    </a:path>
                  </a:pathLst>
                </a:custGeom>
                <a:solidFill>
                  <a:srgbClr val="FFC66D"/>
                </a:solidFill>
                <a:ln w="12700" cmpd="sng">
                  <a:solidFill>
                    <a:schemeClr val="tx1"/>
                  </a:solidFill>
                  <a:prstDash val="solid"/>
                  <a:round/>
                  <a:headEnd/>
                  <a:tailEnd/>
                </a:ln>
              </p:spPr>
              <p:txBody>
                <a:bodyPr/>
                <a:lstStyle/>
                <a:p>
                  <a:endParaRPr lang="en-US"/>
                </a:p>
              </p:txBody>
            </p:sp>
          </p:grpSp>
          <p:grpSp>
            <p:nvGrpSpPr>
              <p:cNvPr id="7" name="Group 55"/>
              <p:cNvGrpSpPr>
                <a:grpSpLocks/>
              </p:cNvGrpSpPr>
              <p:nvPr/>
            </p:nvGrpSpPr>
            <p:grpSpPr bwMode="auto">
              <a:xfrm>
                <a:off x="5824531" y="2197100"/>
                <a:ext cx="830261" cy="742950"/>
                <a:chOff x="3562" y="1636"/>
                <a:chExt cx="497" cy="468"/>
              </a:xfrm>
            </p:grpSpPr>
            <p:sp>
              <p:nvSpPr>
                <p:cNvPr id="32921" name="Freeform 56"/>
                <p:cNvSpPr>
                  <a:spLocks/>
                </p:cNvSpPr>
                <p:nvPr/>
              </p:nvSpPr>
              <p:spPr bwMode="auto">
                <a:xfrm>
                  <a:off x="3806" y="1758"/>
                  <a:ext cx="253" cy="346"/>
                </a:xfrm>
                <a:custGeom>
                  <a:avLst/>
                  <a:gdLst>
                    <a:gd name="T0" fmla="*/ 618 w 52"/>
                    <a:gd name="T1" fmla="*/ 1613 h 71"/>
                    <a:gd name="T2" fmla="*/ 1017 w 52"/>
                    <a:gd name="T3" fmla="*/ 1594 h 71"/>
                    <a:gd name="T4" fmla="*/ 1066 w 52"/>
                    <a:gd name="T5" fmla="*/ 1472 h 71"/>
                    <a:gd name="T6" fmla="*/ 1066 w 52"/>
                    <a:gd name="T7" fmla="*/ 1379 h 71"/>
                    <a:gd name="T8" fmla="*/ 1138 w 52"/>
                    <a:gd name="T9" fmla="*/ 1306 h 71"/>
                    <a:gd name="T10" fmla="*/ 1158 w 52"/>
                    <a:gd name="T11" fmla="*/ 1233 h 71"/>
                    <a:gd name="T12" fmla="*/ 1182 w 52"/>
                    <a:gd name="T13" fmla="*/ 1189 h 71"/>
                    <a:gd name="T14" fmla="*/ 1207 w 52"/>
                    <a:gd name="T15" fmla="*/ 1213 h 71"/>
                    <a:gd name="T16" fmla="*/ 1231 w 52"/>
                    <a:gd name="T17" fmla="*/ 1189 h 71"/>
                    <a:gd name="T18" fmla="*/ 1231 w 52"/>
                    <a:gd name="T19" fmla="*/ 1092 h 71"/>
                    <a:gd name="T20" fmla="*/ 1207 w 52"/>
                    <a:gd name="T21" fmla="*/ 999 h 71"/>
                    <a:gd name="T22" fmla="*/ 1114 w 52"/>
                    <a:gd name="T23" fmla="*/ 663 h 71"/>
                    <a:gd name="T24" fmla="*/ 993 w 52"/>
                    <a:gd name="T25" fmla="*/ 663 h 71"/>
                    <a:gd name="T26" fmla="*/ 851 w 52"/>
                    <a:gd name="T27" fmla="*/ 853 h 71"/>
                    <a:gd name="T28" fmla="*/ 827 w 52"/>
                    <a:gd name="T29" fmla="*/ 833 h 71"/>
                    <a:gd name="T30" fmla="*/ 783 w 52"/>
                    <a:gd name="T31" fmla="*/ 809 h 71"/>
                    <a:gd name="T32" fmla="*/ 783 w 52"/>
                    <a:gd name="T33" fmla="*/ 711 h 71"/>
                    <a:gd name="T34" fmla="*/ 851 w 52"/>
                    <a:gd name="T35" fmla="*/ 663 h 71"/>
                    <a:gd name="T36" fmla="*/ 851 w 52"/>
                    <a:gd name="T37" fmla="*/ 619 h 71"/>
                    <a:gd name="T38" fmla="*/ 900 w 52"/>
                    <a:gd name="T39" fmla="*/ 570 h 71"/>
                    <a:gd name="T40" fmla="*/ 900 w 52"/>
                    <a:gd name="T41" fmla="*/ 404 h 71"/>
                    <a:gd name="T42" fmla="*/ 876 w 52"/>
                    <a:gd name="T43" fmla="*/ 331 h 71"/>
                    <a:gd name="T44" fmla="*/ 827 w 52"/>
                    <a:gd name="T45" fmla="*/ 283 h 71"/>
                    <a:gd name="T46" fmla="*/ 876 w 52"/>
                    <a:gd name="T47" fmla="*/ 239 h 71"/>
                    <a:gd name="T48" fmla="*/ 851 w 52"/>
                    <a:gd name="T49" fmla="*/ 166 h 71"/>
                    <a:gd name="T50" fmla="*/ 710 w 52"/>
                    <a:gd name="T51" fmla="*/ 93 h 71"/>
                    <a:gd name="T52" fmla="*/ 618 w 52"/>
                    <a:gd name="T53" fmla="*/ 49 h 71"/>
                    <a:gd name="T54" fmla="*/ 496 w 52"/>
                    <a:gd name="T55" fmla="*/ 24 h 71"/>
                    <a:gd name="T56" fmla="*/ 428 w 52"/>
                    <a:gd name="T57" fmla="*/ 24 h 71"/>
                    <a:gd name="T58" fmla="*/ 355 w 52"/>
                    <a:gd name="T59" fmla="*/ 73 h 71"/>
                    <a:gd name="T60" fmla="*/ 355 w 52"/>
                    <a:gd name="T61" fmla="*/ 141 h 71"/>
                    <a:gd name="T62" fmla="*/ 380 w 52"/>
                    <a:gd name="T63" fmla="*/ 166 h 71"/>
                    <a:gd name="T64" fmla="*/ 355 w 52"/>
                    <a:gd name="T65" fmla="*/ 190 h 71"/>
                    <a:gd name="T66" fmla="*/ 307 w 52"/>
                    <a:gd name="T67" fmla="*/ 239 h 71"/>
                    <a:gd name="T68" fmla="*/ 282 w 52"/>
                    <a:gd name="T69" fmla="*/ 307 h 71"/>
                    <a:gd name="T70" fmla="*/ 282 w 52"/>
                    <a:gd name="T71" fmla="*/ 404 h 71"/>
                    <a:gd name="T72" fmla="*/ 238 w 52"/>
                    <a:gd name="T73" fmla="*/ 380 h 71"/>
                    <a:gd name="T74" fmla="*/ 238 w 52"/>
                    <a:gd name="T75" fmla="*/ 307 h 71"/>
                    <a:gd name="T76" fmla="*/ 238 w 52"/>
                    <a:gd name="T77" fmla="*/ 263 h 71"/>
                    <a:gd name="T78" fmla="*/ 190 w 52"/>
                    <a:gd name="T79" fmla="*/ 307 h 71"/>
                    <a:gd name="T80" fmla="*/ 190 w 52"/>
                    <a:gd name="T81" fmla="*/ 380 h 71"/>
                    <a:gd name="T82" fmla="*/ 117 w 52"/>
                    <a:gd name="T83" fmla="*/ 404 h 71"/>
                    <a:gd name="T84" fmla="*/ 92 w 52"/>
                    <a:gd name="T85" fmla="*/ 453 h 71"/>
                    <a:gd name="T86" fmla="*/ 73 w 52"/>
                    <a:gd name="T87" fmla="*/ 546 h 71"/>
                    <a:gd name="T88" fmla="*/ 49 w 52"/>
                    <a:gd name="T89" fmla="*/ 663 h 71"/>
                    <a:gd name="T90" fmla="*/ 24 w 52"/>
                    <a:gd name="T91" fmla="*/ 760 h 71"/>
                    <a:gd name="T92" fmla="*/ 49 w 52"/>
                    <a:gd name="T93" fmla="*/ 877 h 71"/>
                    <a:gd name="T94" fmla="*/ 49 w 52"/>
                    <a:gd name="T95" fmla="*/ 975 h 71"/>
                    <a:gd name="T96" fmla="*/ 141 w 52"/>
                    <a:gd name="T97" fmla="*/ 1189 h 71"/>
                    <a:gd name="T98" fmla="*/ 165 w 52"/>
                    <a:gd name="T99" fmla="*/ 1306 h 71"/>
                    <a:gd name="T100" fmla="*/ 165 w 52"/>
                    <a:gd name="T101" fmla="*/ 1330 h 71"/>
                    <a:gd name="T102" fmla="*/ 141 w 52"/>
                    <a:gd name="T103" fmla="*/ 1472 h 71"/>
                    <a:gd name="T104" fmla="*/ 49 w 52"/>
                    <a:gd name="T105" fmla="*/ 1637 h 71"/>
                    <a:gd name="T106" fmla="*/ 0 w 52"/>
                    <a:gd name="T107" fmla="*/ 1686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71"/>
                    <a:gd name="T164" fmla="*/ 52 w 52"/>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71">
                      <a:moveTo>
                        <a:pt x="0" y="71"/>
                      </a:moveTo>
                      <a:lnTo>
                        <a:pt x="26" y="68"/>
                      </a:lnTo>
                      <a:lnTo>
                        <a:pt x="26" y="69"/>
                      </a:lnTo>
                      <a:lnTo>
                        <a:pt x="43" y="67"/>
                      </a:lnTo>
                      <a:lnTo>
                        <a:pt x="43" y="66"/>
                      </a:lnTo>
                      <a:lnTo>
                        <a:pt x="45" y="62"/>
                      </a:lnTo>
                      <a:lnTo>
                        <a:pt x="45" y="61"/>
                      </a:lnTo>
                      <a:lnTo>
                        <a:pt x="45" y="58"/>
                      </a:lnTo>
                      <a:lnTo>
                        <a:pt x="46" y="56"/>
                      </a:lnTo>
                      <a:lnTo>
                        <a:pt x="48" y="55"/>
                      </a:lnTo>
                      <a:lnTo>
                        <a:pt x="48" y="52"/>
                      </a:lnTo>
                      <a:lnTo>
                        <a:pt x="49" y="52"/>
                      </a:lnTo>
                      <a:lnTo>
                        <a:pt x="49" y="51"/>
                      </a:lnTo>
                      <a:lnTo>
                        <a:pt x="50" y="50"/>
                      </a:lnTo>
                      <a:lnTo>
                        <a:pt x="50" y="51"/>
                      </a:lnTo>
                      <a:lnTo>
                        <a:pt x="51" y="51"/>
                      </a:lnTo>
                      <a:lnTo>
                        <a:pt x="52" y="50"/>
                      </a:lnTo>
                      <a:lnTo>
                        <a:pt x="52" y="49"/>
                      </a:lnTo>
                      <a:lnTo>
                        <a:pt x="52" y="46"/>
                      </a:lnTo>
                      <a:lnTo>
                        <a:pt x="52" y="43"/>
                      </a:lnTo>
                      <a:lnTo>
                        <a:pt x="51" y="42"/>
                      </a:lnTo>
                      <a:lnTo>
                        <a:pt x="51" y="37"/>
                      </a:lnTo>
                      <a:lnTo>
                        <a:pt x="47" y="28"/>
                      </a:lnTo>
                      <a:lnTo>
                        <a:pt x="43" y="27"/>
                      </a:lnTo>
                      <a:lnTo>
                        <a:pt x="42" y="28"/>
                      </a:lnTo>
                      <a:lnTo>
                        <a:pt x="40" y="29"/>
                      </a:lnTo>
                      <a:lnTo>
                        <a:pt x="36" y="36"/>
                      </a:lnTo>
                      <a:lnTo>
                        <a:pt x="35" y="36"/>
                      </a:lnTo>
                      <a:lnTo>
                        <a:pt x="35" y="35"/>
                      </a:lnTo>
                      <a:lnTo>
                        <a:pt x="33" y="35"/>
                      </a:lnTo>
                      <a:lnTo>
                        <a:pt x="33" y="34"/>
                      </a:lnTo>
                      <a:lnTo>
                        <a:pt x="32" y="33"/>
                      </a:lnTo>
                      <a:lnTo>
                        <a:pt x="33" y="30"/>
                      </a:lnTo>
                      <a:lnTo>
                        <a:pt x="33" y="29"/>
                      </a:lnTo>
                      <a:lnTo>
                        <a:pt x="36" y="28"/>
                      </a:lnTo>
                      <a:lnTo>
                        <a:pt x="36" y="26"/>
                      </a:lnTo>
                      <a:lnTo>
                        <a:pt x="37" y="24"/>
                      </a:lnTo>
                      <a:lnTo>
                        <a:pt x="38" y="24"/>
                      </a:lnTo>
                      <a:lnTo>
                        <a:pt x="38" y="22"/>
                      </a:lnTo>
                      <a:lnTo>
                        <a:pt x="38" y="17"/>
                      </a:lnTo>
                      <a:lnTo>
                        <a:pt x="38" y="15"/>
                      </a:lnTo>
                      <a:lnTo>
                        <a:pt x="37" y="14"/>
                      </a:lnTo>
                      <a:lnTo>
                        <a:pt x="36" y="12"/>
                      </a:lnTo>
                      <a:lnTo>
                        <a:pt x="35" y="12"/>
                      </a:lnTo>
                      <a:lnTo>
                        <a:pt x="36" y="11"/>
                      </a:lnTo>
                      <a:lnTo>
                        <a:pt x="37" y="10"/>
                      </a:lnTo>
                      <a:lnTo>
                        <a:pt x="36" y="7"/>
                      </a:lnTo>
                      <a:lnTo>
                        <a:pt x="34" y="6"/>
                      </a:lnTo>
                      <a:lnTo>
                        <a:pt x="30" y="4"/>
                      </a:lnTo>
                      <a:lnTo>
                        <a:pt x="27" y="3"/>
                      </a:lnTo>
                      <a:lnTo>
                        <a:pt x="26" y="2"/>
                      </a:lnTo>
                      <a:lnTo>
                        <a:pt x="23" y="2"/>
                      </a:lnTo>
                      <a:lnTo>
                        <a:pt x="21" y="1"/>
                      </a:lnTo>
                      <a:lnTo>
                        <a:pt x="19" y="0"/>
                      </a:lnTo>
                      <a:lnTo>
                        <a:pt x="18" y="1"/>
                      </a:lnTo>
                      <a:lnTo>
                        <a:pt x="17" y="1"/>
                      </a:lnTo>
                      <a:lnTo>
                        <a:pt x="15" y="3"/>
                      </a:lnTo>
                      <a:lnTo>
                        <a:pt x="15" y="5"/>
                      </a:lnTo>
                      <a:lnTo>
                        <a:pt x="15" y="6"/>
                      </a:lnTo>
                      <a:lnTo>
                        <a:pt x="16" y="6"/>
                      </a:lnTo>
                      <a:lnTo>
                        <a:pt x="16" y="7"/>
                      </a:lnTo>
                      <a:lnTo>
                        <a:pt x="15" y="8"/>
                      </a:lnTo>
                      <a:lnTo>
                        <a:pt x="14" y="8"/>
                      </a:lnTo>
                      <a:lnTo>
                        <a:pt x="13" y="10"/>
                      </a:lnTo>
                      <a:lnTo>
                        <a:pt x="12" y="11"/>
                      </a:lnTo>
                      <a:lnTo>
                        <a:pt x="12" y="13"/>
                      </a:lnTo>
                      <a:lnTo>
                        <a:pt x="13" y="15"/>
                      </a:lnTo>
                      <a:lnTo>
                        <a:pt x="12" y="17"/>
                      </a:lnTo>
                      <a:lnTo>
                        <a:pt x="10" y="18"/>
                      </a:lnTo>
                      <a:lnTo>
                        <a:pt x="10" y="16"/>
                      </a:lnTo>
                      <a:lnTo>
                        <a:pt x="10" y="14"/>
                      </a:lnTo>
                      <a:lnTo>
                        <a:pt x="10" y="13"/>
                      </a:lnTo>
                      <a:lnTo>
                        <a:pt x="10" y="12"/>
                      </a:lnTo>
                      <a:lnTo>
                        <a:pt x="10" y="11"/>
                      </a:lnTo>
                      <a:lnTo>
                        <a:pt x="9" y="12"/>
                      </a:lnTo>
                      <a:lnTo>
                        <a:pt x="8" y="13"/>
                      </a:lnTo>
                      <a:lnTo>
                        <a:pt x="8" y="15"/>
                      </a:lnTo>
                      <a:lnTo>
                        <a:pt x="8" y="16"/>
                      </a:lnTo>
                      <a:lnTo>
                        <a:pt x="7" y="16"/>
                      </a:lnTo>
                      <a:lnTo>
                        <a:pt x="5" y="17"/>
                      </a:lnTo>
                      <a:lnTo>
                        <a:pt x="5" y="18"/>
                      </a:lnTo>
                      <a:lnTo>
                        <a:pt x="4" y="19"/>
                      </a:lnTo>
                      <a:lnTo>
                        <a:pt x="3" y="21"/>
                      </a:lnTo>
                      <a:lnTo>
                        <a:pt x="3" y="23"/>
                      </a:lnTo>
                      <a:lnTo>
                        <a:pt x="3" y="26"/>
                      </a:lnTo>
                      <a:lnTo>
                        <a:pt x="2" y="28"/>
                      </a:lnTo>
                      <a:lnTo>
                        <a:pt x="1" y="31"/>
                      </a:lnTo>
                      <a:lnTo>
                        <a:pt x="1" y="32"/>
                      </a:lnTo>
                      <a:lnTo>
                        <a:pt x="1" y="33"/>
                      </a:lnTo>
                      <a:lnTo>
                        <a:pt x="2" y="37"/>
                      </a:lnTo>
                      <a:lnTo>
                        <a:pt x="1" y="39"/>
                      </a:lnTo>
                      <a:lnTo>
                        <a:pt x="2" y="41"/>
                      </a:lnTo>
                      <a:lnTo>
                        <a:pt x="5" y="46"/>
                      </a:lnTo>
                      <a:lnTo>
                        <a:pt x="6" y="50"/>
                      </a:lnTo>
                      <a:lnTo>
                        <a:pt x="6" y="54"/>
                      </a:lnTo>
                      <a:lnTo>
                        <a:pt x="7" y="55"/>
                      </a:lnTo>
                      <a:lnTo>
                        <a:pt x="7" y="56"/>
                      </a:lnTo>
                      <a:lnTo>
                        <a:pt x="6" y="59"/>
                      </a:lnTo>
                      <a:lnTo>
                        <a:pt x="6" y="62"/>
                      </a:lnTo>
                      <a:lnTo>
                        <a:pt x="5" y="64"/>
                      </a:lnTo>
                      <a:lnTo>
                        <a:pt x="2" y="69"/>
                      </a:lnTo>
                      <a:lnTo>
                        <a:pt x="1" y="71"/>
                      </a:lnTo>
                      <a:lnTo>
                        <a:pt x="0" y="71"/>
                      </a:lnTo>
                      <a:close/>
                    </a:path>
                  </a:pathLst>
                </a:custGeom>
                <a:pattFill prst="pct20">
                  <a:fgClr>
                    <a:schemeClr val="tx2"/>
                  </a:fgClr>
                  <a:bgClr>
                    <a:srgbClr val="AA1202"/>
                  </a:bgClr>
                </a:pattFill>
                <a:ln w="9525">
                  <a:solidFill>
                    <a:schemeClr val="tx1"/>
                  </a:solidFill>
                  <a:miter lim="800000"/>
                  <a:headEnd/>
                  <a:tailEnd/>
                </a:ln>
              </p:spPr>
              <p:txBody>
                <a:bodyPr wrap="none" anchor="ctr"/>
                <a:lstStyle/>
                <a:p>
                  <a:endParaRPr lang="en-US"/>
                </a:p>
              </p:txBody>
            </p:sp>
            <p:sp>
              <p:nvSpPr>
                <p:cNvPr id="32922" name="Freeform 57"/>
                <p:cNvSpPr>
                  <a:spLocks/>
                </p:cNvSpPr>
                <p:nvPr/>
              </p:nvSpPr>
              <p:spPr bwMode="auto">
                <a:xfrm>
                  <a:off x="3562" y="1636"/>
                  <a:ext cx="405" cy="200"/>
                </a:xfrm>
                <a:custGeom>
                  <a:avLst/>
                  <a:gdLst>
                    <a:gd name="T0" fmla="*/ 98 w 83"/>
                    <a:gd name="T1" fmla="*/ 380 h 41"/>
                    <a:gd name="T2" fmla="*/ 190 w 83"/>
                    <a:gd name="T3" fmla="*/ 307 h 41"/>
                    <a:gd name="T4" fmla="*/ 478 w 83"/>
                    <a:gd name="T5" fmla="*/ 141 h 41"/>
                    <a:gd name="T6" fmla="*/ 620 w 83"/>
                    <a:gd name="T7" fmla="*/ 24 h 41"/>
                    <a:gd name="T8" fmla="*/ 737 w 83"/>
                    <a:gd name="T9" fmla="*/ 24 h 41"/>
                    <a:gd name="T10" fmla="*/ 668 w 83"/>
                    <a:gd name="T11" fmla="*/ 98 h 41"/>
                    <a:gd name="T12" fmla="*/ 547 w 83"/>
                    <a:gd name="T13" fmla="*/ 215 h 41"/>
                    <a:gd name="T14" fmla="*/ 547 w 83"/>
                    <a:gd name="T15" fmla="*/ 288 h 41"/>
                    <a:gd name="T16" fmla="*/ 668 w 83"/>
                    <a:gd name="T17" fmla="*/ 239 h 41"/>
                    <a:gd name="T18" fmla="*/ 927 w 83"/>
                    <a:gd name="T19" fmla="*/ 356 h 41"/>
                    <a:gd name="T20" fmla="*/ 1025 w 83"/>
                    <a:gd name="T21" fmla="*/ 380 h 41"/>
                    <a:gd name="T22" fmla="*/ 1049 w 83"/>
                    <a:gd name="T23" fmla="*/ 405 h 41"/>
                    <a:gd name="T24" fmla="*/ 1166 w 83"/>
                    <a:gd name="T25" fmla="*/ 307 h 41"/>
                    <a:gd name="T26" fmla="*/ 1522 w 83"/>
                    <a:gd name="T27" fmla="*/ 190 h 41"/>
                    <a:gd name="T28" fmla="*/ 1498 w 83"/>
                    <a:gd name="T29" fmla="*/ 263 h 41"/>
                    <a:gd name="T30" fmla="*/ 1571 w 83"/>
                    <a:gd name="T31" fmla="*/ 332 h 41"/>
                    <a:gd name="T32" fmla="*/ 1713 w 83"/>
                    <a:gd name="T33" fmla="*/ 307 h 41"/>
                    <a:gd name="T34" fmla="*/ 1810 w 83"/>
                    <a:gd name="T35" fmla="*/ 429 h 41"/>
                    <a:gd name="T36" fmla="*/ 1952 w 83"/>
                    <a:gd name="T37" fmla="*/ 454 h 41"/>
                    <a:gd name="T38" fmla="*/ 1952 w 83"/>
                    <a:gd name="T39" fmla="*/ 498 h 41"/>
                    <a:gd name="T40" fmla="*/ 1879 w 83"/>
                    <a:gd name="T41" fmla="*/ 498 h 41"/>
                    <a:gd name="T42" fmla="*/ 1786 w 83"/>
                    <a:gd name="T43" fmla="*/ 498 h 41"/>
                    <a:gd name="T44" fmla="*/ 1644 w 83"/>
                    <a:gd name="T45" fmla="*/ 498 h 41"/>
                    <a:gd name="T46" fmla="*/ 1644 w 83"/>
                    <a:gd name="T47" fmla="*/ 571 h 41"/>
                    <a:gd name="T48" fmla="*/ 1478 w 83"/>
                    <a:gd name="T49" fmla="*/ 498 h 41"/>
                    <a:gd name="T50" fmla="*/ 1357 w 83"/>
                    <a:gd name="T51" fmla="*/ 546 h 41"/>
                    <a:gd name="T52" fmla="*/ 1308 w 83"/>
                    <a:gd name="T53" fmla="*/ 595 h 41"/>
                    <a:gd name="T54" fmla="*/ 1191 w 83"/>
                    <a:gd name="T55" fmla="*/ 595 h 41"/>
                    <a:gd name="T56" fmla="*/ 1093 w 83"/>
                    <a:gd name="T57" fmla="*/ 712 h 41"/>
                    <a:gd name="T58" fmla="*/ 1117 w 83"/>
                    <a:gd name="T59" fmla="*/ 668 h 41"/>
                    <a:gd name="T60" fmla="*/ 1049 w 83"/>
                    <a:gd name="T61" fmla="*/ 668 h 41"/>
                    <a:gd name="T62" fmla="*/ 1000 w 83"/>
                    <a:gd name="T63" fmla="*/ 644 h 41"/>
                    <a:gd name="T64" fmla="*/ 952 w 83"/>
                    <a:gd name="T65" fmla="*/ 761 h 41"/>
                    <a:gd name="T66" fmla="*/ 859 w 83"/>
                    <a:gd name="T67" fmla="*/ 902 h 41"/>
                    <a:gd name="T68" fmla="*/ 810 w 83"/>
                    <a:gd name="T69" fmla="*/ 927 h 41"/>
                    <a:gd name="T70" fmla="*/ 834 w 83"/>
                    <a:gd name="T71" fmla="*/ 859 h 41"/>
                    <a:gd name="T72" fmla="*/ 761 w 83"/>
                    <a:gd name="T73" fmla="*/ 859 h 41"/>
                    <a:gd name="T74" fmla="*/ 712 w 83"/>
                    <a:gd name="T75" fmla="*/ 688 h 41"/>
                    <a:gd name="T76" fmla="*/ 693 w 83"/>
                    <a:gd name="T77" fmla="*/ 668 h 41"/>
                    <a:gd name="T78" fmla="*/ 547 w 83"/>
                    <a:gd name="T79" fmla="*/ 620 h 41"/>
                    <a:gd name="T80" fmla="*/ 522 w 83"/>
                    <a:gd name="T81" fmla="*/ 620 h 41"/>
                    <a:gd name="T82" fmla="*/ 381 w 83"/>
                    <a:gd name="T83" fmla="*/ 571 h 41"/>
                    <a:gd name="T84" fmla="*/ 98 w 83"/>
                    <a:gd name="T85" fmla="*/ 454 h 41"/>
                    <a:gd name="T86" fmla="*/ 0 w 83"/>
                    <a:gd name="T87" fmla="*/ 405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3"/>
                    <a:gd name="T133" fmla="*/ 0 h 41"/>
                    <a:gd name="T134" fmla="*/ 83 w 83"/>
                    <a:gd name="T135" fmla="*/ 41 h 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3" h="41">
                      <a:moveTo>
                        <a:pt x="0" y="17"/>
                      </a:moveTo>
                      <a:lnTo>
                        <a:pt x="3" y="17"/>
                      </a:lnTo>
                      <a:lnTo>
                        <a:pt x="4" y="16"/>
                      </a:lnTo>
                      <a:lnTo>
                        <a:pt x="7" y="14"/>
                      </a:lnTo>
                      <a:lnTo>
                        <a:pt x="7" y="13"/>
                      </a:lnTo>
                      <a:lnTo>
                        <a:pt x="8" y="13"/>
                      </a:lnTo>
                      <a:lnTo>
                        <a:pt x="13" y="11"/>
                      </a:lnTo>
                      <a:lnTo>
                        <a:pt x="16" y="10"/>
                      </a:lnTo>
                      <a:lnTo>
                        <a:pt x="20" y="6"/>
                      </a:lnTo>
                      <a:lnTo>
                        <a:pt x="21" y="5"/>
                      </a:lnTo>
                      <a:lnTo>
                        <a:pt x="24" y="2"/>
                      </a:lnTo>
                      <a:lnTo>
                        <a:pt x="26" y="1"/>
                      </a:lnTo>
                      <a:lnTo>
                        <a:pt x="30" y="0"/>
                      </a:lnTo>
                      <a:lnTo>
                        <a:pt x="31" y="1"/>
                      </a:lnTo>
                      <a:lnTo>
                        <a:pt x="29" y="2"/>
                      </a:lnTo>
                      <a:lnTo>
                        <a:pt x="28" y="2"/>
                      </a:lnTo>
                      <a:lnTo>
                        <a:pt x="28" y="4"/>
                      </a:lnTo>
                      <a:lnTo>
                        <a:pt x="25" y="7"/>
                      </a:lnTo>
                      <a:lnTo>
                        <a:pt x="24" y="8"/>
                      </a:lnTo>
                      <a:lnTo>
                        <a:pt x="23" y="9"/>
                      </a:lnTo>
                      <a:lnTo>
                        <a:pt x="23" y="11"/>
                      </a:lnTo>
                      <a:lnTo>
                        <a:pt x="23" y="13"/>
                      </a:lnTo>
                      <a:lnTo>
                        <a:pt x="23" y="12"/>
                      </a:lnTo>
                      <a:lnTo>
                        <a:pt x="26" y="10"/>
                      </a:lnTo>
                      <a:lnTo>
                        <a:pt x="27" y="10"/>
                      </a:lnTo>
                      <a:lnTo>
                        <a:pt x="28" y="10"/>
                      </a:lnTo>
                      <a:lnTo>
                        <a:pt x="33" y="12"/>
                      </a:lnTo>
                      <a:lnTo>
                        <a:pt x="36" y="16"/>
                      </a:lnTo>
                      <a:lnTo>
                        <a:pt x="39" y="15"/>
                      </a:lnTo>
                      <a:lnTo>
                        <a:pt x="41" y="16"/>
                      </a:lnTo>
                      <a:lnTo>
                        <a:pt x="42" y="16"/>
                      </a:lnTo>
                      <a:lnTo>
                        <a:pt x="43" y="16"/>
                      </a:lnTo>
                      <a:lnTo>
                        <a:pt x="44" y="17"/>
                      </a:lnTo>
                      <a:lnTo>
                        <a:pt x="45" y="17"/>
                      </a:lnTo>
                      <a:lnTo>
                        <a:pt x="46" y="15"/>
                      </a:lnTo>
                      <a:lnTo>
                        <a:pt x="49" y="13"/>
                      </a:lnTo>
                      <a:lnTo>
                        <a:pt x="59" y="10"/>
                      </a:lnTo>
                      <a:lnTo>
                        <a:pt x="62" y="9"/>
                      </a:lnTo>
                      <a:lnTo>
                        <a:pt x="64" y="8"/>
                      </a:lnTo>
                      <a:lnTo>
                        <a:pt x="64" y="9"/>
                      </a:lnTo>
                      <a:lnTo>
                        <a:pt x="63" y="10"/>
                      </a:lnTo>
                      <a:lnTo>
                        <a:pt x="63" y="11"/>
                      </a:lnTo>
                      <a:lnTo>
                        <a:pt x="65" y="14"/>
                      </a:lnTo>
                      <a:lnTo>
                        <a:pt x="66" y="14"/>
                      </a:lnTo>
                      <a:lnTo>
                        <a:pt x="68" y="14"/>
                      </a:lnTo>
                      <a:lnTo>
                        <a:pt x="69" y="14"/>
                      </a:lnTo>
                      <a:lnTo>
                        <a:pt x="72" y="13"/>
                      </a:lnTo>
                      <a:lnTo>
                        <a:pt x="73" y="14"/>
                      </a:lnTo>
                      <a:lnTo>
                        <a:pt x="75" y="17"/>
                      </a:lnTo>
                      <a:lnTo>
                        <a:pt x="76" y="18"/>
                      </a:lnTo>
                      <a:lnTo>
                        <a:pt x="79" y="19"/>
                      </a:lnTo>
                      <a:lnTo>
                        <a:pt x="81" y="18"/>
                      </a:lnTo>
                      <a:lnTo>
                        <a:pt x="82" y="19"/>
                      </a:lnTo>
                      <a:lnTo>
                        <a:pt x="83" y="19"/>
                      </a:lnTo>
                      <a:lnTo>
                        <a:pt x="83" y="20"/>
                      </a:lnTo>
                      <a:lnTo>
                        <a:pt x="82" y="21"/>
                      </a:lnTo>
                      <a:lnTo>
                        <a:pt x="80" y="21"/>
                      </a:lnTo>
                      <a:lnTo>
                        <a:pt x="79" y="21"/>
                      </a:lnTo>
                      <a:lnTo>
                        <a:pt x="78" y="21"/>
                      </a:lnTo>
                      <a:lnTo>
                        <a:pt x="76" y="21"/>
                      </a:lnTo>
                      <a:lnTo>
                        <a:pt x="75" y="21"/>
                      </a:lnTo>
                      <a:lnTo>
                        <a:pt x="74" y="21"/>
                      </a:lnTo>
                      <a:lnTo>
                        <a:pt x="71" y="22"/>
                      </a:lnTo>
                      <a:lnTo>
                        <a:pt x="69" y="21"/>
                      </a:lnTo>
                      <a:lnTo>
                        <a:pt x="69" y="22"/>
                      </a:lnTo>
                      <a:lnTo>
                        <a:pt x="69" y="23"/>
                      </a:lnTo>
                      <a:lnTo>
                        <a:pt x="69" y="24"/>
                      </a:lnTo>
                      <a:lnTo>
                        <a:pt x="68" y="23"/>
                      </a:lnTo>
                      <a:lnTo>
                        <a:pt x="66" y="22"/>
                      </a:lnTo>
                      <a:lnTo>
                        <a:pt x="62" y="21"/>
                      </a:lnTo>
                      <a:lnTo>
                        <a:pt x="61" y="22"/>
                      </a:lnTo>
                      <a:lnTo>
                        <a:pt x="60" y="21"/>
                      </a:lnTo>
                      <a:lnTo>
                        <a:pt x="57" y="23"/>
                      </a:lnTo>
                      <a:lnTo>
                        <a:pt x="56" y="23"/>
                      </a:lnTo>
                      <a:lnTo>
                        <a:pt x="55" y="24"/>
                      </a:lnTo>
                      <a:lnTo>
                        <a:pt x="55" y="25"/>
                      </a:lnTo>
                      <a:lnTo>
                        <a:pt x="54" y="25"/>
                      </a:lnTo>
                      <a:lnTo>
                        <a:pt x="52" y="24"/>
                      </a:lnTo>
                      <a:lnTo>
                        <a:pt x="50" y="25"/>
                      </a:lnTo>
                      <a:lnTo>
                        <a:pt x="50" y="26"/>
                      </a:lnTo>
                      <a:lnTo>
                        <a:pt x="50" y="27"/>
                      </a:lnTo>
                      <a:lnTo>
                        <a:pt x="46" y="30"/>
                      </a:lnTo>
                      <a:lnTo>
                        <a:pt x="45" y="30"/>
                      </a:lnTo>
                      <a:lnTo>
                        <a:pt x="47" y="28"/>
                      </a:lnTo>
                      <a:lnTo>
                        <a:pt x="47" y="27"/>
                      </a:lnTo>
                      <a:lnTo>
                        <a:pt x="45" y="27"/>
                      </a:lnTo>
                      <a:lnTo>
                        <a:pt x="44" y="28"/>
                      </a:lnTo>
                      <a:lnTo>
                        <a:pt x="43" y="29"/>
                      </a:lnTo>
                      <a:lnTo>
                        <a:pt x="42" y="28"/>
                      </a:lnTo>
                      <a:lnTo>
                        <a:pt x="42" y="27"/>
                      </a:lnTo>
                      <a:lnTo>
                        <a:pt x="41" y="27"/>
                      </a:lnTo>
                      <a:lnTo>
                        <a:pt x="41" y="29"/>
                      </a:lnTo>
                      <a:lnTo>
                        <a:pt x="40" y="32"/>
                      </a:lnTo>
                      <a:lnTo>
                        <a:pt x="39" y="34"/>
                      </a:lnTo>
                      <a:lnTo>
                        <a:pt x="38" y="36"/>
                      </a:lnTo>
                      <a:lnTo>
                        <a:pt x="36" y="38"/>
                      </a:lnTo>
                      <a:lnTo>
                        <a:pt x="36" y="40"/>
                      </a:lnTo>
                      <a:lnTo>
                        <a:pt x="36" y="41"/>
                      </a:lnTo>
                      <a:lnTo>
                        <a:pt x="34" y="39"/>
                      </a:lnTo>
                      <a:lnTo>
                        <a:pt x="34" y="38"/>
                      </a:lnTo>
                      <a:lnTo>
                        <a:pt x="34" y="37"/>
                      </a:lnTo>
                      <a:lnTo>
                        <a:pt x="35" y="36"/>
                      </a:lnTo>
                      <a:lnTo>
                        <a:pt x="34" y="36"/>
                      </a:lnTo>
                      <a:lnTo>
                        <a:pt x="32" y="36"/>
                      </a:lnTo>
                      <a:lnTo>
                        <a:pt x="33" y="32"/>
                      </a:lnTo>
                      <a:lnTo>
                        <a:pt x="32" y="30"/>
                      </a:lnTo>
                      <a:lnTo>
                        <a:pt x="30" y="29"/>
                      </a:lnTo>
                      <a:lnTo>
                        <a:pt x="28" y="29"/>
                      </a:lnTo>
                      <a:lnTo>
                        <a:pt x="28" y="28"/>
                      </a:lnTo>
                      <a:lnTo>
                        <a:pt x="29" y="28"/>
                      </a:lnTo>
                      <a:lnTo>
                        <a:pt x="28" y="27"/>
                      </a:lnTo>
                      <a:lnTo>
                        <a:pt x="26" y="26"/>
                      </a:lnTo>
                      <a:lnTo>
                        <a:pt x="23" y="26"/>
                      </a:lnTo>
                      <a:lnTo>
                        <a:pt x="22" y="26"/>
                      </a:lnTo>
                      <a:lnTo>
                        <a:pt x="20" y="26"/>
                      </a:lnTo>
                      <a:lnTo>
                        <a:pt x="18" y="24"/>
                      </a:lnTo>
                      <a:lnTo>
                        <a:pt x="16" y="24"/>
                      </a:lnTo>
                      <a:lnTo>
                        <a:pt x="5" y="22"/>
                      </a:lnTo>
                      <a:lnTo>
                        <a:pt x="4" y="21"/>
                      </a:lnTo>
                      <a:lnTo>
                        <a:pt x="4" y="19"/>
                      </a:lnTo>
                      <a:lnTo>
                        <a:pt x="3" y="19"/>
                      </a:lnTo>
                      <a:lnTo>
                        <a:pt x="1" y="18"/>
                      </a:lnTo>
                      <a:lnTo>
                        <a:pt x="0" y="17"/>
                      </a:lnTo>
                      <a:close/>
                    </a:path>
                  </a:pathLst>
                </a:custGeom>
                <a:pattFill prst="pct20">
                  <a:fgClr>
                    <a:schemeClr val="tx2"/>
                  </a:fgClr>
                  <a:bgClr>
                    <a:srgbClr val="AA1202"/>
                  </a:bgClr>
                </a:pattFill>
                <a:ln w="9525">
                  <a:solidFill>
                    <a:schemeClr val="tx1"/>
                  </a:solidFill>
                  <a:miter lim="800000"/>
                  <a:headEnd/>
                  <a:tailEnd/>
                </a:ln>
              </p:spPr>
              <p:txBody>
                <a:bodyPr wrap="none" anchor="ctr"/>
                <a:lstStyle/>
                <a:p>
                  <a:endParaRPr lang="en-US"/>
                </a:p>
              </p:txBody>
            </p:sp>
          </p:grpSp>
          <p:sp>
            <p:nvSpPr>
              <p:cNvPr id="32902" name="Freeform 58"/>
              <p:cNvSpPr>
                <a:spLocks/>
              </p:cNvSpPr>
              <p:nvPr/>
            </p:nvSpPr>
            <p:spPr bwMode="auto">
              <a:xfrm>
                <a:off x="6159500" y="2917825"/>
                <a:ext cx="327025" cy="557213"/>
              </a:xfrm>
              <a:custGeom>
                <a:avLst/>
                <a:gdLst>
                  <a:gd name="T0" fmla="*/ 66843900 w 40"/>
                  <a:gd name="T1" fmla="*/ 299463286 h 72"/>
                  <a:gd name="T2" fmla="*/ 267367426 w 40"/>
                  <a:gd name="T3" fmla="*/ 2147483647 h 72"/>
                  <a:gd name="T4" fmla="*/ 267367426 w 40"/>
                  <a:gd name="T5" fmla="*/ 2147483647 h 72"/>
                  <a:gd name="T6" fmla="*/ 267367426 w 40"/>
                  <a:gd name="T7" fmla="*/ 2147483647 h 72"/>
                  <a:gd name="T8" fmla="*/ 267367426 w 40"/>
                  <a:gd name="T9" fmla="*/ 2147483647 h 72"/>
                  <a:gd name="T10" fmla="*/ 334203199 w 40"/>
                  <a:gd name="T11" fmla="*/ 2147483647 h 72"/>
                  <a:gd name="T12" fmla="*/ 401047084 w 40"/>
                  <a:gd name="T13" fmla="*/ 2147483647 h 72"/>
                  <a:gd name="T14" fmla="*/ 267367426 w 40"/>
                  <a:gd name="T15" fmla="*/ 2147483647 h 72"/>
                  <a:gd name="T16" fmla="*/ 267367426 w 40"/>
                  <a:gd name="T17" fmla="*/ 2147483647 h 72"/>
                  <a:gd name="T18" fmla="*/ 133679625 w 40"/>
                  <a:gd name="T19" fmla="*/ 2147483647 h 72"/>
                  <a:gd name="T20" fmla="*/ 0 w 40"/>
                  <a:gd name="T21" fmla="*/ 2147483647 h 72"/>
                  <a:gd name="T22" fmla="*/ 0 w 40"/>
                  <a:gd name="T23" fmla="*/ 2147483647 h 72"/>
                  <a:gd name="T24" fmla="*/ 0 w 40"/>
                  <a:gd name="T25" fmla="*/ 2147483647 h 72"/>
                  <a:gd name="T26" fmla="*/ 0 w 40"/>
                  <a:gd name="T27" fmla="*/ 2147483647 h 72"/>
                  <a:gd name="T28" fmla="*/ 0 w 40"/>
                  <a:gd name="T29" fmla="*/ 2147483647 h 72"/>
                  <a:gd name="T30" fmla="*/ 0 w 40"/>
                  <a:gd name="T31" fmla="*/ 2147483647 h 72"/>
                  <a:gd name="T32" fmla="*/ 66843900 w 40"/>
                  <a:gd name="T33" fmla="*/ 2147483647 h 72"/>
                  <a:gd name="T34" fmla="*/ 133679625 w 40"/>
                  <a:gd name="T35" fmla="*/ 2147483647 h 72"/>
                  <a:gd name="T36" fmla="*/ 133679625 w 40"/>
                  <a:gd name="T37" fmla="*/ 2147483647 h 72"/>
                  <a:gd name="T38" fmla="*/ 133679625 w 40"/>
                  <a:gd name="T39" fmla="*/ 2147483647 h 72"/>
                  <a:gd name="T40" fmla="*/ 334203199 w 40"/>
                  <a:gd name="T41" fmla="*/ 2147483647 h 72"/>
                  <a:gd name="T42" fmla="*/ 534726677 w 40"/>
                  <a:gd name="T43" fmla="*/ 2147483647 h 72"/>
                  <a:gd name="T44" fmla="*/ 802085991 w 40"/>
                  <a:gd name="T45" fmla="*/ 2147483647 h 72"/>
                  <a:gd name="T46" fmla="*/ 802085991 w 40"/>
                  <a:gd name="T47" fmla="*/ 2147483647 h 72"/>
                  <a:gd name="T48" fmla="*/ 868929876 w 40"/>
                  <a:gd name="T49" fmla="*/ 2147483647 h 72"/>
                  <a:gd name="T50" fmla="*/ 935773760 w 40"/>
                  <a:gd name="T51" fmla="*/ 2147483647 h 72"/>
                  <a:gd name="T52" fmla="*/ 1069453354 w 40"/>
                  <a:gd name="T53" fmla="*/ 2147483647 h 72"/>
                  <a:gd name="T54" fmla="*/ 1136297494 w 40"/>
                  <a:gd name="T55" fmla="*/ 2147483647 h 72"/>
                  <a:gd name="T56" fmla="*/ 1203133203 w 40"/>
                  <a:gd name="T57" fmla="*/ 2147483647 h 72"/>
                  <a:gd name="T58" fmla="*/ 1269977087 w 40"/>
                  <a:gd name="T59" fmla="*/ 2147483647 h 72"/>
                  <a:gd name="T60" fmla="*/ 1336820972 w 40"/>
                  <a:gd name="T61" fmla="*/ 2147483647 h 72"/>
                  <a:gd name="T62" fmla="*/ 1403656681 w 40"/>
                  <a:gd name="T63" fmla="*/ 2147483647 h 72"/>
                  <a:gd name="T64" fmla="*/ 1470500565 w 40"/>
                  <a:gd name="T65" fmla="*/ 2147483647 h 72"/>
                  <a:gd name="T66" fmla="*/ 1604180158 w 40"/>
                  <a:gd name="T67" fmla="*/ 2147483647 h 72"/>
                  <a:gd name="T68" fmla="*/ 1804703636 w 40"/>
                  <a:gd name="T69" fmla="*/ 2147483647 h 72"/>
                  <a:gd name="T70" fmla="*/ 1871539345 w 40"/>
                  <a:gd name="T71" fmla="*/ 2147483647 h 72"/>
                  <a:gd name="T72" fmla="*/ 2147483647 w 40"/>
                  <a:gd name="T73" fmla="*/ 2147483647 h 72"/>
                  <a:gd name="T74" fmla="*/ 2147483647 w 40"/>
                  <a:gd name="T75" fmla="*/ 2147483647 h 72"/>
                  <a:gd name="T76" fmla="*/ 2147483647 w 40"/>
                  <a:gd name="T77" fmla="*/ 2147483647 h 72"/>
                  <a:gd name="T78" fmla="*/ 2147483647 w 40"/>
                  <a:gd name="T79" fmla="*/ 2147483647 h 72"/>
                  <a:gd name="T80" fmla="*/ 2147483647 w 40"/>
                  <a:gd name="T81" fmla="*/ 2147483647 h 72"/>
                  <a:gd name="T82" fmla="*/ 2147483647 w 40"/>
                  <a:gd name="T83" fmla="*/ 2147483647 h 72"/>
                  <a:gd name="T84" fmla="*/ 2147483647 w 40"/>
                  <a:gd name="T85" fmla="*/ 2147483647 h 72"/>
                  <a:gd name="T86" fmla="*/ 2147483647 w 40"/>
                  <a:gd name="T87" fmla="*/ 2147483647 h 72"/>
                  <a:gd name="T88" fmla="*/ 2147483647 w 40"/>
                  <a:gd name="T89" fmla="*/ 2147483647 h 72"/>
                  <a:gd name="T90" fmla="*/ 2147483647 w 40"/>
                  <a:gd name="T91" fmla="*/ 2147483647 h 72"/>
                  <a:gd name="T92" fmla="*/ 2147483647 w 40"/>
                  <a:gd name="T93" fmla="*/ 59892648 h 72"/>
                  <a:gd name="T94" fmla="*/ 2147483647 w 40"/>
                  <a:gd name="T95" fmla="*/ 0 h 72"/>
                  <a:gd name="T96" fmla="*/ 601570689 w 40"/>
                  <a:gd name="T97" fmla="*/ 179677960 h 72"/>
                  <a:gd name="T98" fmla="*/ 534726677 w 40"/>
                  <a:gd name="T99" fmla="*/ 239570593 h 72"/>
                  <a:gd name="T100" fmla="*/ 401047084 w 40"/>
                  <a:gd name="T101" fmla="*/ 299463286 h 72"/>
                  <a:gd name="T102" fmla="*/ 334203199 w 40"/>
                  <a:gd name="T103" fmla="*/ 359355919 h 72"/>
                  <a:gd name="T104" fmla="*/ 200523542 w 40"/>
                  <a:gd name="T105" fmla="*/ 359355919 h 72"/>
                  <a:gd name="T106" fmla="*/ 66843900 w 40"/>
                  <a:gd name="T107" fmla="*/ 299463286 h 72"/>
                  <a:gd name="T108" fmla="*/ 66843900 w 40"/>
                  <a:gd name="T109" fmla="*/ 299463286 h 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
                  <a:gd name="T166" fmla="*/ 0 h 72"/>
                  <a:gd name="T167" fmla="*/ 40 w 40"/>
                  <a:gd name="T168" fmla="*/ 72 h 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 h="72">
                    <a:moveTo>
                      <a:pt x="1" y="5"/>
                    </a:moveTo>
                    <a:lnTo>
                      <a:pt x="4" y="45"/>
                    </a:lnTo>
                    <a:lnTo>
                      <a:pt x="4" y="46"/>
                    </a:lnTo>
                    <a:lnTo>
                      <a:pt x="4" y="47"/>
                    </a:lnTo>
                    <a:lnTo>
                      <a:pt x="4" y="49"/>
                    </a:lnTo>
                    <a:lnTo>
                      <a:pt x="5" y="52"/>
                    </a:lnTo>
                    <a:lnTo>
                      <a:pt x="6" y="56"/>
                    </a:lnTo>
                    <a:lnTo>
                      <a:pt x="4" y="59"/>
                    </a:lnTo>
                    <a:lnTo>
                      <a:pt x="4" y="60"/>
                    </a:lnTo>
                    <a:lnTo>
                      <a:pt x="2" y="63"/>
                    </a:lnTo>
                    <a:lnTo>
                      <a:pt x="0" y="65"/>
                    </a:lnTo>
                    <a:lnTo>
                      <a:pt x="0" y="68"/>
                    </a:lnTo>
                    <a:lnTo>
                      <a:pt x="0" y="71"/>
                    </a:lnTo>
                    <a:lnTo>
                      <a:pt x="0" y="72"/>
                    </a:lnTo>
                    <a:lnTo>
                      <a:pt x="1" y="72"/>
                    </a:lnTo>
                    <a:lnTo>
                      <a:pt x="2" y="72"/>
                    </a:lnTo>
                    <a:lnTo>
                      <a:pt x="2" y="71"/>
                    </a:lnTo>
                    <a:lnTo>
                      <a:pt x="2" y="70"/>
                    </a:lnTo>
                    <a:lnTo>
                      <a:pt x="5" y="70"/>
                    </a:lnTo>
                    <a:lnTo>
                      <a:pt x="8" y="69"/>
                    </a:lnTo>
                    <a:lnTo>
                      <a:pt x="12" y="71"/>
                    </a:lnTo>
                    <a:lnTo>
                      <a:pt x="13" y="71"/>
                    </a:lnTo>
                    <a:lnTo>
                      <a:pt x="14" y="68"/>
                    </a:lnTo>
                    <a:lnTo>
                      <a:pt x="16" y="68"/>
                    </a:lnTo>
                    <a:lnTo>
                      <a:pt x="17" y="69"/>
                    </a:lnTo>
                    <a:lnTo>
                      <a:pt x="18" y="70"/>
                    </a:lnTo>
                    <a:lnTo>
                      <a:pt x="19" y="69"/>
                    </a:lnTo>
                    <a:lnTo>
                      <a:pt x="20" y="65"/>
                    </a:lnTo>
                    <a:lnTo>
                      <a:pt x="21" y="64"/>
                    </a:lnTo>
                    <a:lnTo>
                      <a:pt x="22" y="64"/>
                    </a:lnTo>
                    <a:lnTo>
                      <a:pt x="24" y="66"/>
                    </a:lnTo>
                    <a:lnTo>
                      <a:pt x="27" y="66"/>
                    </a:lnTo>
                    <a:lnTo>
                      <a:pt x="28" y="63"/>
                    </a:lnTo>
                    <a:lnTo>
                      <a:pt x="33" y="56"/>
                    </a:lnTo>
                    <a:lnTo>
                      <a:pt x="33" y="53"/>
                    </a:lnTo>
                    <a:lnTo>
                      <a:pt x="34" y="53"/>
                    </a:lnTo>
                    <a:lnTo>
                      <a:pt x="37" y="53"/>
                    </a:lnTo>
                    <a:lnTo>
                      <a:pt x="38" y="52"/>
                    </a:lnTo>
                    <a:lnTo>
                      <a:pt x="40" y="51"/>
                    </a:lnTo>
                    <a:lnTo>
                      <a:pt x="40" y="50"/>
                    </a:lnTo>
                    <a:lnTo>
                      <a:pt x="40" y="47"/>
                    </a:lnTo>
                    <a:lnTo>
                      <a:pt x="40" y="45"/>
                    </a:lnTo>
                    <a:lnTo>
                      <a:pt x="35" y="1"/>
                    </a:lnTo>
                    <a:lnTo>
                      <a:pt x="35" y="0"/>
                    </a:lnTo>
                    <a:lnTo>
                      <a:pt x="9" y="3"/>
                    </a:lnTo>
                    <a:lnTo>
                      <a:pt x="8" y="4"/>
                    </a:lnTo>
                    <a:lnTo>
                      <a:pt x="6" y="5"/>
                    </a:lnTo>
                    <a:lnTo>
                      <a:pt x="5" y="6"/>
                    </a:lnTo>
                    <a:lnTo>
                      <a:pt x="3" y="6"/>
                    </a:lnTo>
                    <a:lnTo>
                      <a:pt x="1" y="5"/>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2903" name="Freeform 59" descr="75%"/>
              <p:cNvSpPr>
                <a:spLocks/>
              </p:cNvSpPr>
              <p:nvPr/>
            </p:nvSpPr>
            <p:spPr bwMode="auto">
              <a:xfrm>
                <a:off x="6721475" y="3730625"/>
                <a:ext cx="560388" cy="409575"/>
              </a:xfrm>
              <a:custGeom>
                <a:avLst/>
                <a:gdLst>
                  <a:gd name="T0" fmla="*/ 2147483647 w 69"/>
                  <a:gd name="T1" fmla="*/ 2147483647 h 53"/>
                  <a:gd name="T2" fmla="*/ 2147483647 w 69"/>
                  <a:gd name="T3" fmla="*/ 2147483647 h 53"/>
                  <a:gd name="T4" fmla="*/ 2147483647 w 69"/>
                  <a:gd name="T5" fmla="*/ 2147483647 h 53"/>
                  <a:gd name="T6" fmla="*/ 2147483647 w 69"/>
                  <a:gd name="T7" fmla="*/ 2147483647 h 53"/>
                  <a:gd name="T8" fmla="*/ 2044749835 w 69"/>
                  <a:gd name="T9" fmla="*/ 2147483647 h 53"/>
                  <a:gd name="T10" fmla="*/ 1912831309 w 69"/>
                  <a:gd name="T11" fmla="*/ 2147483647 h 53"/>
                  <a:gd name="T12" fmla="*/ 1648994258 w 69"/>
                  <a:gd name="T13" fmla="*/ 2030456852 h 53"/>
                  <a:gd name="T14" fmla="*/ 1517075733 w 69"/>
                  <a:gd name="T15" fmla="*/ 1911022788 h 53"/>
                  <a:gd name="T16" fmla="*/ 1451112409 w 69"/>
                  <a:gd name="T17" fmla="*/ 1791581479 h 53"/>
                  <a:gd name="T18" fmla="*/ 989393256 w 69"/>
                  <a:gd name="T19" fmla="*/ 1492985934 h 53"/>
                  <a:gd name="T20" fmla="*/ 857474730 w 69"/>
                  <a:gd name="T21" fmla="*/ 1373544625 h 53"/>
                  <a:gd name="T22" fmla="*/ 659601003 w 69"/>
                  <a:gd name="T23" fmla="*/ 1134669735 h 53"/>
                  <a:gd name="T24" fmla="*/ 527682350 w 69"/>
                  <a:gd name="T25" fmla="*/ 955507530 h 53"/>
                  <a:gd name="T26" fmla="*/ 65963339 w 69"/>
                  <a:gd name="T27" fmla="*/ 836073949 h 53"/>
                  <a:gd name="T28" fmla="*/ 65963339 w 69"/>
                  <a:gd name="T29" fmla="*/ 597191331 h 53"/>
                  <a:gd name="T30" fmla="*/ 197881912 w 69"/>
                  <a:gd name="T31" fmla="*/ 477757629 h 53"/>
                  <a:gd name="T32" fmla="*/ 197881912 w 69"/>
                  <a:gd name="T33" fmla="*/ 418036974 h 53"/>
                  <a:gd name="T34" fmla="*/ 527682350 w 69"/>
                  <a:gd name="T35" fmla="*/ 298595665 h 53"/>
                  <a:gd name="T36" fmla="*/ 791519528 w 69"/>
                  <a:gd name="T37" fmla="*/ 179154296 h 53"/>
                  <a:gd name="T38" fmla="*/ 857474730 w 69"/>
                  <a:gd name="T39" fmla="*/ 119441339 h 53"/>
                  <a:gd name="T40" fmla="*/ 2044749835 w 69"/>
                  <a:gd name="T41" fmla="*/ 59720670 h 53"/>
                  <a:gd name="T42" fmla="*/ 2044749835 w 69"/>
                  <a:gd name="T43" fmla="*/ 119441339 h 53"/>
                  <a:gd name="T44" fmla="*/ 2147483647 w 69"/>
                  <a:gd name="T45" fmla="*/ 238874951 h 53"/>
                  <a:gd name="T46" fmla="*/ 2147483647 w 69"/>
                  <a:gd name="T47" fmla="*/ 238874951 h 53"/>
                  <a:gd name="T48" fmla="*/ 2147483647 w 69"/>
                  <a:gd name="T49" fmla="*/ 1015228426 h 53"/>
                  <a:gd name="T50" fmla="*/ 2147483647 w 69"/>
                  <a:gd name="T51" fmla="*/ 1134669735 h 53"/>
                  <a:gd name="T52" fmla="*/ 2147483647 w 69"/>
                  <a:gd name="T53" fmla="*/ 1433265280 h 53"/>
                  <a:gd name="T54" fmla="*/ 2147483647 w 69"/>
                  <a:gd name="T55" fmla="*/ 1672140170 h 53"/>
                  <a:gd name="T56" fmla="*/ 2147483647 w 69"/>
                  <a:gd name="T57" fmla="*/ 1791581479 h 53"/>
                  <a:gd name="T58" fmla="*/ 2147483647 w 69"/>
                  <a:gd name="T59" fmla="*/ 1851302133 h 53"/>
                  <a:gd name="T60" fmla="*/ 2147483647 w 69"/>
                  <a:gd name="T61" fmla="*/ 1970735715 h 53"/>
                  <a:gd name="T62" fmla="*/ 2147483647 w 69"/>
                  <a:gd name="T63" fmla="*/ 2090177507 h 53"/>
                  <a:gd name="T64" fmla="*/ 2147483647 w 69"/>
                  <a:gd name="T65" fmla="*/ 2147483647 h 53"/>
                  <a:gd name="T66" fmla="*/ 2147483647 w 69"/>
                  <a:gd name="T67" fmla="*/ 2147483647 h 53"/>
                  <a:gd name="T68" fmla="*/ 2147483647 w 69"/>
                  <a:gd name="T69" fmla="*/ 2147483647 h 53"/>
                  <a:gd name="T70" fmla="*/ 2147483647 w 69"/>
                  <a:gd name="T71" fmla="*/ 2147483647 h 53"/>
                  <a:gd name="T72" fmla="*/ 2147483647 w 69"/>
                  <a:gd name="T73" fmla="*/ 2147483647 h 53"/>
                  <a:gd name="T74" fmla="*/ 2147483647 w 69"/>
                  <a:gd name="T75" fmla="*/ 2147483647 h 53"/>
                  <a:gd name="T76" fmla="*/ 2147483647 w 69"/>
                  <a:gd name="T77" fmla="*/ 2147483647 h 53"/>
                  <a:gd name="T78" fmla="*/ 2147483647 w 69"/>
                  <a:gd name="T79" fmla="*/ 2147483647 h 53"/>
                  <a:gd name="T80" fmla="*/ 2147483647 w 69"/>
                  <a:gd name="T81" fmla="*/ 2147483647 h 53"/>
                  <a:gd name="T82" fmla="*/ 2147483647 w 69"/>
                  <a:gd name="T83" fmla="*/ 2147483647 h 53"/>
                  <a:gd name="T84" fmla="*/ 2147483647 w 69"/>
                  <a:gd name="T85" fmla="*/ 2147483647 h 53"/>
                  <a:gd name="T86" fmla="*/ 2147483647 w 69"/>
                  <a:gd name="T87" fmla="*/ 2147483647 h 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53"/>
                  <a:gd name="T134" fmla="*/ 69 w 69"/>
                  <a:gd name="T135" fmla="*/ 53 h 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53">
                    <a:moveTo>
                      <a:pt x="41" y="52"/>
                    </a:moveTo>
                    <a:lnTo>
                      <a:pt x="41" y="53"/>
                    </a:lnTo>
                    <a:lnTo>
                      <a:pt x="39" y="52"/>
                    </a:lnTo>
                    <a:lnTo>
                      <a:pt x="38" y="52"/>
                    </a:lnTo>
                    <a:lnTo>
                      <a:pt x="38" y="51"/>
                    </a:lnTo>
                    <a:lnTo>
                      <a:pt x="37" y="48"/>
                    </a:lnTo>
                    <a:lnTo>
                      <a:pt x="35" y="45"/>
                    </a:lnTo>
                    <a:lnTo>
                      <a:pt x="33" y="44"/>
                    </a:lnTo>
                    <a:lnTo>
                      <a:pt x="32" y="41"/>
                    </a:lnTo>
                    <a:lnTo>
                      <a:pt x="31" y="39"/>
                    </a:lnTo>
                    <a:lnTo>
                      <a:pt x="30" y="37"/>
                    </a:lnTo>
                    <a:lnTo>
                      <a:pt x="29" y="37"/>
                    </a:lnTo>
                    <a:lnTo>
                      <a:pt x="26" y="36"/>
                    </a:lnTo>
                    <a:lnTo>
                      <a:pt x="25" y="34"/>
                    </a:lnTo>
                    <a:lnTo>
                      <a:pt x="23" y="33"/>
                    </a:lnTo>
                    <a:lnTo>
                      <a:pt x="23" y="32"/>
                    </a:lnTo>
                    <a:lnTo>
                      <a:pt x="22" y="30"/>
                    </a:lnTo>
                    <a:lnTo>
                      <a:pt x="19" y="29"/>
                    </a:lnTo>
                    <a:lnTo>
                      <a:pt x="15" y="25"/>
                    </a:lnTo>
                    <a:lnTo>
                      <a:pt x="13" y="24"/>
                    </a:lnTo>
                    <a:lnTo>
                      <a:pt x="13" y="23"/>
                    </a:lnTo>
                    <a:lnTo>
                      <a:pt x="11" y="21"/>
                    </a:lnTo>
                    <a:lnTo>
                      <a:pt x="10" y="19"/>
                    </a:lnTo>
                    <a:lnTo>
                      <a:pt x="8" y="17"/>
                    </a:lnTo>
                    <a:lnTo>
                      <a:pt x="8" y="16"/>
                    </a:lnTo>
                    <a:lnTo>
                      <a:pt x="5" y="16"/>
                    </a:lnTo>
                    <a:lnTo>
                      <a:pt x="1" y="14"/>
                    </a:lnTo>
                    <a:lnTo>
                      <a:pt x="0" y="13"/>
                    </a:lnTo>
                    <a:lnTo>
                      <a:pt x="1" y="10"/>
                    </a:lnTo>
                    <a:lnTo>
                      <a:pt x="2" y="9"/>
                    </a:lnTo>
                    <a:lnTo>
                      <a:pt x="3" y="8"/>
                    </a:lnTo>
                    <a:lnTo>
                      <a:pt x="3" y="7"/>
                    </a:lnTo>
                    <a:lnTo>
                      <a:pt x="7" y="5"/>
                    </a:lnTo>
                    <a:lnTo>
                      <a:pt x="8" y="5"/>
                    </a:lnTo>
                    <a:lnTo>
                      <a:pt x="12" y="3"/>
                    </a:lnTo>
                    <a:lnTo>
                      <a:pt x="12" y="2"/>
                    </a:lnTo>
                    <a:lnTo>
                      <a:pt x="13" y="2"/>
                    </a:lnTo>
                    <a:lnTo>
                      <a:pt x="31" y="0"/>
                    </a:lnTo>
                    <a:lnTo>
                      <a:pt x="31" y="1"/>
                    </a:lnTo>
                    <a:lnTo>
                      <a:pt x="31" y="2"/>
                    </a:lnTo>
                    <a:lnTo>
                      <a:pt x="32" y="1"/>
                    </a:lnTo>
                    <a:lnTo>
                      <a:pt x="35" y="4"/>
                    </a:lnTo>
                    <a:lnTo>
                      <a:pt x="36" y="6"/>
                    </a:lnTo>
                    <a:lnTo>
                      <a:pt x="51" y="4"/>
                    </a:lnTo>
                    <a:lnTo>
                      <a:pt x="69" y="16"/>
                    </a:lnTo>
                    <a:lnTo>
                      <a:pt x="68" y="17"/>
                    </a:lnTo>
                    <a:lnTo>
                      <a:pt x="67" y="18"/>
                    </a:lnTo>
                    <a:lnTo>
                      <a:pt x="66" y="19"/>
                    </a:lnTo>
                    <a:lnTo>
                      <a:pt x="63" y="23"/>
                    </a:lnTo>
                    <a:lnTo>
                      <a:pt x="63" y="24"/>
                    </a:lnTo>
                    <a:lnTo>
                      <a:pt x="62" y="26"/>
                    </a:lnTo>
                    <a:lnTo>
                      <a:pt x="62" y="28"/>
                    </a:lnTo>
                    <a:lnTo>
                      <a:pt x="62" y="29"/>
                    </a:lnTo>
                    <a:lnTo>
                      <a:pt x="62" y="30"/>
                    </a:lnTo>
                    <a:lnTo>
                      <a:pt x="61" y="31"/>
                    </a:lnTo>
                    <a:lnTo>
                      <a:pt x="60" y="31"/>
                    </a:lnTo>
                    <a:lnTo>
                      <a:pt x="59" y="32"/>
                    </a:lnTo>
                    <a:lnTo>
                      <a:pt x="59" y="33"/>
                    </a:lnTo>
                    <a:lnTo>
                      <a:pt x="58" y="34"/>
                    </a:lnTo>
                    <a:lnTo>
                      <a:pt x="57" y="35"/>
                    </a:lnTo>
                    <a:lnTo>
                      <a:pt x="55" y="37"/>
                    </a:lnTo>
                    <a:lnTo>
                      <a:pt x="53" y="39"/>
                    </a:lnTo>
                    <a:lnTo>
                      <a:pt x="52" y="40"/>
                    </a:lnTo>
                    <a:lnTo>
                      <a:pt x="50" y="41"/>
                    </a:lnTo>
                    <a:lnTo>
                      <a:pt x="50" y="42"/>
                    </a:lnTo>
                    <a:lnTo>
                      <a:pt x="49" y="43"/>
                    </a:lnTo>
                    <a:lnTo>
                      <a:pt x="47" y="44"/>
                    </a:lnTo>
                    <a:lnTo>
                      <a:pt x="46" y="44"/>
                    </a:lnTo>
                    <a:lnTo>
                      <a:pt x="46" y="45"/>
                    </a:lnTo>
                    <a:lnTo>
                      <a:pt x="45" y="47"/>
                    </a:lnTo>
                    <a:lnTo>
                      <a:pt x="44" y="48"/>
                    </a:lnTo>
                    <a:lnTo>
                      <a:pt x="43" y="48"/>
                    </a:lnTo>
                    <a:lnTo>
                      <a:pt x="43" y="49"/>
                    </a:lnTo>
                    <a:lnTo>
                      <a:pt x="44" y="49"/>
                    </a:lnTo>
                    <a:lnTo>
                      <a:pt x="44" y="50"/>
                    </a:lnTo>
                    <a:lnTo>
                      <a:pt x="43" y="50"/>
                    </a:lnTo>
                    <a:lnTo>
                      <a:pt x="42" y="51"/>
                    </a:lnTo>
                    <a:lnTo>
                      <a:pt x="41" y="52"/>
                    </a:lnTo>
                    <a:close/>
                  </a:path>
                </a:pathLst>
              </a:custGeom>
              <a:pattFill prst="pct20">
                <a:fgClr>
                  <a:schemeClr val="tx2"/>
                </a:fgClr>
                <a:bgClr>
                  <a:srgbClr val="AA1202"/>
                </a:bgClr>
              </a:pattFill>
              <a:ln w="9525">
                <a:solidFill>
                  <a:schemeClr val="tx1"/>
                </a:solidFill>
                <a:miter lim="800000"/>
                <a:headEnd/>
                <a:tailEnd/>
              </a:ln>
            </p:spPr>
            <p:txBody>
              <a:bodyPr wrap="none" anchor="ctr"/>
              <a:lstStyle/>
              <a:p>
                <a:endParaRPr lang="en-US"/>
              </a:p>
            </p:txBody>
          </p:sp>
          <p:sp>
            <p:nvSpPr>
              <p:cNvPr id="32904" name="Freeform 60"/>
              <p:cNvSpPr>
                <a:spLocks/>
              </p:cNvSpPr>
              <p:nvPr/>
            </p:nvSpPr>
            <p:spPr bwMode="auto">
              <a:xfrm>
                <a:off x="6467475" y="3784600"/>
                <a:ext cx="596900" cy="596900"/>
              </a:xfrm>
              <a:custGeom>
                <a:avLst/>
                <a:gdLst>
                  <a:gd name="T0" fmla="*/ 601724264 w 73"/>
                  <a:gd name="T1" fmla="*/ 2147483647 h 77"/>
                  <a:gd name="T2" fmla="*/ 735446162 w 73"/>
                  <a:gd name="T3" fmla="*/ 2147483647 h 77"/>
                  <a:gd name="T4" fmla="*/ 869159883 w 73"/>
                  <a:gd name="T5" fmla="*/ 2147483647 h 77"/>
                  <a:gd name="T6" fmla="*/ 869159883 w 73"/>
                  <a:gd name="T7" fmla="*/ 2147483647 h 77"/>
                  <a:gd name="T8" fmla="*/ 936020831 w 73"/>
                  <a:gd name="T9" fmla="*/ 2147483647 h 77"/>
                  <a:gd name="T10" fmla="*/ 869159883 w 73"/>
                  <a:gd name="T11" fmla="*/ 2147483647 h 77"/>
                  <a:gd name="T12" fmla="*/ 802307111 w 73"/>
                  <a:gd name="T13" fmla="*/ 2147483647 h 77"/>
                  <a:gd name="T14" fmla="*/ 936020831 w 73"/>
                  <a:gd name="T15" fmla="*/ 2147483647 h 77"/>
                  <a:gd name="T16" fmla="*/ 1069734552 w 73"/>
                  <a:gd name="T17" fmla="*/ 2147483647 h 77"/>
                  <a:gd name="T18" fmla="*/ 1136595756 w 73"/>
                  <a:gd name="T19" fmla="*/ 2147483647 h 77"/>
                  <a:gd name="T20" fmla="*/ 1203456705 w 73"/>
                  <a:gd name="T21" fmla="*/ 2147483647 h 77"/>
                  <a:gd name="T22" fmla="*/ 2147483647 w 73"/>
                  <a:gd name="T23" fmla="*/ 2147483647 h 77"/>
                  <a:gd name="T24" fmla="*/ 2147483647 w 73"/>
                  <a:gd name="T25" fmla="*/ 2147483647 h 77"/>
                  <a:gd name="T26" fmla="*/ 2147483647 w 73"/>
                  <a:gd name="T27" fmla="*/ 2147483647 h 77"/>
                  <a:gd name="T28" fmla="*/ 2147483647 w 73"/>
                  <a:gd name="T29" fmla="*/ 2147483647 h 77"/>
                  <a:gd name="T30" fmla="*/ 2147483647 w 73"/>
                  <a:gd name="T31" fmla="*/ 2147483647 h 77"/>
                  <a:gd name="T32" fmla="*/ 2147483647 w 73"/>
                  <a:gd name="T33" fmla="*/ 2147483647 h 77"/>
                  <a:gd name="T34" fmla="*/ 2147483647 w 73"/>
                  <a:gd name="T35" fmla="*/ 2147483647 h 77"/>
                  <a:gd name="T36" fmla="*/ 2147483647 w 73"/>
                  <a:gd name="T37" fmla="*/ 2147483647 h 77"/>
                  <a:gd name="T38" fmla="*/ 2147483647 w 73"/>
                  <a:gd name="T39" fmla="*/ 2147483647 h 77"/>
                  <a:gd name="T40" fmla="*/ 2147483647 w 73"/>
                  <a:gd name="T41" fmla="*/ 2147483647 h 77"/>
                  <a:gd name="T42" fmla="*/ 2147483647 w 73"/>
                  <a:gd name="T43" fmla="*/ 2147483647 h 77"/>
                  <a:gd name="T44" fmla="*/ 2147483647 w 73"/>
                  <a:gd name="T45" fmla="*/ 2147483647 h 77"/>
                  <a:gd name="T46" fmla="*/ 2147483647 w 73"/>
                  <a:gd name="T47" fmla="*/ 2147483647 h 77"/>
                  <a:gd name="T48" fmla="*/ 2147483647 w 73"/>
                  <a:gd name="T49" fmla="*/ 2147483647 h 77"/>
                  <a:gd name="T50" fmla="*/ 2147483647 w 73"/>
                  <a:gd name="T51" fmla="*/ 2147483647 h 77"/>
                  <a:gd name="T52" fmla="*/ 2147483647 w 73"/>
                  <a:gd name="T53" fmla="*/ 2147483647 h 77"/>
                  <a:gd name="T54" fmla="*/ 2147483647 w 73"/>
                  <a:gd name="T55" fmla="*/ 1922963460 h 77"/>
                  <a:gd name="T56" fmla="*/ 2147483647 w 73"/>
                  <a:gd name="T57" fmla="*/ 1802777305 h 77"/>
                  <a:gd name="T58" fmla="*/ 2147483647 w 73"/>
                  <a:gd name="T59" fmla="*/ 1622505825 h 77"/>
                  <a:gd name="T60" fmla="*/ 2147483647 w 73"/>
                  <a:gd name="T61" fmla="*/ 1502319670 h 77"/>
                  <a:gd name="T62" fmla="*/ 2147483647 w 73"/>
                  <a:gd name="T63" fmla="*/ 1382133515 h 77"/>
                  <a:gd name="T64" fmla="*/ 2147483647 w 73"/>
                  <a:gd name="T65" fmla="*/ 1081668127 h 77"/>
                  <a:gd name="T66" fmla="*/ 2147483647 w 73"/>
                  <a:gd name="T67" fmla="*/ 961481730 h 77"/>
                  <a:gd name="T68" fmla="*/ 2147483647 w 73"/>
                  <a:gd name="T69" fmla="*/ 721109420 h 77"/>
                  <a:gd name="T70" fmla="*/ 2147483647 w 73"/>
                  <a:gd name="T71" fmla="*/ 540837940 h 77"/>
                  <a:gd name="T72" fmla="*/ 2139477281 w 73"/>
                  <a:gd name="T73" fmla="*/ 420651663 h 77"/>
                  <a:gd name="T74" fmla="*/ 2139477281 w 73"/>
                  <a:gd name="T75" fmla="*/ 180279293 h 77"/>
                  <a:gd name="T76" fmla="*/ 2147483647 w 73"/>
                  <a:gd name="T77" fmla="*/ 60093093 h 77"/>
                  <a:gd name="T78" fmla="*/ 2147483647 w 73"/>
                  <a:gd name="T79" fmla="*/ 0 h 77"/>
                  <a:gd name="T80" fmla="*/ 0 w 73"/>
                  <a:gd name="T81" fmla="*/ 300465509 h 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
                  <a:gd name="T124" fmla="*/ 0 h 77"/>
                  <a:gd name="T125" fmla="*/ 73 w 73"/>
                  <a:gd name="T126" fmla="*/ 77 h 7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 h="77">
                    <a:moveTo>
                      <a:pt x="0" y="5"/>
                    </a:moveTo>
                    <a:lnTo>
                      <a:pt x="9" y="41"/>
                    </a:lnTo>
                    <a:lnTo>
                      <a:pt x="10" y="42"/>
                    </a:lnTo>
                    <a:lnTo>
                      <a:pt x="11" y="44"/>
                    </a:lnTo>
                    <a:lnTo>
                      <a:pt x="12" y="45"/>
                    </a:lnTo>
                    <a:lnTo>
                      <a:pt x="13" y="46"/>
                    </a:lnTo>
                    <a:lnTo>
                      <a:pt x="14" y="47"/>
                    </a:lnTo>
                    <a:lnTo>
                      <a:pt x="13" y="49"/>
                    </a:lnTo>
                    <a:lnTo>
                      <a:pt x="15" y="50"/>
                    </a:lnTo>
                    <a:lnTo>
                      <a:pt x="14" y="50"/>
                    </a:lnTo>
                    <a:lnTo>
                      <a:pt x="13" y="52"/>
                    </a:lnTo>
                    <a:lnTo>
                      <a:pt x="13" y="55"/>
                    </a:lnTo>
                    <a:lnTo>
                      <a:pt x="12" y="57"/>
                    </a:lnTo>
                    <a:lnTo>
                      <a:pt x="12" y="60"/>
                    </a:lnTo>
                    <a:lnTo>
                      <a:pt x="14" y="63"/>
                    </a:lnTo>
                    <a:lnTo>
                      <a:pt x="14" y="68"/>
                    </a:lnTo>
                    <a:lnTo>
                      <a:pt x="16" y="70"/>
                    </a:lnTo>
                    <a:lnTo>
                      <a:pt x="16" y="71"/>
                    </a:lnTo>
                    <a:lnTo>
                      <a:pt x="16" y="72"/>
                    </a:lnTo>
                    <a:lnTo>
                      <a:pt x="17" y="74"/>
                    </a:lnTo>
                    <a:lnTo>
                      <a:pt x="17" y="75"/>
                    </a:lnTo>
                    <a:lnTo>
                      <a:pt x="18" y="76"/>
                    </a:lnTo>
                    <a:lnTo>
                      <a:pt x="57" y="74"/>
                    </a:lnTo>
                    <a:lnTo>
                      <a:pt x="58" y="76"/>
                    </a:lnTo>
                    <a:lnTo>
                      <a:pt x="60" y="77"/>
                    </a:lnTo>
                    <a:lnTo>
                      <a:pt x="60" y="75"/>
                    </a:lnTo>
                    <a:lnTo>
                      <a:pt x="59" y="71"/>
                    </a:lnTo>
                    <a:lnTo>
                      <a:pt x="60" y="70"/>
                    </a:lnTo>
                    <a:lnTo>
                      <a:pt x="60" y="69"/>
                    </a:lnTo>
                    <a:lnTo>
                      <a:pt x="61" y="68"/>
                    </a:lnTo>
                    <a:lnTo>
                      <a:pt x="64" y="69"/>
                    </a:lnTo>
                    <a:lnTo>
                      <a:pt x="66" y="69"/>
                    </a:lnTo>
                    <a:lnTo>
                      <a:pt x="67" y="69"/>
                    </a:lnTo>
                    <a:lnTo>
                      <a:pt x="67" y="66"/>
                    </a:lnTo>
                    <a:lnTo>
                      <a:pt x="67" y="65"/>
                    </a:lnTo>
                    <a:lnTo>
                      <a:pt x="67" y="63"/>
                    </a:lnTo>
                    <a:lnTo>
                      <a:pt x="67" y="62"/>
                    </a:lnTo>
                    <a:lnTo>
                      <a:pt x="69" y="56"/>
                    </a:lnTo>
                    <a:lnTo>
                      <a:pt x="69" y="53"/>
                    </a:lnTo>
                    <a:lnTo>
                      <a:pt x="70" y="51"/>
                    </a:lnTo>
                    <a:lnTo>
                      <a:pt x="71" y="48"/>
                    </a:lnTo>
                    <a:lnTo>
                      <a:pt x="73" y="47"/>
                    </a:lnTo>
                    <a:lnTo>
                      <a:pt x="73" y="46"/>
                    </a:lnTo>
                    <a:lnTo>
                      <a:pt x="72" y="45"/>
                    </a:lnTo>
                    <a:lnTo>
                      <a:pt x="72" y="46"/>
                    </a:lnTo>
                    <a:lnTo>
                      <a:pt x="70" y="45"/>
                    </a:lnTo>
                    <a:lnTo>
                      <a:pt x="69" y="45"/>
                    </a:lnTo>
                    <a:lnTo>
                      <a:pt x="69" y="44"/>
                    </a:lnTo>
                    <a:lnTo>
                      <a:pt x="68" y="41"/>
                    </a:lnTo>
                    <a:lnTo>
                      <a:pt x="66" y="38"/>
                    </a:lnTo>
                    <a:lnTo>
                      <a:pt x="64" y="37"/>
                    </a:lnTo>
                    <a:lnTo>
                      <a:pt x="63" y="34"/>
                    </a:lnTo>
                    <a:lnTo>
                      <a:pt x="62" y="32"/>
                    </a:lnTo>
                    <a:lnTo>
                      <a:pt x="61" y="30"/>
                    </a:lnTo>
                    <a:lnTo>
                      <a:pt x="60" y="30"/>
                    </a:lnTo>
                    <a:lnTo>
                      <a:pt x="57" y="29"/>
                    </a:lnTo>
                    <a:lnTo>
                      <a:pt x="56" y="27"/>
                    </a:lnTo>
                    <a:lnTo>
                      <a:pt x="54" y="26"/>
                    </a:lnTo>
                    <a:lnTo>
                      <a:pt x="54" y="25"/>
                    </a:lnTo>
                    <a:lnTo>
                      <a:pt x="53" y="23"/>
                    </a:lnTo>
                    <a:lnTo>
                      <a:pt x="50" y="22"/>
                    </a:lnTo>
                    <a:lnTo>
                      <a:pt x="46" y="18"/>
                    </a:lnTo>
                    <a:lnTo>
                      <a:pt x="44" y="17"/>
                    </a:lnTo>
                    <a:lnTo>
                      <a:pt x="44" y="16"/>
                    </a:lnTo>
                    <a:lnTo>
                      <a:pt x="42" y="14"/>
                    </a:lnTo>
                    <a:lnTo>
                      <a:pt x="41" y="12"/>
                    </a:lnTo>
                    <a:lnTo>
                      <a:pt x="39" y="10"/>
                    </a:lnTo>
                    <a:lnTo>
                      <a:pt x="39" y="9"/>
                    </a:lnTo>
                    <a:lnTo>
                      <a:pt x="36" y="9"/>
                    </a:lnTo>
                    <a:lnTo>
                      <a:pt x="32" y="7"/>
                    </a:lnTo>
                    <a:lnTo>
                      <a:pt x="31" y="6"/>
                    </a:lnTo>
                    <a:lnTo>
                      <a:pt x="32" y="3"/>
                    </a:lnTo>
                    <a:lnTo>
                      <a:pt x="33" y="2"/>
                    </a:lnTo>
                    <a:lnTo>
                      <a:pt x="34" y="1"/>
                    </a:lnTo>
                    <a:lnTo>
                      <a:pt x="34" y="0"/>
                    </a:lnTo>
                    <a:lnTo>
                      <a:pt x="13" y="3"/>
                    </a:lnTo>
                    <a:lnTo>
                      <a:pt x="0" y="5"/>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2905" name="Freeform 61"/>
              <p:cNvSpPr>
                <a:spLocks/>
              </p:cNvSpPr>
              <p:nvPr/>
            </p:nvSpPr>
            <p:spPr bwMode="auto">
              <a:xfrm>
                <a:off x="7029450" y="3041650"/>
                <a:ext cx="506413" cy="223838"/>
              </a:xfrm>
              <a:custGeom>
                <a:avLst/>
                <a:gdLst>
                  <a:gd name="T0" fmla="*/ 2147483647 w 62"/>
                  <a:gd name="T1" fmla="*/ 119151282 h 29"/>
                  <a:gd name="T2" fmla="*/ 133431657 w 62"/>
                  <a:gd name="T3" fmla="*/ 1012789980 h 29"/>
                  <a:gd name="T4" fmla="*/ 266863313 w 62"/>
                  <a:gd name="T5" fmla="*/ 953217973 h 29"/>
                  <a:gd name="T6" fmla="*/ 533726626 w 62"/>
                  <a:gd name="T7" fmla="*/ 774487236 h 29"/>
                  <a:gd name="T8" fmla="*/ 667158379 w 62"/>
                  <a:gd name="T9" fmla="*/ 655335984 h 29"/>
                  <a:gd name="T10" fmla="*/ 733866023 w 62"/>
                  <a:gd name="T11" fmla="*/ 595764218 h 29"/>
                  <a:gd name="T12" fmla="*/ 934013460 w 62"/>
                  <a:gd name="T13" fmla="*/ 536184733 h 29"/>
                  <a:gd name="T14" fmla="*/ 1267592777 w 62"/>
                  <a:gd name="T15" fmla="*/ 417033361 h 29"/>
                  <a:gd name="T16" fmla="*/ 1401024402 w 62"/>
                  <a:gd name="T17" fmla="*/ 476605127 h 29"/>
                  <a:gd name="T18" fmla="*/ 1534456027 w 62"/>
                  <a:gd name="T19" fmla="*/ 476605127 h 29"/>
                  <a:gd name="T20" fmla="*/ 1667887651 w 62"/>
                  <a:gd name="T21" fmla="*/ 714915469 h 29"/>
                  <a:gd name="T22" fmla="*/ 1801319276 w 62"/>
                  <a:gd name="T23" fmla="*/ 714915469 h 29"/>
                  <a:gd name="T24" fmla="*/ 1801319276 w 62"/>
                  <a:gd name="T25" fmla="*/ 834066721 h 29"/>
                  <a:gd name="T26" fmla="*/ 2068182526 w 62"/>
                  <a:gd name="T27" fmla="*/ 893638488 h 29"/>
                  <a:gd name="T28" fmla="*/ 2147483647 w 62"/>
                  <a:gd name="T29" fmla="*/ 1012789980 h 29"/>
                  <a:gd name="T30" fmla="*/ 2147483647 w 62"/>
                  <a:gd name="T31" fmla="*/ 1131948951 h 29"/>
                  <a:gd name="T32" fmla="*/ 2134898338 w 62"/>
                  <a:gd name="T33" fmla="*/ 1489402705 h 29"/>
                  <a:gd name="T34" fmla="*/ 2147483647 w 62"/>
                  <a:gd name="T35" fmla="*/ 1608553957 h 29"/>
                  <a:gd name="T36" fmla="*/ 2147483647 w 62"/>
                  <a:gd name="T37" fmla="*/ 1668125724 h 29"/>
                  <a:gd name="T38" fmla="*/ 2147483647 w 62"/>
                  <a:gd name="T39" fmla="*/ 1668125724 h 29"/>
                  <a:gd name="T40" fmla="*/ 2147483647 w 62"/>
                  <a:gd name="T41" fmla="*/ 1608553957 h 29"/>
                  <a:gd name="T42" fmla="*/ 2147483647 w 62"/>
                  <a:gd name="T43" fmla="*/ 1727705209 h 29"/>
                  <a:gd name="T44" fmla="*/ 2147483647 w 62"/>
                  <a:gd name="T45" fmla="*/ 1668125724 h 29"/>
                  <a:gd name="T46" fmla="*/ 2147483647 w 62"/>
                  <a:gd name="T47" fmla="*/ 1548974472 h 29"/>
                  <a:gd name="T48" fmla="*/ 2147483647 w 62"/>
                  <a:gd name="T49" fmla="*/ 1489402705 h 29"/>
                  <a:gd name="T50" fmla="*/ 2147483647 w 62"/>
                  <a:gd name="T51" fmla="*/ 1429823220 h 29"/>
                  <a:gd name="T52" fmla="*/ 2147483647 w 62"/>
                  <a:gd name="T53" fmla="*/ 1370251454 h 29"/>
                  <a:gd name="T54" fmla="*/ 2147483647 w 62"/>
                  <a:gd name="T55" fmla="*/ 1131948951 h 29"/>
                  <a:gd name="T56" fmla="*/ 2147483647 w 62"/>
                  <a:gd name="T57" fmla="*/ 953217973 h 29"/>
                  <a:gd name="T58" fmla="*/ 2147483647 w 62"/>
                  <a:gd name="T59" fmla="*/ 714915469 h 29"/>
                  <a:gd name="T60" fmla="*/ 2147483647 w 62"/>
                  <a:gd name="T61" fmla="*/ 595764218 h 29"/>
                  <a:gd name="T62" fmla="*/ 2147483647 w 62"/>
                  <a:gd name="T63" fmla="*/ 536184733 h 29"/>
                  <a:gd name="T64" fmla="*/ 2147483647 w 62"/>
                  <a:gd name="T65" fmla="*/ 357453875 h 29"/>
                  <a:gd name="T66" fmla="*/ 2147483647 w 62"/>
                  <a:gd name="T67" fmla="*/ 238302564 h 29"/>
                  <a:gd name="T68" fmla="*/ 2147483647 w 62"/>
                  <a:gd name="T69" fmla="*/ 238302564 h 29"/>
                  <a:gd name="T70" fmla="*/ 2147483647 w 62"/>
                  <a:gd name="T71" fmla="*/ 476605127 h 29"/>
                  <a:gd name="T72" fmla="*/ 2147483647 w 62"/>
                  <a:gd name="T73" fmla="*/ 595764218 h 29"/>
                  <a:gd name="T74" fmla="*/ 2147483647 w 62"/>
                  <a:gd name="T75" fmla="*/ 714915469 h 29"/>
                  <a:gd name="T76" fmla="*/ 2147483647 w 62"/>
                  <a:gd name="T77" fmla="*/ 953217973 h 29"/>
                  <a:gd name="T78" fmla="*/ 2147483647 w 62"/>
                  <a:gd name="T79" fmla="*/ 1072369466 h 29"/>
                  <a:gd name="T80" fmla="*/ 2147483647 w 62"/>
                  <a:gd name="T81" fmla="*/ 1131948951 h 29"/>
                  <a:gd name="T82" fmla="*/ 2147483647 w 62"/>
                  <a:gd name="T83" fmla="*/ 1251100202 h 29"/>
                  <a:gd name="T84" fmla="*/ 2147483647 w 62"/>
                  <a:gd name="T85" fmla="*/ 1429823220 h 29"/>
                  <a:gd name="T86" fmla="*/ 2147483647 w 62"/>
                  <a:gd name="T87" fmla="*/ 1489402705 h 29"/>
                  <a:gd name="T88" fmla="*/ 2147483647 w 62"/>
                  <a:gd name="T89" fmla="*/ 1429823220 h 29"/>
                  <a:gd name="T90" fmla="*/ 2147483647 w 62"/>
                  <a:gd name="T91" fmla="*/ 1548974472 h 29"/>
                  <a:gd name="T92" fmla="*/ 2147483647 w 62"/>
                  <a:gd name="T93" fmla="*/ 1668125724 h 29"/>
                  <a:gd name="T94" fmla="*/ 2147483647 w 62"/>
                  <a:gd name="T95" fmla="*/ 1727705209 h 29"/>
                  <a:gd name="T96" fmla="*/ 2147483647 w 62"/>
                  <a:gd name="T97" fmla="*/ 1668125724 h 29"/>
                  <a:gd name="T98" fmla="*/ 2147483647 w 62"/>
                  <a:gd name="T99" fmla="*/ 1548974472 h 29"/>
                  <a:gd name="T100" fmla="*/ 2147483647 w 62"/>
                  <a:gd name="T101" fmla="*/ 1131948951 h 29"/>
                  <a:gd name="T102" fmla="*/ 2147483647 w 62"/>
                  <a:gd name="T103" fmla="*/ 1251100202 h 29"/>
                  <a:gd name="T104" fmla="*/ 2147483647 w 62"/>
                  <a:gd name="T105" fmla="*/ 0 h 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
                  <a:gd name="T160" fmla="*/ 0 h 29"/>
                  <a:gd name="T161" fmla="*/ 62 w 62"/>
                  <a:gd name="T162" fmla="*/ 29 h 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 h="29">
                    <a:moveTo>
                      <a:pt x="47" y="0"/>
                    </a:moveTo>
                    <a:lnTo>
                      <a:pt x="36" y="2"/>
                    </a:lnTo>
                    <a:lnTo>
                      <a:pt x="0" y="9"/>
                    </a:lnTo>
                    <a:lnTo>
                      <a:pt x="2" y="17"/>
                    </a:lnTo>
                    <a:lnTo>
                      <a:pt x="3" y="16"/>
                    </a:lnTo>
                    <a:lnTo>
                      <a:pt x="4" y="16"/>
                    </a:lnTo>
                    <a:lnTo>
                      <a:pt x="6" y="13"/>
                    </a:lnTo>
                    <a:lnTo>
                      <a:pt x="8" y="13"/>
                    </a:lnTo>
                    <a:lnTo>
                      <a:pt x="9" y="11"/>
                    </a:lnTo>
                    <a:lnTo>
                      <a:pt x="10" y="11"/>
                    </a:lnTo>
                    <a:lnTo>
                      <a:pt x="10" y="9"/>
                    </a:lnTo>
                    <a:lnTo>
                      <a:pt x="11" y="10"/>
                    </a:lnTo>
                    <a:lnTo>
                      <a:pt x="13" y="10"/>
                    </a:lnTo>
                    <a:lnTo>
                      <a:pt x="14" y="9"/>
                    </a:lnTo>
                    <a:lnTo>
                      <a:pt x="15" y="8"/>
                    </a:lnTo>
                    <a:lnTo>
                      <a:pt x="19" y="7"/>
                    </a:lnTo>
                    <a:lnTo>
                      <a:pt x="20" y="7"/>
                    </a:lnTo>
                    <a:lnTo>
                      <a:pt x="21" y="8"/>
                    </a:lnTo>
                    <a:lnTo>
                      <a:pt x="22" y="7"/>
                    </a:lnTo>
                    <a:lnTo>
                      <a:pt x="23" y="8"/>
                    </a:lnTo>
                    <a:lnTo>
                      <a:pt x="23" y="9"/>
                    </a:lnTo>
                    <a:lnTo>
                      <a:pt x="25" y="12"/>
                    </a:lnTo>
                    <a:lnTo>
                      <a:pt x="26" y="12"/>
                    </a:lnTo>
                    <a:lnTo>
                      <a:pt x="27" y="12"/>
                    </a:lnTo>
                    <a:lnTo>
                      <a:pt x="28" y="13"/>
                    </a:lnTo>
                    <a:lnTo>
                      <a:pt x="27" y="14"/>
                    </a:lnTo>
                    <a:lnTo>
                      <a:pt x="29" y="15"/>
                    </a:lnTo>
                    <a:lnTo>
                      <a:pt x="31" y="15"/>
                    </a:lnTo>
                    <a:lnTo>
                      <a:pt x="33" y="17"/>
                    </a:lnTo>
                    <a:lnTo>
                      <a:pt x="34" y="17"/>
                    </a:lnTo>
                    <a:lnTo>
                      <a:pt x="35" y="19"/>
                    </a:lnTo>
                    <a:lnTo>
                      <a:pt x="33" y="23"/>
                    </a:lnTo>
                    <a:lnTo>
                      <a:pt x="32" y="25"/>
                    </a:lnTo>
                    <a:lnTo>
                      <a:pt x="33" y="27"/>
                    </a:lnTo>
                    <a:lnTo>
                      <a:pt x="35" y="27"/>
                    </a:lnTo>
                    <a:lnTo>
                      <a:pt x="36" y="26"/>
                    </a:lnTo>
                    <a:lnTo>
                      <a:pt x="38" y="28"/>
                    </a:lnTo>
                    <a:lnTo>
                      <a:pt x="39" y="28"/>
                    </a:lnTo>
                    <a:lnTo>
                      <a:pt x="40" y="27"/>
                    </a:lnTo>
                    <a:lnTo>
                      <a:pt x="42" y="27"/>
                    </a:lnTo>
                    <a:lnTo>
                      <a:pt x="45" y="28"/>
                    </a:lnTo>
                    <a:lnTo>
                      <a:pt x="46" y="29"/>
                    </a:lnTo>
                    <a:lnTo>
                      <a:pt x="47" y="29"/>
                    </a:lnTo>
                    <a:lnTo>
                      <a:pt x="47" y="28"/>
                    </a:lnTo>
                    <a:lnTo>
                      <a:pt x="46" y="28"/>
                    </a:lnTo>
                    <a:lnTo>
                      <a:pt x="45" y="26"/>
                    </a:lnTo>
                    <a:lnTo>
                      <a:pt x="44" y="25"/>
                    </a:lnTo>
                    <a:lnTo>
                      <a:pt x="44" y="24"/>
                    </a:lnTo>
                    <a:lnTo>
                      <a:pt x="45" y="24"/>
                    </a:lnTo>
                    <a:lnTo>
                      <a:pt x="44" y="23"/>
                    </a:lnTo>
                    <a:lnTo>
                      <a:pt x="43" y="21"/>
                    </a:lnTo>
                    <a:lnTo>
                      <a:pt x="41" y="19"/>
                    </a:lnTo>
                    <a:lnTo>
                      <a:pt x="41" y="17"/>
                    </a:lnTo>
                    <a:lnTo>
                      <a:pt x="41" y="16"/>
                    </a:lnTo>
                    <a:lnTo>
                      <a:pt x="41" y="13"/>
                    </a:lnTo>
                    <a:lnTo>
                      <a:pt x="41" y="12"/>
                    </a:lnTo>
                    <a:lnTo>
                      <a:pt x="41" y="11"/>
                    </a:lnTo>
                    <a:lnTo>
                      <a:pt x="41" y="10"/>
                    </a:lnTo>
                    <a:lnTo>
                      <a:pt x="41" y="9"/>
                    </a:lnTo>
                    <a:lnTo>
                      <a:pt x="42" y="8"/>
                    </a:lnTo>
                    <a:lnTo>
                      <a:pt x="44" y="6"/>
                    </a:lnTo>
                    <a:lnTo>
                      <a:pt x="45" y="6"/>
                    </a:lnTo>
                    <a:lnTo>
                      <a:pt x="45" y="4"/>
                    </a:lnTo>
                    <a:lnTo>
                      <a:pt x="46" y="4"/>
                    </a:lnTo>
                    <a:lnTo>
                      <a:pt x="47" y="4"/>
                    </a:lnTo>
                    <a:lnTo>
                      <a:pt x="46" y="6"/>
                    </a:lnTo>
                    <a:lnTo>
                      <a:pt x="45" y="8"/>
                    </a:lnTo>
                    <a:lnTo>
                      <a:pt x="44" y="9"/>
                    </a:lnTo>
                    <a:lnTo>
                      <a:pt x="44" y="10"/>
                    </a:lnTo>
                    <a:lnTo>
                      <a:pt x="44" y="12"/>
                    </a:lnTo>
                    <a:lnTo>
                      <a:pt x="46" y="12"/>
                    </a:lnTo>
                    <a:lnTo>
                      <a:pt x="46" y="15"/>
                    </a:lnTo>
                    <a:lnTo>
                      <a:pt x="46" y="16"/>
                    </a:lnTo>
                    <a:lnTo>
                      <a:pt x="44" y="17"/>
                    </a:lnTo>
                    <a:lnTo>
                      <a:pt x="45" y="18"/>
                    </a:lnTo>
                    <a:lnTo>
                      <a:pt x="46" y="18"/>
                    </a:lnTo>
                    <a:lnTo>
                      <a:pt x="46" y="19"/>
                    </a:lnTo>
                    <a:lnTo>
                      <a:pt x="46" y="20"/>
                    </a:lnTo>
                    <a:lnTo>
                      <a:pt x="46" y="21"/>
                    </a:lnTo>
                    <a:lnTo>
                      <a:pt x="46" y="22"/>
                    </a:lnTo>
                    <a:lnTo>
                      <a:pt x="47" y="24"/>
                    </a:lnTo>
                    <a:lnTo>
                      <a:pt x="49" y="25"/>
                    </a:lnTo>
                    <a:lnTo>
                      <a:pt x="50" y="25"/>
                    </a:lnTo>
                    <a:lnTo>
                      <a:pt x="51" y="24"/>
                    </a:lnTo>
                    <a:lnTo>
                      <a:pt x="52" y="24"/>
                    </a:lnTo>
                    <a:lnTo>
                      <a:pt x="52" y="25"/>
                    </a:lnTo>
                    <a:lnTo>
                      <a:pt x="52" y="26"/>
                    </a:lnTo>
                    <a:lnTo>
                      <a:pt x="53" y="28"/>
                    </a:lnTo>
                    <a:lnTo>
                      <a:pt x="54" y="29"/>
                    </a:lnTo>
                    <a:lnTo>
                      <a:pt x="55" y="29"/>
                    </a:lnTo>
                    <a:lnTo>
                      <a:pt x="56" y="28"/>
                    </a:lnTo>
                    <a:lnTo>
                      <a:pt x="61" y="27"/>
                    </a:lnTo>
                    <a:lnTo>
                      <a:pt x="61" y="26"/>
                    </a:lnTo>
                    <a:lnTo>
                      <a:pt x="61" y="25"/>
                    </a:lnTo>
                    <a:lnTo>
                      <a:pt x="62" y="19"/>
                    </a:lnTo>
                    <a:lnTo>
                      <a:pt x="54" y="21"/>
                    </a:lnTo>
                    <a:lnTo>
                      <a:pt x="47" y="0"/>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2906" name="Freeform 62"/>
              <p:cNvSpPr>
                <a:spLocks/>
              </p:cNvSpPr>
              <p:nvPr/>
            </p:nvSpPr>
            <p:spPr bwMode="auto">
              <a:xfrm>
                <a:off x="7413625" y="3017838"/>
                <a:ext cx="122238" cy="185737"/>
              </a:xfrm>
              <a:custGeom>
                <a:avLst/>
                <a:gdLst>
                  <a:gd name="T0" fmla="*/ 996141911 w 15"/>
                  <a:gd name="T1" fmla="*/ 1317641560 h 24"/>
                  <a:gd name="T2" fmla="*/ 996141911 w 15"/>
                  <a:gd name="T3" fmla="*/ 1197856711 h 24"/>
                  <a:gd name="T4" fmla="*/ 929734097 w 15"/>
                  <a:gd name="T5" fmla="*/ 1078071862 h 24"/>
                  <a:gd name="T6" fmla="*/ 796910320 w 15"/>
                  <a:gd name="T7" fmla="*/ 958286772 h 24"/>
                  <a:gd name="T8" fmla="*/ 664094692 w 15"/>
                  <a:gd name="T9" fmla="*/ 898394347 h 24"/>
                  <a:gd name="T10" fmla="*/ 597686878 w 15"/>
                  <a:gd name="T11" fmla="*/ 838501923 h 24"/>
                  <a:gd name="T12" fmla="*/ 597686878 w 15"/>
                  <a:gd name="T13" fmla="*/ 718717074 h 24"/>
                  <a:gd name="T14" fmla="*/ 464862974 w 15"/>
                  <a:gd name="T15" fmla="*/ 539032062 h 24"/>
                  <a:gd name="T16" fmla="*/ 398455160 w 15"/>
                  <a:gd name="T17" fmla="*/ 479139516 h 24"/>
                  <a:gd name="T18" fmla="*/ 332047346 w 15"/>
                  <a:gd name="T19" fmla="*/ 359354667 h 24"/>
                  <a:gd name="T20" fmla="*/ 265639469 w 15"/>
                  <a:gd name="T21" fmla="*/ 299462243 h 24"/>
                  <a:gd name="T22" fmla="*/ 265639469 w 15"/>
                  <a:gd name="T23" fmla="*/ 239569758 h 24"/>
                  <a:gd name="T24" fmla="*/ 265639469 w 15"/>
                  <a:gd name="T25" fmla="*/ 239569758 h 24"/>
                  <a:gd name="T26" fmla="*/ 265639469 w 15"/>
                  <a:gd name="T27" fmla="*/ 179677334 h 24"/>
                  <a:gd name="T28" fmla="*/ 332047346 w 15"/>
                  <a:gd name="T29" fmla="*/ 0 h 24"/>
                  <a:gd name="T30" fmla="*/ 265639469 w 15"/>
                  <a:gd name="T31" fmla="*/ 0 h 24"/>
                  <a:gd name="T32" fmla="*/ 132815660 w 15"/>
                  <a:gd name="T33" fmla="*/ 0 h 24"/>
                  <a:gd name="T34" fmla="*/ 66407830 w 15"/>
                  <a:gd name="T35" fmla="*/ 59892440 h 24"/>
                  <a:gd name="T36" fmla="*/ 66407830 w 15"/>
                  <a:gd name="T37" fmla="*/ 119784879 h 24"/>
                  <a:gd name="T38" fmla="*/ 66407830 w 15"/>
                  <a:gd name="T39" fmla="*/ 179677334 h 24"/>
                  <a:gd name="T40" fmla="*/ 0 w 15"/>
                  <a:gd name="T41" fmla="*/ 179677334 h 24"/>
                  <a:gd name="T42" fmla="*/ 464862974 w 15"/>
                  <a:gd name="T43" fmla="*/ 1437426409 h 24"/>
                  <a:gd name="T44" fmla="*/ 996141911 w 15"/>
                  <a:gd name="T45" fmla="*/ 1317641560 h 24"/>
                  <a:gd name="T46" fmla="*/ 996141911 w 15"/>
                  <a:gd name="T47" fmla="*/ 1317641560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24"/>
                  <a:gd name="T74" fmla="*/ 15 w 15"/>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24">
                    <a:moveTo>
                      <a:pt x="15" y="22"/>
                    </a:moveTo>
                    <a:lnTo>
                      <a:pt x="15" y="20"/>
                    </a:lnTo>
                    <a:lnTo>
                      <a:pt x="14" y="18"/>
                    </a:lnTo>
                    <a:lnTo>
                      <a:pt x="12" y="16"/>
                    </a:lnTo>
                    <a:lnTo>
                      <a:pt x="10" y="15"/>
                    </a:lnTo>
                    <a:lnTo>
                      <a:pt x="9" y="14"/>
                    </a:lnTo>
                    <a:lnTo>
                      <a:pt x="9" y="12"/>
                    </a:lnTo>
                    <a:lnTo>
                      <a:pt x="7" y="9"/>
                    </a:lnTo>
                    <a:lnTo>
                      <a:pt x="6" y="8"/>
                    </a:lnTo>
                    <a:lnTo>
                      <a:pt x="5" y="6"/>
                    </a:lnTo>
                    <a:lnTo>
                      <a:pt x="4" y="5"/>
                    </a:lnTo>
                    <a:lnTo>
                      <a:pt x="4" y="4"/>
                    </a:lnTo>
                    <a:lnTo>
                      <a:pt x="4" y="3"/>
                    </a:lnTo>
                    <a:lnTo>
                      <a:pt x="5" y="0"/>
                    </a:lnTo>
                    <a:lnTo>
                      <a:pt x="4" y="0"/>
                    </a:lnTo>
                    <a:lnTo>
                      <a:pt x="2" y="0"/>
                    </a:lnTo>
                    <a:lnTo>
                      <a:pt x="1" y="1"/>
                    </a:lnTo>
                    <a:lnTo>
                      <a:pt x="1" y="2"/>
                    </a:lnTo>
                    <a:lnTo>
                      <a:pt x="1" y="3"/>
                    </a:lnTo>
                    <a:lnTo>
                      <a:pt x="0" y="3"/>
                    </a:lnTo>
                    <a:lnTo>
                      <a:pt x="7" y="24"/>
                    </a:lnTo>
                    <a:lnTo>
                      <a:pt x="15" y="22"/>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2907" name="Freeform 63"/>
              <p:cNvSpPr>
                <a:spLocks/>
              </p:cNvSpPr>
              <p:nvPr/>
            </p:nvSpPr>
            <p:spPr bwMode="auto">
              <a:xfrm>
                <a:off x="7445375" y="2801938"/>
                <a:ext cx="153988" cy="325437"/>
              </a:xfrm>
              <a:custGeom>
                <a:avLst/>
                <a:gdLst>
                  <a:gd name="T0" fmla="*/ 0 w 19"/>
                  <a:gd name="T1" fmla="*/ 1861212754 h 42"/>
                  <a:gd name="T2" fmla="*/ 0 w 19"/>
                  <a:gd name="T3" fmla="*/ 1921255858 h 42"/>
                  <a:gd name="T4" fmla="*/ 131367952 w 19"/>
                  <a:gd name="T5" fmla="*/ 2041334803 h 42"/>
                  <a:gd name="T6" fmla="*/ 394111993 w 19"/>
                  <a:gd name="T7" fmla="*/ 2147483647 h 42"/>
                  <a:gd name="T8" fmla="*/ 591168053 w 19"/>
                  <a:gd name="T9" fmla="*/ 2147483647 h 42"/>
                  <a:gd name="T10" fmla="*/ 656847960 w 19"/>
                  <a:gd name="T11" fmla="*/ 2147483647 h 42"/>
                  <a:gd name="T12" fmla="*/ 722535973 w 19"/>
                  <a:gd name="T13" fmla="*/ 2147483647 h 42"/>
                  <a:gd name="T14" fmla="*/ 853903894 w 19"/>
                  <a:gd name="T15" fmla="*/ 2147483647 h 42"/>
                  <a:gd name="T16" fmla="*/ 919591906 w 19"/>
                  <a:gd name="T17" fmla="*/ 2101377908 h 42"/>
                  <a:gd name="T18" fmla="*/ 1116648092 w 19"/>
                  <a:gd name="T19" fmla="*/ 1801177397 h 42"/>
                  <a:gd name="T20" fmla="*/ 1248016013 w 19"/>
                  <a:gd name="T21" fmla="*/ 1561020476 h 42"/>
                  <a:gd name="T22" fmla="*/ 1182328000 w 19"/>
                  <a:gd name="T23" fmla="*/ 1140749737 h 42"/>
                  <a:gd name="T24" fmla="*/ 1116648092 w 19"/>
                  <a:gd name="T25" fmla="*/ 780506364 h 42"/>
                  <a:gd name="T26" fmla="*/ 919591906 w 19"/>
                  <a:gd name="T27" fmla="*/ 840549468 h 42"/>
                  <a:gd name="T28" fmla="*/ 853903894 w 19"/>
                  <a:gd name="T29" fmla="*/ 840549468 h 42"/>
                  <a:gd name="T30" fmla="*/ 788223986 w 19"/>
                  <a:gd name="T31" fmla="*/ 840549468 h 42"/>
                  <a:gd name="T32" fmla="*/ 853903894 w 19"/>
                  <a:gd name="T33" fmla="*/ 660427903 h 42"/>
                  <a:gd name="T34" fmla="*/ 919591906 w 19"/>
                  <a:gd name="T35" fmla="*/ 660427903 h 42"/>
                  <a:gd name="T36" fmla="*/ 985271814 w 19"/>
                  <a:gd name="T37" fmla="*/ 480313965 h 42"/>
                  <a:gd name="T38" fmla="*/ 1050959827 w 19"/>
                  <a:gd name="T39" fmla="*/ 360235504 h 42"/>
                  <a:gd name="T40" fmla="*/ 262744009 w 19"/>
                  <a:gd name="T41" fmla="*/ 0 h 42"/>
                  <a:gd name="T42" fmla="*/ 197055996 w 19"/>
                  <a:gd name="T43" fmla="*/ 120078491 h 42"/>
                  <a:gd name="T44" fmla="*/ 131367952 w 19"/>
                  <a:gd name="T45" fmla="*/ 360235504 h 42"/>
                  <a:gd name="T46" fmla="*/ 0 w 19"/>
                  <a:gd name="T47" fmla="*/ 480313965 h 42"/>
                  <a:gd name="T48" fmla="*/ 65688028 w 19"/>
                  <a:gd name="T49" fmla="*/ 540357190 h 42"/>
                  <a:gd name="T50" fmla="*/ 65688028 w 19"/>
                  <a:gd name="T51" fmla="*/ 660427903 h 42"/>
                  <a:gd name="T52" fmla="*/ 65688028 w 19"/>
                  <a:gd name="T53" fmla="*/ 900584824 h 42"/>
                  <a:gd name="T54" fmla="*/ 197055996 w 19"/>
                  <a:gd name="T55" fmla="*/ 1020671276 h 42"/>
                  <a:gd name="T56" fmla="*/ 328423980 w 19"/>
                  <a:gd name="T57" fmla="*/ 1080706632 h 42"/>
                  <a:gd name="T58" fmla="*/ 459791901 w 19"/>
                  <a:gd name="T59" fmla="*/ 1140749737 h 42"/>
                  <a:gd name="T60" fmla="*/ 591168053 w 19"/>
                  <a:gd name="T61" fmla="*/ 1260828198 h 42"/>
                  <a:gd name="T62" fmla="*/ 262744009 w 19"/>
                  <a:gd name="T63" fmla="*/ 1440942015 h 42"/>
                  <a:gd name="T64" fmla="*/ 65688028 w 19"/>
                  <a:gd name="T65" fmla="*/ 1681098937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42"/>
                  <a:gd name="T101" fmla="*/ 19 w 19"/>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42">
                    <a:moveTo>
                      <a:pt x="1" y="28"/>
                    </a:moveTo>
                    <a:lnTo>
                      <a:pt x="0" y="31"/>
                    </a:lnTo>
                    <a:lnTo>
                      <a:pt x="0" y="32"/>
                    </a:lnTo>
                    <a:lnTo>
                      <a:pt x="1" y="33"/>
                    </a:lnTo>
                    <a:lnTo>
                      <a:pt x="2" y="34"/>
                    </a:lnTo>
                    <a:lnTo>
                      <a:pt x="3" y="35"/>
                    </a:lnTo>
                    <a:lnTo>
                      <a:pt x="6" y="37"/>
                    </a:lnTo>
                    <a:lnTo>
                      <a:pt x="7" y="37"/>
                    </a:lnTo>
                    <a:lnTo>
                      <a:pt x="9" y="38"/>
                    </a:lnTo>
                    <a:lnTo>
                      <a:pt x="10" y="38"/>
                    </a:lnTo>
                    <a:lnTo>
                      <a:pt x="10" y="40"/>
                    </a:lnTo>
                    <a:lnTo>
                      <a:pt x="10" y="41"/>
                    </a:lnTo>
                    <a:lnTo>
                      <a:pt x="11" y="42"/>
                    </a:lnTo>
                    <a:lnTo>
                      <a:pt x="12" y="41"/>
                    </a:lnTo>
                    <a:lnTo>
                      <a:pt x="13" y="39"/>
                    </a:lnTo>
                    <a:lnTo>
                      <a:pt x="13" y="37"/>
                    </a:lnTo>
                    <a:lnTo>
                      <a:pt x="14" y="35"/>
                    </a:lnTo>
                    <a:lnTo>
                      <a:pt x="15" y="33"/>
                    </a:lnTo>
                    <a:lnTo>
                      <a:pt x="17" y="30"/>
                    </a:lnTo>
                    <a:lnTo>
                      <a:pt x="18" y="28"/>
                    </a:lnTo>
                    <a:lnTo>
                      <a:pt x="19" y="26"/>
                    </a:lnTo>
                    <a:lnTo>
                      <a:pt x="18" y="25"/>
                    </a:lnTo>
                    <a:lnTo>
                      <a:pt x="18" y="19"/>
                    </a:lnTo>
                    <a:lnTo>
                      <a:pt x="18" y="15"/>
                    </a:lnTo>
                    <a:lnTo>
                      <a:pt x="17" y="13"/>
                    </a:lnTo>
                    <a:lnTo>
                      <a:pt x="15" y="14"/>
                    </a:lnTo>
                    <a:lnTo>
                      <a:pt x="14" y="14"/>
                    </a:lnTo>
                    <a:lnTo>
                      <a:pt x="13" y="14"/>
                    </a:lnTo>
                    <a:lnTo>
                      <a:pt x="12" y="14"/>
                    </a:lnTo>
                    <a:lnTo>
                      <a:pt x="12" y="13"/>
                    </a:lnTo>
                    <a:lnTo>
                      <a:pt x="13" y="11"/>
                    </a:lnTo>
                    <a:lnTo>
                      <a:pt x="14" y="11"/>
                    </a:lnTo>
                    <a:lnTo>
                      <a:pt x="14" y="9"/>
                    </a:lnTo>
                    <a:lnTo>
                      <a:pt x="15" y="8"/>
                    </a:lnTo>
                    <a:lnTo>
                      <a:pt x="15" y="7"/>
                    </a:lnTo>
                    <a:lnTo>
                      <a:pt x="16" y="6"/>
                    </a:lnTo>
                    <a:lnTo>
                      <a:pt x="15" y="4"/>
                    </a:lnTo>
                    <a:lnTo>
                      <a:pt x="4" y="0"/>
                    </a:lnTo>
                    <a:lnTo>
                      <a:pt x="4" y="1"/>
                    </a:lnTo>
                    <a:lnTo>
                      <a:pt x="3" y="2"/>
                    </a:lnTo>
                    <a:lnTo>
                      <a:pt x="3" y="3"/>
                    </a:lnTo>
                    <a:lnTo>
                      <a:pt x="2" y="6"/>
                    </a:lnTo>
                    <a:lnTo>
                      <a:pt x="1" y="7"/>
                    </a:lnTo>
                    <a:lnTo>
                      <a:pt x="0" y="8"/>
                    </a:lnTo>
                    <a:lnTo>
                      <a:pt x="1" y="9"/>
                    </a:lnTo>
                    <a:lnTo>
                      <a:pt x="2" y="11"/>
                    </a:lnTo>
                    <a:lnTo>
                      <a:pt x="1" y="11"/>
                    </a:lnTo>
                    <a:lnTo>
                      <a:pt x="1" y="14"/>
                    </a:lnTo>
                    <a:lnTo>
                      <a:pt x="1" y="15"/>
                    </a:lnTo>
                    <a:lnTo>
                      <a:pt x="3" y="15"/>
                    </a:lnTo>
                    <a:lnTo>
                      <a:pt x="3" y="17"/>
                    </a:lnTo>
                    <a:lnTo>
                      <a:pt x="5" y="17"/>
                    </a:lnTo>
                    <a:lnTo>
                      <a:pt x="5" y="18"/>
                    </a:lnTo>
                    <a:lnTo>
                      <a:pt x="6" y="18"/>
                    </a:lnTo>
                    <a:lnTo>
                      <a:pt x="7" y="19"/>
                    </a:lnTo>
                    <a:lnTo>
                      <a:pt x="9" y="20"/>
                    </a:lnTo>
                    <a:lnTo>
                      <a:pt x="9" y="21"/>
                    </a:lnTo>
                    <a:lnTo>
                      <a:pt x="7" y="22"/>
                    </a:lnTo>
                    <a:lnTo>
                      <a:pt x="4" y="24"/>
                    </a:lnTo>
                    <a:lnTo>
                      <a:pt x="4" y="26"/>
                    </a:lnTo>
                    <a:lnTo>
                      <a:pt x="1" y="28"/>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2908" name="Freeform 64"/>
              <p:cNvSpPr>
                <a:spLocks/>
              </p:cNvSpPr>
              <p:nvPr/>
            </p:nvSpPr>
            <p:spPr bwMode="auto">
              <a:xfrm>
                <a:off x="7583488" y="2654300"/>
                <a:ext cx="187325" cy="169863"/>
              </a:xfrm>
              <a:custGeom>
                <a:avLst/>
                <a:gdLst>
                  <a:gd name="T0" fmla="*/ 0 w 23"/>
                  <a:gd name="T1" fmla="*/ 238456745 h 22"/>
                  <a:gd name="T2" fmla="*/ 530675387 w 23"/>
                  <a:gd name="T3" fmla="*/ 119228373 h 22"/>
                  <a:gd name="T4" fmla="*/ 530675387 w 23"/>
                  <a:gd name="T5" fmla="*/ 178842574 h 22"/>
                  <a:gd name="T6" fmla="*/ 597004831 w 23"/>
                  <a:gd name="T7" fmla="*/ 178842574 h 22"/>
                  <a:gd name="T8" fmla="*/ 597004831 w 23"/>
                  <a:gd name="T9" fmla="*/ 178842574 h 22"/>
                  <a:gd name="T10" fmla="*/ 1326676442 w 23"/>
                  <a:gd name="T11" fmla="*/ 0 h 22"/>
                  <a:gd name="T12" fmla="*/ 1525680682 w 23"/>
                  <a:gd name="T13" fmla="*/ 536527783 h 22"/>
                  <a:gd name="T14" fmla="*/ 1525680682 w 23"/>
                  <a:gd name="T15" fmla="*/ 596141954 h 22"/>
                  <a:gd name="T16" fmla="*/ 1459343221 w 23"/>
                  <a:gd name="T17" fmla="*/ 596141954 h 22"/>
                  <a:gd name="T18" fmla="*/ 1525680682 w 23"/>
                  <a:gd name="T19" fmla="*/ 655763846 h 22"/>
                  <a:gd name="T20" fmla="*/ 1525680682 w 23"/>
                  <a:gd name="T21" fmla="*/ 655763846 h 22"/>
                  <a:gd name="T22" fmla="*/ 1393013903 w 23"/>
                  <a:gd name="T23" fmla="*/ 715378018 h 22"/>
                  <a:gd name="T24" fmla="*/ 1127680346 w 23"/>
                  <a:gd name="T25" fmla="*/ 774992189 h 22"/>
                  <a:gd name="T26" fmla="*/ 1061342630 w 23"/>
                  <a:gd name="T27" fmla="*/ 774992189 h 22"/>
                  <a:gd name="T28" fmla="*/ 1061342630 w 23"/>
                  <a:gd name="T29" fmla="*/ 774992189 h 22"/>
                  <a:gd name="T30" fmla="*/ 1061342630 w 23"/>
                  <a:gd name="T31" fmla="*/ 834606360 h 22"/>
                  <a:gd name="T32" fmla="*/ 1061342630 w 23"/>
                  <a:gd name="T33" fmla="*/ 834606360 h 22"/>
                  <a:gd name="T34" fmla="*/ 862338389 w 23"/>
                  <a:gd name="T35" fmla="*/ 894220532 h 22"/>
                  <a:gd name="T36" fmla="*/ 663342293 w 23"/>
                  <a:gd name="T37" fmla="*/ 953834703 h 22"/>
                  <a:gd name="T38" fmla="*/ 663342293 w 23"/>
                  <a:gd name="T39" fmla="*/ 953834703 h 22"/>
                  <a:gd name="T40" fmla="*/ 530675387 w 23"/>
                  <a:gd name="T41" fmla="*/ 1073063287 h 22"/>
                  <a:gd name="T42" fmla="*/ 199004304 w 23"/>
                  <a:gd name="T43" fmla="*/ 1251905801 h 22"/>
                  <a:gd name="T44" fmla="*/ 132666811 w 23"/>
                  <a:gd name="T45" fmla="*/ 1311519972 h 22"/>
                  <a:gd name="T46" fmla="*/ 0 w 23"/>
                  <a:gd name="T47" fmla="*/ 1251905801 h 22"/>
                  <a:gd name="T48" fmla="*/ 132666811 w 23"/>
                  <a:gd name="T49" fmla="*/ 1132677458 h 22"/>
                  <a:gd name="T50" fmla="*/ 132666811 w 23"/>
                  <a:gd name="T51" fmla="*/ 1073063287 h 22"/>
                  <a:gd name="T52" fmla="*/ 132666811 w 23"/>
                  <a:gd name="T53" fmla="*/ 1013449115 h 22"/>
                  <a:gd name="T54" fmla="*/ 0 w 23"/>
                  <a:gd name="T55" fmla="*/ 238456745 h 22"/>
                  <a:gd name="T56" fmla="*/ 0 w 23"/>
                  <a:gd name="T57" fmla="*/ 238456745 h 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
                  <a:gd name="T88" fmla="*/ 0 h 22"/>
                  <a:gd name="T89" fmla="*/ 23 w 23"/>
                  <a:gd name="T90" fmla="*/ 22 h 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 h="22">
                    <a:moveTo>
                      <a:pt x="0" y="4"/>
                    </a:moveTo>
                    <a:lnTo>
                      <a:pt x="8" y="2"/>
                    </a:lnTo>
                    <a:lnTo>
                      <a:pt x="8" y="3"/>
                    </a:lnTo>
                    <a:lnTo>
                      <a:pt x="9" y="3"/>
                    </a:lnTo>
                    <a:lnTo>
                      <a:pt x="20" y="0"/>
                    </a:lnTo>
                    <a:lnTo>
                      <a:pt x="23" y="9"/>
                    </a:lnTo>
                    <a:lnTo>
                      <a:pt x="23" y="10"/>
                    </a:lnTo>
                    <a:lnTo>
                      <a:pt x="22" y="10"/>
                    </a:lnTo>
                    <a:lnTo>
                      <a:pt x="23" y="11"/>
                    </a:lnTo>
                    <a:lnTo>
                      <a:pt x="21" y="12"/>
                    </a:lnTo>
                    <a:lnTo>
                      <a:pt x="17" y="13"/>
                    </a:lnTo>
                    <a:lnTo>
                      <a:pt x="16" y="13"/>
                    </a:lnTo>
                    <a:lnTo>
                      <a:pt x="16" y="14"/>
                    </a:lnTo>
                    <a:lnTo>
                      <a:pt x="13" y="15"/>
                    </a:lnTo>
                    <a:lnTo>
                      <a:pt x="10" y="16"/>
                    </a:lnTo>
                    <a:lnTo>
                      <a:pt x="8" y="18"/>
                    </a:lnTo>
                    <a:lnTo>
                      <a:pt x="3" y="21"/>
                    </a:lnTo>
                    <a:lnTo>
                      <a:pt x="2" y="22"/>
                    </a:lnTo>
                    <a:lnTo>
                      <a:pt x="0" y="21"/>
                    </a:lnTo>
                    <a:lnTo>
                      <a:pt x="2" y="19"/>
                    </a:lnTo>
                    <a:lnTo>
                      <a:pt x="2" y="18"/>
                    </a:lnTo>
                    <a:lnTo>
                      <a:pt x="2" y="17"/>
                    </a:lnTo>
                    <a:lnTo>
                      <a:pt x="0" y="4"/>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2909" name="Freeform 65"/>
              <p:cNvSpPr>
                <a:spLocks/>
              </p:cNvSpPr>
              <p:nvPr/>
            </p:nvSpPr>
            <p:spPr bwMode="auto">
              <a:xfrm>
                <a:off x="7575550" y="2522538"/>
                <a:ext cx="368300" cy="177800"/>
              </a:xfrm>
              <a:custGeom>
                <a:avLst/>
                <a:gdLst>
                  <a:gd name="T0" fmla="*/ 669847700 w 45"/>
                  <a:gd name="T1" fmla="*/ 418316999 h 23"/>
                  <a:gd name="T2" fmla="*/ 1607645835 w 45"/>
                  <a:gd name="T3" fmla="*/ 179276514 h 23"/>
                  <a:gd name="T4" fmla="*/ 1674627306 w 45"/>
                  <a:gd name="T5" fmla="*/ 179276514 h 23"/>
                  <a:gd name="T6" fmla="*/ 1674627306 w 45"/>
                  <a:gd name="T7" fmla="*/ 119520243 h 23"/>
                  <a:gd name="T8" fmla="*/ 1808598432 w 45"/>
                  <a:gd name="T9" fmla="*/ 0 h 23"/>
                  <a:gd name="T10" fmla="*/ 1942569557 w 45"/>
                  <a:gd name="T11" fmla="*/ 0 h 23"/>
                  <a:gd name="T12" fmla="*/ 2076540683 w 45"/>
                  <a:gd name="T13" fmla="*/ 179276514 h 23"/>
                  <a:gd name="T14" fmla="*/ 2143522154 w 45"/>
                  <a:gd name="T15" fmla="*/ 298796787 h 23"/>
                  <a:gd name="T16" fmla="*/ 2009551028 w 45"/>
                  <a:gd name="T17" fmla="*/ 418316999 h 23"/>
                  <a:gd name="T18" fmla="*/ 1942569557 w 45"/>
                  <a:gd name="T19" fmla="*/ 597593574 h 23"/>
                  <a:gd name="T20" fmla="*/ 2147483647 w 45"/>
                  <a:gd name="T21" fmla="*/ 597593574 h 23"/>
                  <a:gd name="T22" fmla="*/ 2147483647 w 45"/>
                  <a:gd name="T23" fmla="*/ 896397970 h 23"/>
                  <a:gd name="T24" fmla="*/ 2147483647 w 45"/>
                  <a:gd name="T25" fmla="*/ 956154211 h 23"/>
                  <a:gd name="T26" fmla="*/ 2147483647 w 45"/>
                  <a:gd name="T27" fmla="*/ 836633999 h 23"/>
                  <a:gd name="T28" fmla="*/ 2147483647 w 45"/>
                  <a:gd name="T29" fmla="*/ 717113786 h 23"/>
                  <a:gd name="T30" fmla="*/ 2147483647 w 45"/>
                  <a:gd name="T31" fmla="*/ 597593574 h 23"/>
                  <a:gd name="T32" fmla="*/ 2147483647 w 45"/>
                  <a:gd name="T33" fmla="*/ 657357545 h 23"/>
                  <a:gd name="T34" fmla="*/ 2147483647 w 45"/>
                  <a:gd name="T35" fmla="*/ 956154211 h 23"/>
                  <a:gd name="T36" fmla="*/ 2147483647 w 45"/>
                  <a:gd name="T37" fmla="*/ 1015910694 h 23"/>
                  <a:gd name="T38" fmla="*/ 2147483647 w 45"/>
                  <a:gd name="T39" fmla="*/ 1135430907 h 23"/>
                  <a:gd name="T40" fmla="*/ 2147483647 w 45"/>
                  <a:gd name="T41" fmla="*/ 1254951119 h 23"/>
                  <a:gd name="T42" fmla="*/ 2147483647 w 45"/>
                  <a:gd name="T43" fmla="*/ 1195194878 h 23"/>
                  <a:gd name="T44" fmla="*/ 2147483647 w 45"/>
                  <a:gd name="T45" fmla="*/ 1075674665 h 23"/>
                  <a:gd name="T46" fmla="*/ 2147483647 w 45"/>
                  <a:gd name="T47" fmla="*/ 1314715091 h 23"/>
                  <a:gd name="T48" fmla="*/ 2143522154 w 45"/>
                  <a:gd name="T49" fmla="*/ 1314715091 h 23"/>
                  <a:gd name="T50" fmla="*/ 2143522154 w 45"/>
                  <a:gd name="T51" fmla="*/ 1254951119 h 23"/>
                  <a:gd name="T52" fmla="*/ 2009551028 w 45"/>
                  <a:gd name="T53" fmla="*/ 1195194878 h 23"/>
                  <a:gd name="T54" fmla="*/ 1875579902 w 45"/>
                  <a:gd name="T55" fmla="*/ 1135430907 h 23"/>
                  <a:gd name="T56" fmla="*/ 1808598432 w 45"/>
                  <a:gd name="T57" fmla="*/ 1015910694 h 23"/>
                  <a:gd name="T58" fmla="*/ 1406685055 w 45"/>
                  <a:gd name="T59" fmla="*/ 1015910694 h 23"/>
                  <a:gd name="T60" fmla="*/ 669847700 w 45"/>
                  <a:gd name="T61" fmla="*/ 1195194878 h 23"/>
                  <a:gd name="T62" fmla="*/ 602866229 w 45"/>
                  <a:gd name="T63" fmla="*/ 1135430907 h 23"/>
                  <a:gd name="T64" fmla="*/ 0 w 45"/>
                  <a:gd name="T65" fmla="*/ 1254951119 h 23"/>
                  <a:gd name="T66" fmla="*/ 0 w 45"/>
                  <a:gd name="T67" fmla="*/ 537837333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
                  <a:gd name="T103" fmla="*/ 0 h 23"/>
                  <a:gd name="T104" fmla="*/ 45 w 45"/>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 h="23">
                    <a:moveTo>
                      <a:pt x="0" y="9"/>
                    </a:moveTo>
                    <a:lnTo>
                      <a:pt x="10" y="7"/>
                    </a:lnTo>
                    <a:lnTo>
                      <a:pt x="24" y="4"/>
                    </a:lnTo>
                    <a:lnTo>
                      <a:pt x="24" y="3"/>
                    </a:lnTo>
                    <a:lnTo>
                      <a:pt x="25" y="3"/>
                    </a:lnTo>
                    <a:lnTo>
                      <a:pt x="25" y="2"/>
                    </a:lnTo>
                    <a:lnTo>
                      <a:pt x="26" y="2"/>
                    </a:lnTo>
                    <a:lnTo>
                      <a:pt x="27" y="0"/>
                    </a:lnTo>
                    <a:lnTo>
                      <a:pt x="28" y="0"/>
                    </a:lnTo>
                    <a:lnTo>
                      <a:pt x="29" y="0"/>
                    </a:lnTo>
                    <a:lnTo>
                      <a:pt x="30" y="2"/>
                    </a:lnTo>
                    <a:lnTo>
                      <a:pt x="31" y="3"/>
                    </a:lnTo>
                    <a:lnTo>
                      <a:pt x="32" y="4"/>
                    </a:lnTo>
                    <a:lnTo>
                      <a:pt x="32" y="5"/>
                    </a:lnTo>
                    <a:lnTo>
                      <a:pt x="31" y="5"/>
                    </a:lnTo>
                    <a:lnTo>
                      <a:pt x="30" y="7"/>
                    </a:lnTo>
                    <a:lnTo>
                      <a:pt x="29" y="9"/>
                    </a:lnTo>
                    <a:lnTo>
                      <a:pt x="29" y="10"/>
                    </a:lnTo>
                    <a:lnTo>
                      <a:pt x="31" y="9"/>
                    </a:lnTo>
                    <a:lnTo>
                      <a:pt x="33" y="10"/>
                    </a:lnTo>
                    <a:lnTo>
                      <a:pt x="36" y="13"/>
                    </a:lnTo>
                    <a:lnTo>
                      <a:pt x="36" y="15"/>
                    </a:lnTo>
                    <a:lnTo>
                      <a:pt x="38" y="16"/>
                    </a:lnTo>
                    <a:lnTo>
                      <a:pt x="41" y="16"/>
                    </a:lnTo>
                    <a:lnTo>
                      <a:pt x="42" y="16"/>
                    </a:lnTo>
                    <a:lnTo>
                      <a:pt x="43" y="14"/>
                    </a:lnTo>
                    <a:lnTo>
                      <a:pt x="43" y="13"/>
                    </a:lnTo>
                    <a:lnTo>
                      <a:pt x="42" y="12"/>
                    </a:lnTo>
                    <a:lnTo>
                      <a:pt x="40" y="11"/>
                    </a:lnTo>
                    <a:lnTo>
                      <a:pt x="40" y="10"/>
                    </a:lnTo>
                    <a:lnTo>
                      <a:pt x="41" y="11"/>
                    </a:lnTo>
                    <a:lnTo>
                      <a:pt x="42" y="11"/>
                    </a:lnTo>
                    <a:lnTo>
                      <a:pt x="44" y="14"/>
                    </a:lnTo>
                    <a:lnTo>
                      <a:pt x="45" y="16"/>
                    </a:lnTo>
                    <a:lnTo>
                      <a:pt x="45" y="18"/>
                    </a:lnTo>
                    <a:lnTo>
                      <a:pt x="44" y="17"/>
                    </a:lnTo>
                    <a:lnTo>
                      <a:pt x="42" y="18"/>
                    </a:lnTo>
                    <a:lnTo>
                      <a:pt x="40" y="19"/>
                    </a:lnTo>
                    <a:lnTo>
                      <a:pt x="38" y="21"/>
                    </a:lnTo>
                    <a:lnTo>
                      <a:pt x="37" y="21"/>
                    </a:lnTo>
                    <a:lnTo>
                      <a:pt x="37" y="20"/>
                    </a:lnTo>
                    <a:lnTo>
                      <a:pt x="37" y="18"/>
                    </a:lnTo>
                    <a:lnTo>
                      <a:pt x="36" y="18"/>
                    </a:lnTo>
                    <a:lnTo>
                      <a:pt x="35" y="20"/>
                    </a:lnTo>
                    <a:lnTo>
                      <a:pt x="34" y="22"/>
                    </a:lnTo>
                    <a:lnTo>
                      <a:pt x="33" y="23"/>
                    </a:lnTo>
                    <a:lnTo>
                      <a:pt x="32" y="22"/>
                    </a:lnTo>
                    <a:lnTo>
                      <a:pt x="32" y="21"/>
                    </a:lnTo>
                    <a:lnTo>
                      <a:pt x="31" y="21"/>
                    </a:lnTo>
                    <a:lnTo>
                      <a:pt x="30" y="20"/>
                    </a:lnTo>
                    <a:lnTo>
                      <a:pt x="28" y="19"/>
                    </a:lnTo>
                    <a:lnTo>
                      <a:pt x="27" y="17"/>
                    </a:lnTo>
                    <a:lnTo>
                      <a:pt x="26" y="15"/>
                    </a:lnTo>
                    <a:lnTo>
                      <a:pt x="21" y="17"/>
                    </a:lnTo>
                    <a:lnTo>
                      <a:pt x="10" y="20"/>
                    </a:lnTo>
                    <a:lnTo>
                      <a:pt x="9" y="20"/>
                    </a:lnTo>
                    <a:lnTo>
                      <a:pt x="9" y="19"/>
                    </a:lnTo>
                    <a:lnTo>
                      <a:pt x="1" y="21"/>
                    </a:lnTo>
                    <a:lnTo>
                      <a:pt x="0" y="21"/>
                    </a:lnTo>
                    <a:lnTo>
                      <a:pt x="0" y="9"/>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2910" name="Freeform 66"/>
              <p:cNvSpPr>
                <a:spLocks/>
              </p:cNvSpPr>
              <p:nvPr/>
            </p:nvSpPr>
            <p:spPr bwMode="auto">
              <a:xfrm>
                <a:off x="7747000" y="2638425"/>
                <a:ext cx="96838" cy="101600"/>
              </a:xfrm>
              <a:custGeom>
                <a:avLst/>
                <a:gdLst>
                  <a:gd name="T0" fmla="*/ 0 w 12"/>
                  <a:gd name="T1" fmla="*/ 122162272 h 13"/>
                  <a:gd name="T2" fmla="*/ 195370666 w 12"/>
                  <a:gd name="T3" fmla="*/ 671880847 h 13"/>
                  <a:gd name="T4" fmla="*/ 195370666 w 12"/>
                  <a:gd name="T5" fmla="*/ 732965875 h 13"/>
                  <a:gd name="T6" fmla="*/ 130247100 w 12"/>
                  <a:gd name="T7" fmla="*/ 732965875 h 13"/>
                  <a:gd name="T8" fmla="*/ 195370666 w 12"/>
                  <a:gd name="T9" fmla="*/ 794043088 h 13"/>
                  <a:gd name="T10" fmla="*/ 195370666 w 12"/>
                  <a:gd name="T11" fmla="*/ 794043088 h 13"/>
                  <a:gd name="T12" fmla="*/ 195370666 w 12"/>
                  <a:gd name="T13" fmla="*/ 794043088 h 13"/>
                  <a:gd name="T14" fmla="*/ 390733262 w 12"/>
                  <a:gd name="T15" fmla="*/ 732965875 h 13"/>
                  <a:gd name="T16" fmla="*/ 455856796 w 12"/>
                  <a:gd name="T17" fmla="*/ 671880847 h 13"/>
                  <a:gd name="T18" fmla="*/ 455856796 w 12"/>
                  <a:gd name="T19" fmla="*/ 610803634 h 13"/>
                  <a:gd name="T20" fmla="*/ 455856796 w 12"/>
                  <a:gd name="T21" fmla="*/ 549718606 h 13"/>
                  <a:gd name="T22" fmla="*/ 455856796 w 12"/>
                  <a:gd name="T23" fmla="*/ 427564058 h 13"/>
                  <a:gd name="T24" fmla="*/ 520980331 w 12"/>
                  <a:gd name="T25" fmla="*/ 366479030 h 13"/>
                  <a:gd name="T26" fmla="*/ 520980331 w 12"/>
                  <a:gd name="T27" fmla="*/ 427564058 h 13"/>
                  <a:gd name="T28" fmla="*/ 520980331 w 12"/>
                  <a:gd name="T29" fmla="*/ 488641271 h 13"/>
                  <a:gd name="T30" fmla="*/ 520980331 w 12"/>
                  <a:gd name="T31" fmla="*/ 610803634 h 13"/>
                  <a:gd name="T32" fmla="*/ 586103991 w 12"/>
                  <a:gd name="T33" fmla="*/ 610803634 h 13"/>
                  <a:gd name="T34" fmla="*/ 586103991 w 12"/>
                  <a:gd name="T35" fmla="*/ 610803634 h 13"/>
                  <a:gd name="T36" fmla="*/ 586103991 w 12"/>
                  <a:gd name="T37" fmla="*/ 549718606 h 13"/>
                  <a:gd name="T38" fmla="*/ 651219455 w 12"/>
                  <a:gd name="T39" fmla="*/ 549718606 h 13"/>
                  <a:gd name="T40" fmla="*/ 716342990 w 12"/>
                  <a:gd name="T41" fmla="*/ 488641271 h 13"/>
                  <a:gd name="T42" fmla="*/ 781466524 w 12"/>
                  <a:gd name="T43" fmla="*/ 488641271 h 13"/>
                  <a:gd name="T44" fmla="*/ 781466524 w 12"/>
                  <a:gd name="T45" fmla="*/ 488641271 h 13"/>
                  <a:gd name="T46" fmla="*/ 716342990 w 12"/>
                  <a:gd name="T47" fmla="*/ 427564058 h 13"/>
                  <a:gd name="T48" fmla="*/ 716342990 w 12"/>
                  <a:gd name="T49" fmla="*/ 366479030 h 13"/>
                  <a:gd name="T50" fmla="*/ 716342990 w 12"/>
                  <a:gd name="T51" fmla="*/ 366479030 h 13"/>
                  <a:gd name="T52" fmla="*/ 651219455 w 12"/>
                  <a:gd name="T53" fmla="*/ 366479030 h 13"/>
                  <a:gd name="T54" fmla="*/ 586103991 w 12"/>
                  <a:gd name="T55" fmla="*/ 305401817 h 13"/>
                  <a:gd name="T56" fmla="*/ 586103991 w 12"/>
                  <a:gd name="T57" fmla="*/ 305401817 h 13"/>
                  <a:gd name="T58" fmla="*/ 455856796 w 12"/>
                  <a:gd name="T59" fmla="*/ 244324543 h 13"/>
                  <a:gd name="T60" fmla="*/ 390733262 w 12"/>
                  <a:gd name="T61" fmla="*/ 122162272 h 13"/>
                  <a:gd name="T62" fmla="*/ 390733262 w 12"/>
                  <a:gd name="T63" fmla="*/ 122162272 h 13"/>
                  <a:gd name="T64" fmla="*/ 325609728 w 12"/>
                  <a:gd name="T65" fmla="*/ 0 h 13"/>
                  <a:gd name="T66" fmla="*/ 0 w 12"/>
                  <a:gd name="T67" fmla="*/ 122162272 h 13"/>
                  <a:gd name="T68" fmla="*/ 0 w 12"/>
                  <a:gd name="T69" fmla="*/ 122162272 h 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
                  <a:gd name="T106" fmla="*/ 0 h 13"/>
                  <a:gd name="T107" fmla="*/ 12 w 12"/>
                  <a:gd name="T108" fmla="*/ 13 h 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 h="13">
                    <a:moveTo>
                      <a:pt x="0" y="2"/>
                    </a:moveTo>
                    <a:lnTo>
                      <a:pt x="3" y="11"/>
                    </a:lnTo>
                    <a:lnTo>
                      <a:pt x="3" y="12"/>
                    </a:lnTo>
                    <a:lnTo>
                      <a:pt x="2" y="12"/>
                    </a:lnTo>
                    <a:lnTo>
                      <a:pt x="3" y="13"/>
                    </a:lnTo>
                    <a:lnTo>
                      <a:pt x="6" y="12"/>
                    </a:lnTo>
                    <a:lnTo>
                      <a:pt x="7" y="11"/>
                    </a:lnTo>
                    <a:lnTo>
                      <a:pt x="7" y="10"/>
                    </a:lnTo>
                    <a:lnTo>
                      <a:pt x="7" y="9"/>
                    </a:lnTo>
                    <a:lnTo>
                      <a:pt x="7" y="7"/>
                    </a:lnTo>
                    <a:lnTo>
                      <a:pt x="8" y="6"/>
                    </a:lnTo>
                    <a:lnTo>
                      <a:pt x="8" y="7"/>
                    </a:lnTo>
                    <a:lnTo>
                      <a:pt x="8" y="8"/>
                    </a:lnTo>
                    <a:lnTo>
                      <a:pt x="8" y="10"/>
                    </a:lnTo>
                    <a:lnTo>
                      <a:pt x="9" y="10"/>
                    </a:lnTo>
                    <a:lnTo>
                      <a:pt x="9" y="9"/>
                    </a:lnTo>
                    <a:lnTo>
                      <a:pt x="10" y="9"/>
                    </a:lnTo>
                    <a:lnTo>
                      <a:pt x="11" y="8"/>
                    </a:lnTo>
                    <a:lnTo>
                      <a:pt x="12" y="8"/>
                    </a:lnTo>
                    <a:lnTo>
                      <a:pt x="11" y="7"/>
                    </a:lnTo>
                    <a:lnTo>
                      <a:pt x="11" y="6"/>
                    </a:lnTo>
                    <a:lnTo>
                      <a:pt x="10" y="6"/>
                    </a:lnTo>
                    <a:lnTo>
                      <a:pt x="9" y="5"/>
                    </a:lnTo>
                    <a:lnTo>
                      <a:pt x="7" y="4"/>
                    </a:lnTo>
                    <a:lnTo>
                      <a:pt x="6" y="2"/>
                    </a:lnTo>
                    <a:lnTo>
                      <a:pt x="5" y="0"/>
                    </a:lnTo>
                    <a:lnTo>
                      <a:pt x="0" y="2"/>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2911" name="Freeform 67"/>
              <p:cNvSpPr>
                <a:spLocks/>
              </p:cNvSpPr>
              <p:nvPr/>
            </p:nvSpPr>
            <p:spPr bwMode="auto">
              <a:xfrm>
                <a:off x="7640638" y="2212975"/>
                <a:ext cx="171450" cy="363538"/>
              </a:xfrm>
              <a:custGeom>
                <a:avLst/>
                <a:gdLst>
                  <a:gd name="T0" fmla="*/ 1399766787 w 21"/>
                  <a:gd name="T1" fmla="*/ 2147483647 h 47"/>
                  <a:gd name="T2" fmla="*/ 1333113583 w 21"/>
                  <a:gd name="T3" fmla="*/ 2147483647 h 47"/>
                  <a:gd name="T4" fmla="*/ 1266452214 w 21"/>
                  <a:gd name="T5" fmla="*/ 2147483647 h 47"/>
                  <a:gd name="T6" fmla="*/ 1199799010 w 21"/>
                  <a:gd name="T7" fmla="*/ 2147483647 h 47"/>
                  <a:gd name="T8" fmla="*/ 1133145806 w 21"/>
                  <a:gd name="T9" fmla="*/ 2147483647 h 47"/>
                  <a:gd name="T10" fmla="*/ 1133145806 w 21"/>
                  <a:gd name="T11" fmla="*/ 2147483647 h 47"/>
                  <a:gd name="T12" fmla="*/ 1133145806 w 21"/>
                  <a:gd name="T13" fmla="*/ 2147483647 h 47"/>
                  <a:gd name="T14" fmla="*/ 1133145806 w 21"/>
                  <a:gd name="T15" fmla="*/ 2147483647 h 47"/>
                  <a:gd name="T16" fmla="*/ 1066492346 w 21"/>
                  <a:gd name="T17" fmla="*/ 2147483647 h 47"/>
                  <a:gd name="T18" fmla="*/ 1066492346 w 21"/>
                  <a:gd name="T19" fmla="*/ 2147483647 h 47"/>
                  <a:gd name="T20" fmla="*/ 133314605 w 21"/>
                  <a:gd name="T21" fmla="*/ 2147483647 h 47"/>
                  <a:gd name="T22" fmla="*/ 66653220 w 21"/>
                  <a:gd name="T23" fmla="*/ 2147483647 h 47"/>
                  <a:gd name="T24" fmla="*/ 0 w 21"/>
                  <a:gd name="T25" fmla="*/ 2147483647 h 47"/>
                  <a:gd name="T26" fmla="*/ 0 w 21"/>
                  <a:gd name="T27" fmla="*/ 2147483647 h 47"/>
                  <a:gd name="T28" fmla="*/ 66653220 w 21"/>
                  <a:gd name="T29" fmla="*/ 2147483647 h 47"/>
                  <a:gd name="T30" fmla="*/ 0 w 21"/>
                  <a:gd name="T31" fmla="*/ 2147483647 h 47"/>
                  <a:gd name="T32" fmla="*/ 0 w 21"/>
                  <a:gd name="T33" fmla="*/ 2034150113 h 47"/>
                  <a:gd name="T34" fmla="*/ 0 w 21"/>
                  <a:gd name="T35" fmla="*/ 1914491523 h 47"/>
                  <a:gd name="T36" fmla="*/ 66653220 w 21"/>
                  <a:gd name="T37" fmla="*/ 1675183044 h 47"/>
                  <a:gd name="T38" fmla="*/ 66653220 w 21"/>
                  <a:gd name="T39" fmla="*/ 1555524936 h 47"/>
                  <a:gd name="T40" fmla="*/ 66653220 w 21"/>
                  <a:gd name="T41" fmla="*/ 1435866829 h 47"/>
                  <a:gd name="T42" fmla="*/ 66653220 w 21"/>
                  <a:gd name="T43" fmla="*/ 1316216457 h 47"/>
                  <a:gd name="T44" fmla="*/ 66653220 w 21"/>
                  <a:gd name="T45" fmla="*/ 1256387404 h 47"/>
                  <a:gd name="T46" fmla="*/ 66653220 w 21"/>
                  <a:gd name="T47" fmla="*/ 1196558350 h 47"/>
                  <a:gd name="T48" fmla="*/ 266621045 w 21"/>
                  <a:gd name="T49" fmla="*/ 1076900243 h 47"/>
                  <a:gd name="T50" fmla="*/ 333274314 w 21"/>
                  <a:gd name="T51" fmla="*/ 837591522 h 47"/>
                  <a:gd name="T52" fmla="*/ 266621045 w 21"/>
                  <a:gd name="T53" fmla="*/ 717933415 h 47"/>
                  <a:gd name="T54" fmla="*/ 266621045 w 21"/>
                  <a:gd name="T55" fmla="*/ 598283042 h 47"/>
                  <a:gd name="T56" fmla="*/ 266621045 w 21"/>
                  <a:gd name="T57" fmla="*/ 598283042 h 47"/>
                  <a:gd name="T58" fmla="*/ 266621045 w 21"/>
                  <a:gd name="T59" fmla="*/ 538453989 h 47"/>
                  <a:gd name="T60" fmla="*/ 199967841 w 21"/>
                  <a:gd name="T61" fmla="*/ 418795761 h 47"/>
                  <a:gd name="T62" fmla="*/ 266621045 w 21"/>
                  <a:gd name="T63" fmla="*/ 239308540 h 47"/>
                  <a:gd name="T64" fmla="*/ 199967841 w 21"/>
                  <a:gd name="T65" fmla="*/ 179487221 h 47"/>
                  <a:gd name="T66" fmla="*/ 199967841 w 21"/>
                  <a:gd name="T67" fmla="*/ 119658137 h 47"/>
                  <a:gd name="T68" fmla="*/ 266621045 w 21"/>
                  <a:gd name="T69" fmla="*/ 119658137 h 47"/>
                  <a:gd name="T70" fmla="*/ 333274314 w 21"/>
                  <a:gd name="T71" fmla="*/ 59829069 h 47"/>
                  <a:gd name="T72" fmla="*/ 399935682 w 21"/>
                  <a:gd name="T73" fmla="*/ 59829069 h 47"/>
                  <a:gd name="T74" fmla="*/ 399935682 w 21"/>
                  <a:gd name="T75" fmla="*/ 59829069 h 47"/>
                  <a:gd name="T76" fmla="*/ 466588887 w 21"/>
                  <a:gd name="T77" fmla="*/ 0 h 47"/>
                  <a:gd name="T78" fmla="*/ 1133145806 w 21"/>
                  <a:gd name="T79" fmla="*/ 1735012097 h 47"/>
                  <a:gd name="T80" fmla="*/ 1133145806 w 21"/>
                  <a:gd name="T81" fmla="*/ 1794841151 h 47"/>
                  <a:gd name="T82" fmla="*/ 1133145806 w 21"/>
                  <a:gd name="T83" fmla="*/ 1854662469 h 47"/>
                  <a:gd name="T84" fmla="*/ 1133145806 w 21"/>
                  <a:gd name="T85" fmla="*/ 1854662469 h 47"/>
                  <a:gd name="T86" fmla="*/ 1266452214 w 21"/>
                  <a:gd name="T87" fmla="*/ 1974320576 h 47"/>
                  <a:gd name="T88" fmla="*/ 1333113583 w 21"/>
                  <a:gd name="T89" fmla="*/ 1974320576 h 47"/>
                  <a:gd name="T90" fmla="*/ 1333113583 w 21"/>
                  <a:gd name="T91" fmla="*/ 2034150113 h 47"/>
                  <a:gd name="T92" fmla="*/ 1333113583 w 21"/>
                  <a:gd name="T93" fmla="*/ 2093979167 h 47"/>
                  <a:gd name="T94" fmla="*/ 1399766787 w 21"/>
                  <a:gd name="T95" fmla="*/ 2147483647 h 47"/>
                  <a:gd name="T96" fmla="*/ 1399766787 w 21"/>
                  <a:gd name="T97" fmla="*/ 2147483647 h 47"/>
                  <a:gd name="T98" fmla="*/ 1399766787 w 21"/>
                  <a:gd name="T99" fmla="*/ 2147483647 h 47"/>
                  <a:gd name="T100" fmla="*/ 1399766787 w 21"/>
                  <a:gd name="T101" fmla="*/ 2147483647 h 47"/>
                  <a:gd name="T102" fmla="*/ 1399766787 w 21"/>
                  <a:gd name="T103" fmla="*/ 2147483647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
                  <a:gd name="T157" fmla="*/ 0 h 47"/>
                  <a:gd name="T158" fmla="*/ 21 w 21"/>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 h="47">
                    <a:moveTo>
                      <a:pt x="21" y="40"/>
                    </a:moveTo>
                    <a:lnTo>
                      <a:pt x="20" y="40"/>
                    </a:lnTo>
                    <a:lnTo>
                      <a:pt x="19" y="40"/>
                    </a:lnTo>
                    <a:lnTo>
                      <a:pt x="18" y="42"/>
                    </a:lnTo>
                    <a:lnTo>
                      <a:pt x="17" y="42"/>
                    </a:lnTo>
                    <a:lnTo>
                      <a:pt x="17" y="43"/>
                    </a:lnTo>
                    <a:lnTo>
                      <a:pt x="16" y="43"/>
                    </a:lnTo>
                    <a:lnTo>
                      <a:pt x="16" y="44"/>
                    </a:lnTo>
                    <a:lnTo>
                      <a:pt x="2" y="47"/>
                    </a:lnTo>
                    <a:lnTo>
                      <a:pt x="1" y="46"/>
                    </a:lnTo>
                    <a:lnTo>
                      <a:pt x="0" y="45"/>
                    </a:lnTo>
                    <a:lnTo>
                      <a:pt x="0" y="44"/>
                    </a:lnTo>
                    <a:lnTo>
                      <a:pt x="1" y="43"/>
                    </a:lnTo>
                    <a:lnTo>
                      <a:pt x="0" y="41"/>
                    </a:lnTo>
                    <a:lnTo>
                      <a:pt x="0" y="34"/>
                    </a:lnTo>
                    <a:lnTo>
                      <a:pt x="0" y="32"/>
                    </a:lnTo>
                    <a:lnTo>
                      <a:pt x="1" y="28"/>
                    </a:lnTo>
                    <a:lnTo>
                      <a:pt x="1" y="26"/>
                    </a:lnTo>
                    <a:lnTo>
                      <a:pt x="1" y="24"/>
                    </a:lnTo>
                    <a:lnTo>
                      <a:pt x="1" y="22"/>
                    </a:lnTo>
                    <a:lnTo>
                      <a:pt x="1" y="21"/>
                    </a:lnTo>
                    <a:lnTo>
                      <a:pt x="1" y="20"/>
                    </a:lnTo>
                    <a:lnTo>
                      <a:pt x="4" y="18"/>
                    </a:lnTo>
                    <a:lnTo>
                      <a:pt x="5" y="14"/>
                    </a:lnTo>
                    <a:lnTo>
                      <a:pt x="4" y="12"/>
                    </a:lnTo>
                    <a:lnTo>
                      <a:pt x="4" y="10"/>
                    </a:lnTo>
                    <a:lnTo>
                      <a:pt x="4" y="9"/>
                    </a:lnTo>
                    <a:lnTo>
                      <a:pt x="3" y="7"/>
                    </a:lnTo>
                    <a:lnTo>
                      <a:pt x="4" y="4"/>
                    </a:lnTo>
                    <a:lnTo>
                      <a:pt x="3" y="3"/>
                    </a:lnTo>
                    <a:lnTo>
                      <a:pt x="3" y="2"/>
                    </a:lnTo>
                    <a:lnTo>
                      <a:pt x="4" y="2"/>
                    </a:lnTo>
                    <a:lnTo>
                      <a:pt x="5" y="1"/>
                    </a:lnTo>
                    <a:lnTo>
                      <a:pt x="6" y="1"/>
                    </a:lnTo>
                    <a:lnTo>
                      <a:pt x="7" y="0"/>
                    </a:lnTo>
                    <a:lnTo>
                      <a:pt x="17" y="29"/>
                    </a:lnTo>
                    <a:lnTo>
                      <a:pt x="17" y="30"/>
                    </a:lnTo>
                    <a:lnTo>
                      <a:pt x="17" y="31"/>
                    </a:lnTo>
                    <a:lnTo>
                      <a:pt x="19" y="33"/>
                    </a:lnTo>
                    <a:lnTo>
                      <a:pt x="20" y="33"/>
                    </a:lnTo>
                    <a:lnTo>
                      <a:pt x="20" y="34"/>
                    </a:lnTo>
                    <a:lnTo>
                      <a:pt x="20" y="35"/>
                    </a:lnTo>
                    <a:lnTo>
                      <a:pt x="21" y="37"/>
                    </a:lnTo>
                    <a:lnTo>
                      <a:pt x="21" y="38"/>
                    </a:lnTo>
                    <a:lnTo>
                      <a:pt x="21" y="39"/>
                    </a:lnTo>
                    <a:lnTo>
                      <a:pt x="21" y="40"/>
                    </a:lnTo>
                    <a:close/>
                  </a:path>
                </a:pathLst>
              </a:custGeom>
              <a:solidFill>
                <a:srgbClr val="ED4213"/>
              </a:solidFill>
              <a:ln w="12700" cmpd="sng">
                <a:solidFill>
                  <a:schemeClr val="tx1"/>
                </a:solidFill>
                <a:prstDash val="solid"/>
                <a:round/>
                <a:headEnd/>
                <a:tailEnd/>
              </a:ln>
            </p:spPr>
            <p:txBody>
              <a:bodyPr/>
              <a:lstStyle/>
              <a:p>
                <a:endParaRPr lang="en-US"/>
              </a:p>
            </p:txBody>
          </p:sp>
          <p:grpSp>
            <p:nvGrpSpPr>
              <p:cNvPr id="8" name="Group 68"/>
              <p:cNvGrpSpPr>
                <a:grpSpLocks/>
              </p:cNvGrpSpPr>
              <p:nvPr/>
            </p:nvGrpSpPr>
            <p:grpSpPr bwMode="auto">
              <a:xfrm>
                <a:off x="3159142" y="4589463"/>
                <a:ext cx="1044578" cy="635000"/>
                <a:chOff x="1991" y="3321"/>
                <a:chExt cx="361" cy="231"/>
              </a:xfrm>
            </p:grpSpPr>
            <p:sp>
              <p:nvSpPr>
                <p:cNvPr id="32913" name="Freeform 69"/>
                <p:cNvSpPr>
                  <a:spLocks/>
                </p:cNvSpPr>
                <p:nvPr/>
              </p:nvSpPr>
              <p:spPr bwMode="auto">
                <a:xfrm>
                  <a:off x="2274" y="3459"/>
                  <a:ext cx="78" cy="93"/>
                </a:xfrm>
                <a:custGeom>
                  <a:avLst/>
                  <a:gdLst>
                    <a:gd name="T0" fmla="*/ 0 w 16"/>
                    <a:gd name="T1" fmla="*/ 166 h 19"/>
                    <a:gd name="T2" fmla="*/ 24 w 16"/>
                    <a:gd name="T3" fmla="*/ 313 h 19"/>
                    <a:gd name="T4" fmla="*/ 24 w 16"/>
                    <a:gd name="T5" fmla="*/ 382 h 19"/>
                    <a:gd name="T6" fmla="*/ 141 w 16"/>
                    <a:gd name="T7" fmla="*/ 455 h 19"/>
                    <a:gd name="T8" fmla="*/ 190 w 16"/>
                    <a:gd name="T9" fmla="*/ 382 h 19"/>
                    <a:gd name="T10" fmla="*/ 380 w 16"/>
                    <a:gd name="T11" fmla="*/ 264 h 19"/>
                    <a:gd name="T12" fmla="*/ 307 w 16"/>
                    <a:gd name="T13" fmla="*/ 117 h 19"/>
                    <a:gd name="T14" fmla="*/ 73 w 16"/>
                    <a:gd name="T15" fmla="*/ 0 h 19"/>
                    <a:gd name="T16" fmla="*/ 73 w 16"/>
                    <a:gd name="T17" fmla="*/ 117 h 19"/>
                    <a:gd name="T18" fmla="*/ 0 w 16"/>
                    <a:gd name="T19" fmla="*/ 166 h 19"/>
                    <a:gd name="T20" fmla="*/ 0 w 16"/>
                    <a:gd name="T21" fmla="*/ 166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
                    <a:gd name="T35" fmla="*/ 16 w 1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
                      <a:moveTo>
                        <a:pt x="0" y="7"/>
                      </a:moveTo>
                      <a:lnTo>
                        <a:pt x="1" y="13"/>
                      </a:lnTo>
                      <a:lnTo>
                        <a:pt x="1" y="16"/>
                      </a:lnTo>
                      <a:lnTo>
                        <a:pt x="6" y="19"/>
                      </a:lnTo>
                      <a:lnTo>
                        <a:pt x="8" y="16"/>
                      </a:lnTo>
                      <a:lnTo>
                        <a:pt x="16" y="11"/>
                      </a:lnTo>
                      <a:lnTo>
                        <a:pt x="13" y="5"/>
                      </a:lnTo>
                      <a:lnTo>
                        <a:pt x="3" y="0"/>
                      </a:lnTo>
                      <a:lnTo>
                        <a:pt x="3" y="5"/>
                      </a:lnTo>
                      <a:lnTo>
                        <a:pt x="0" y="7"/>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2914" name="Freeform 70"/>
                <p:cNvSpPr>
                  <a:spLocks/>
                </p:cNvSpPr>
                <p:nvPr/>
              </p:nvSpPr>
              <p:spPr bwMode="auto">
                <a:xfrm>
                  <a:off x="2235" y="3409"/>
                  <a:ext cx="44" cy="29"/>
                </a:xfrm>
                <a:custGeom>
                  <a:avLst/>
                  <a:gdLst>
                    <a:gd name="T0" fmla="*/ 73 w 9"/>
                    <a:gd name="T1" fmla="*/ 140 h 6"/>
                    <a:gd name="T2" fmla="*/ 191 w 9"/>
                    <a:gd name="T3" fmla="*/ 140 h 6"/>
                    <a:gd name="T4" fmla="*/ 215 w 9"/>
                    <a:gd name="T5" fmla="*/ 72 h 6"/>
                    <a:gd name="T6" fmla="*/ 117 w 9"/>
                    <a:gd name="T7" fmla="*/ 48 h 6"/>
                    <a:gd name="T8" fmla="*/ 73 w 9"/>
                    <a:gd name="T9" fmla="*/ 48 h 6"/>
                    <a:gd name="T10" fmla="*/ 49 w 9"/>
                    <a:gd name="T11" fmla="*/ 0 h 6"/>
                    <a:gd name="T12" fmla="*/ 0 w 9"/>
                    <a:gd name="T13" fmla="*/ 48 h 6"/>
                    <a:gd name="T14" fmla="*/ 49 w 9"/>
                    <a:gd name="T15" fmla="*/ 116 h 6"/>
                    <a:gd name="T16" fmla="*/ 73 w 9"/>
                    <a:gd name="T17" fmla="*/ 140 h 6"/>
                    <a:gd name="T18" fmla="*/ 73 w 9"/>
                    <a:gd name="T19" fmla="*/ 14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3" y="6"/>
                      </a:moveTo>
                      <a:lnTo>
                        <a:pt x="8" y="6"/>
                      </a:lnTo>
                      <a:lnTo>
                        <a:pt x="9" y="3"/>
                      </a:lnTo>
                      <a:lnTo>
                        <a:pt x="5" y="2"/>
                      </a:lnTo>
                      <a:lnTo>
                        <a:pt x="3" y="2"/>
                      </a:lnTo>
                      <a:lnTo>
                        <a:pt x="2" y="0"/>
                      </a:lnTo>
                      <a:lnTo>
                        <a:pt x="0" y="2"/>
                      </a:lnTo>
                      <a:lnTo>
                        <a:pt x="2" y="5"/>
                      </a:lnTo>
                      <a:lnTo>
                        <a:pt x="3" y="6"/>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2915" name="Freeform 71"/>
                <p:cNvSpPr>
                  <a:spLocks/>
                </p:cNvSpPr>
                <p:nvPr/>
              </p:nvSpPr>
              <p:spPr bwMode="auto">
                <a:xfrm>
                  <a:off x="2225" y="3438"/>
                  <a:ext cx="20" cy="10"/>
                </a:xfrm>
                <a:custGeom>
                  <a:avLst/>
                  <a:gdLst>
                    <a:gd name="T0" fmla="*/ 0 w 4"/>
                    <a:gd name="T1" fmla="*/ 50 h 2"/>
                    <a:gd name="T2" fmla="*/ 100 w 4"/>
                    <a:gd name="T3" fmla="*/ 0 h 2"/>
                    <a:gd name="T4" fmla="*/ 100 w 4"/>
                    <a:gd name="T5" fmla="*/ 50 h 2"/>
                    <a:gd name="T6" fmla="*/ 0 w 4"/>
                    <a:gd name="T7" fmla="*/ 50 h 2"/>
                    <a:gd name="T8" fmla="*/ 0 w 4"/>
                    <a:gd name="T9" fmla="*/ 5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2"/>
                      </a:moveTo>
                      <a:lnTo>
                        <a:pt x="4" y="0"/>
                      </a:lnTo>
                      <a:lnTo>
                        <a:pt x="4" y="2"/>
                      </a:lnTo>
                      <a:lnTo>
                        <a:pt x="0" y="2"/>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2916" name="Freeform 72"/>
                <p:cNvSpPr>
                  <a:spLocks/>
                </p:cNvSpPr>
                <p:nvPr/>
              </p:nvSpPr>
              <p:spPr bwMode="auto">
                <a:xfrm>
                  <a:off x="2211" y="3419"/>
                  <a:ext cx="19" cy="14"/>
                </a:xfrm>
                <a:custGeom>
                  <a:avLst/>
                  <a:gdLst>
                    <a:gd name="T0" fmla="*/ 47 w 4"/>
                    <a:gd name="T1" fmla="*/ 0 h 3"/>
                    <a:gd name="T2" fmla="*/ 47 w 4"/>
                    <a:gd name="T3" fmla="*/ 0 h 3"/>
                    <a:gd name="T4" fmla="*/ 66 w 4"/>
                    <a:gd name="T5" fmla="*/ 0 h 3"/>
                    <a:gd name="T6" fmla="*/ 66 w 4"/>
                    <a:gd name="T7" fmla="*/ 0 h 3"/>
                    <a:gd name="T8" fmla="*/ 66 w 4"/>
                    <a:gd name="T9" fmla="*/ 0 h 3"/>
                    <a:gd name="T10" fmla="*/ 66 w 4"/>
                    <a:gd name="T11" fmla="*/ 23 h 3"/>
                    <a:gd name="T12" fmla="*/ 66 w 4"/>
                    <a:gd name="T13" fmla="*/ 23 h 3"/>
                    <a:gd name="T14" fmla="*/ 66 w 4"/>
                    <a:gd name="T15" fmla="*/ 23 h 3"/>
                    <a:gd name="T16" fmla="*/ 90 w 4"/>
                    <a:gd name="T17" fmla="*/ 23 h 3"/>
                    <a:gd name="T18" fmla="*/ 66 w 4"/>
                    <a:gd name="T19" fmla="*/ 42 h 3"/>
                    <a:gd name="T20" fmla="*/ 66 w 4"/>
                    <a:gd name="T21" fmla="*/ 42 h 3"/>
                    <a:gd name="T22" fmla="*/ 66 w 4"/>
                    <a:gd name="T23" fmla="*/ 42 h 3"/>
                    <a:gd name="T24" fmla="*/ 66 w 4"/>
                    <a:gd name="T25" fmla="*/ 65 h 3"/>
                    <a:gd name="T26" fmla="*/ 66 w 4"/>
                    <a:gd name="T27" fmla="*/ 65 h 3"/>
                    <a:gd name="T28" fmla="*/ 66 w 4"/>
                    <a:gd name="T29" fmla="*/ 65 h 3"/>
                    <a:gd name="T30" fmla="*/ 47 w 4"/>
                    <a:gd name="T31" fmla="*/ 65 h 3"/>
                    <a:gd name="T32" fmla="*/ 47 w 4"/>
                    <a:gd name="T33" fmla="*/ 65 h 3"/>
                    <a:gd name="T34" fmla="*/ 47 w 4"/>
                    <a:gd name="T35" fmla="*/ 65 h 3"/>
                    <a:gd name="T36" fmla="*/ 24 w 4"/>
                    <a:gd name="T37" fmla="*/ 65 h 3"/>
                    <a:gd name="T38" fmla="*/ 24 w 4"/>
                    <a:gd name="T39" fmla="*/ 65 h 3"/>
                    <a:gd name="T40" fmla="*/ 24 w 4"/>
                    <a:gd name="T41" fmla="*/ 65 h 3"/>
                    <a:gd name="T42" fmla="*/ 24 w 4"/>
                    <a:gd name="T43" fmla="*/ 42 h 3"/>
                    <a:gd name="T44" fmla="*/ 0 w 4"/>
                    <a:gd name="T45" fmla="*/ 42 h 3"/>
                    <a:gd name="T46" fmla="*/ 0 w 4"/>
                    <a:gd name="T47" fmla="*/ 42 h 3"/>
                    <a:gd name="T48" fmla="*/ 0 w 4"/>
                    <a:gd name="T49" fmla="*/ 23 h 3"/>
                    <a:gd name="T50" fmla="*/ 0 w 4"/>
                    <a:gd name="T51" fmla="*/ 23 h 3"/>
                    <a:gd name="T52" fmla="*/ 0 w 4"/>
                    <a:gd name="T53" fmla="*/ 23 h 3"/>
                    <a:gd name="T54" fmla="*/ 24 w 4"/>
                    <a:gd name="T55" fmla="*/ 23 h 3"/>
                    <a:gd name="T56" fmla="*/ 24 w 4"/>
                    <a:gd name="T57" fmla="*/ 0 h 3"/>
                    <a:gd name="T58" fmla="*/ 24 w 4"/>
                    <a:gd name="T59" fmla="*/ 0 h 3"/>
                    <a:gd name="T60" fmla="*/ 24 w 4"/>
                    <a:gd name="T61" fmla="*/ 0 h 3"/>
                    <a:gd name="T62" fmla="*/ 47 w 4"/>
                    <a:gd name="T63" fmla="*/ 0 h 3"/>
                    <a:gd name="T64" fmla="*/ 47 w 4"/>
                    <a:gd name="T65" fmla="*/ 0 h 3"/>
                    <a:gd name="T66" fmla="*/ 47 w 4"/>
                    <a:gd name="T67" fmla="*/ 0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
                    <a:gd name="T103" fmla="*/ 0 h 3"/>
                    <a:gd name="T104" fmla="*/ 4 w 4"/>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 h="3">
                      <a:moveTo>
                        <a:pt x="2" y="0"/>
                      </a:moveTo>
                      <a:lnTo>
                        <a:pt x="2" y="0"/>
                      </a:lnTo>
                      <a:lnTo>
                        <a:pt x="3" y="0"/>
                      </a:lnTo>
                      <a:lnTo>
                        <a:pt x="3" y="1"/>
                      </a:lnTo>
                      <a:lnTo>
                        <a:pt x="4" y="1"/>
                      </a:lnTo>
                      <a:lnTo>
                        <a:pt x="3" y="2"/>
                      </a:lnTo>
                      <a:lnTo>
                        <a:pt x="3" y="3"/>
                      </a:lnTo>
                      <a:lnTo>
                        <a:pt x="2" y="3"/>
                      </a:lnTo>
                      <a:lnTo>
                        <a:pt x="1" y="3"/>
                      </a:lnTo>
                      <a:lnTo>
                        <a:pt x="1" y="2"/>
                      </a:lnTo>
                      <a:lnTo>
                        <a:pt x="0" y="2"/>
                      </a:lnTo>
                      <a:lnTo>
                        <a:pt x="0" y="1"/>
                      </a:lnTo>
                      <a:lnTo>
                        <a:pt x="1" y="1"/>
                      </a:lnTo>
                      <a:lnTo>
                        <a:pt x="1" y="0"/>
                      </a:lnTo>
                      <a:lnTo>
                        <a:pt x="2"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2917" name="Freeform 73"/>
                <p:cNvSpPr>
                  <a:spLocks/>
                </p:cNvSpPr>
                <p:nvPr/>
              </p:nvSpPr>
              <p:spPr bwMode="auto">
                <a:xfrm>
                  <a:off x="2186" y="3394"/>
                  <a:ext cx="39" cy="15"/>
                </a:xfrm>
                <a:custGeom>
                  <a:avLst/>
                  <a:gdLst>
                    <a:gd name="T0" fmla="*/ 0 w 8"/>
                    <a:gd name="T1" fmla="*/ 75 h 3"/>
                    <a:gd name="T2" fmla="*/ 166 w 8"/>
                    <a:gd name="T3" fmla="*/ 75 h 3"/>
                    <a:gd name="T4" fmla="*/ 190 w 8"/>
                    <a:gd name="T5" fmla="*/ 0 h 3"/>
                    <a:gd name="T6" fmla="*/ 49 w 8"/>
                    <a:gd name="T7" fmla="*/ 0 h 3"/>
                    <a:gd name="T8" fmla="*/ 0 w 8"/>
                    <a:gd name="T9" fmla="*/ 75 h 3"/>
                    <a:gd name="T10" fmla="*/ 0 w 8"/>
                    <a:gd name="T11" fmla="*/ 75 h 3"/>
                    <a:gd name="T12" fmla="*/ 0 60000 65536"/>
                    <a:gd name="T13" fmla="*/ 0 60000 65536"/>
                    <a:gd name="T14" fmla="*/ 0 60000 65536"/>
                    <a:gd name="T15" fmla="*/ 0 60000 65536"/>
                    <a:gd name="T16" fmla="*/ 0 60000 65536"/>
                    <a:gd name="T17" fmla="*/ 0 60000 65536"/>
                    <a:gd name="T18" fmla="*/ 0 w 8"/>
                    <a:gd name="T19" fmla="*/ 0 h 3"/>
                    <a:gd name="T20" fmla="*/ 8 w 8"/>
                    <a:gd name="T21" fmla="*/ 3 h 3"/>
                  </a:gdLst>
                  <a:ahLst/>
                  <a:cxnLst>
                    <a:cxn ang="T12">
                      <a:pos x="T0" y="T1"/>
                    </a:cxn>
                    <a:cxn ang="T13">
                      <a:pos x="T2" y="T3"/>
                    </a:cxn>
                    <a:cxn ang="T14">
                      <a:pos x="T4" y="T5"/>
                    </a:cxn>
                    <a:cxn ang="T15">
                      <a:pos x="T6" y="T7"/>
                    </a:cxn>
                    <a:cxn ang="T16">
                      <a:pos x="T8" y="T9"/>
                    </a:cxn>
                    <a:cxn ang="T17">
                      <a:pos x="T10" y="T11"/>
                    </a:cxn>
                  </a:cxnLst>
                  <a:rect l="T18" t="T19" r="T20" b="T21"/>
                  <a:pathLst>
                    <a:path w="8" h="3">
                      <a:moveTo>
                        <a:pt x="0" y="3"/>
                      </a:moveTo>
                      <a:lnTo>
                        <a:pt x="7" y="3"/>
                      </a:lnTo>
                      <a:lnTo>
                        <a:pt x="8" y="0"/>
                      </a:lnTo>
                      <a:lnTo>
                        <a:pt x="2" y="0"/>
                      </a:lnTo>
                      <a:lnTo>
                        <a:pt x="0" y="3"/>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2918" name="Freeform 74"/>
                <p:cNvSpPr>
                  <a:spLocks/>
                </p:cNvSpPr>
                <p:nvPr/>
              </p:nvSpPr>
              <p:spPr bwMode="auto">
                <a:xfrm>
                  <a:off x="2026" y="3321"/>
                  <a:ext cx="38" cy="24"/>
                </a:xfrm>
                <a:custGeom>
                  <a:avLst/>
                  <a:gdLst>
                    <a:gd name="T0" fmla="*/ 0 w 8"/>
                    <a:gd name="T1" fmla="*/ 91 h 5"/>
                    <a:gd name="T2" fmla="*/ 66 w 8"/>
                    <a:gd name="T3" fmla="*/ 115 h 5"/>
                    <a:gd name="T4" fmla="*/ 133 w 8"/>
                    <a:gd name="T5" fmla="*/ 115 h 5"/>
                    <a:gd name="T6" fmla="*/ 180 w 8"/>
                    <a:gd name="T7" fmla="*/ 48 h 5"/>
                    <a:gd name="T8" fmla="*/ 114 w 8"/>
                    <a:gd name="T9" fmla="*/ 0 h 5"/>
                    <a:gd name="T10" fmla="*/ 24 w 8"/>
                    <a:gd name="T11" fmla="*/ 48 h 5"/>
                    <a:gd name="T12" fmla="*/ 0 w 8"/>
                    <a:gd name="T13" fmla="*/ 91 h 5"/>
                    <a:gd name="T14" fmla="*/ 0 w 8"/>
                    <a:gd name="T15" fmla="*/ 91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0" y="4"/>
                      </a:moveTo>
                      <a:lnTo>
                        <a:pt x="3" y="5"/>
                      </a:lnTo>
                      <a:lnTo>
                        <a:pt x="6" y="5"/>
                      </a:lnTo>
                      <a:lnTo>
                        <a:pt x="8" y="2"/>
                      </a:lnTo>
                      <a:lnTo>
                        <a:pt x="5" y="0"/>
                      </a:lnTo>
                      <a:lnTo>
                        <a:pt x="1" y="2"/>
                      </a:lnTo>
                      <a:lnTo>
                        <a:pt x="0" y="4"/>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2919" name="Freeform 75"/>
                <p:cNvSpPr>
                  <a:spLocks/>
                </p:cNvSpPr>
                <p:nvPr/>
              </p:nvSpPr>
              <p:spPr bwMode="auto">
                <a:xfrm>
                  <a:off x="1991" y="3321"/>
                  <a:ext cx="20" cy="24"/>
                </a:xfrm>
                <a:custGeom>
                  <a:avLst/>
                  <a:gdLst>
                    <a:gd name="T0" fmla="*/ 0 w 4"/>
                    <a:gd name="T1" fmla="*/ 115 h 5"/>
                    <a:gd name="T2" fmla="*/ 100 w 4"/>
                    <a:gd name="T3" fmla="*/ 48 h 5"/>
                    <a:gd name="T4" fmla="*/ 100 w 4"/>
                    <a:gd name="T5" fmla="*/ 0 h 5"/>
                    <a:gd name="T6" fmla="*/ 0 w 4"/>
                    <a:gd name="T7" fmla="*/ 91 h 5"/>
                    <a:gd name="T8" fmla="*/ 0 w 4"/>
                    <a:gd name="T9" fmla="*/ 115 h 5"/>
                    <a:gd name="T10" fmla="*/ 0 w 4"/>
                    <a:gd name="T11" fmla="*/ 115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5"/>
                      </a:moveTo>
                      <a:lnTo>
                        <a:pt x="4" y="2"/>
                      </a:lnTo>
                      <a:lnTo>
                        <a:pt x="4" y="0"/>
                      </a:lnTo>
                      <a:lnTo>
                        <a:pt x="0" y="4"/>
                      </a:lnTo>
                      <a:lnTo>
                        <a:pt x="0" y="5"/>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2920" name="Freeform 76"/>
                <p:cNvSpPr>
                  <a:spLocks/>
                </p:cNvSpPr>
                <p:nvPr/>
              </p:nvSpPr>
              <p:spPr bwMode="auto">
                <a:xfrm>
                  <a:off x="2128" y="3360"/>
                  <a:ext cx="39" cy="34"/>
                </a:xfrm>
                <a:custGeom>
                  <a:avLst/>
                  <a:gdLst>
                    <a:gd name="T0" fmla="*/ 73 w 8"/>
                    <a:gd name="T1" fmla="*/ 165 h 7"/>
                    <a:gd name="T2" fmla="*/ 190 w 8"/>
                    <a:gd name="T3" fmla="*/ 165 h 7"/>
                    <a:gd name="T4" fmla="*/ 190 w 8"/>
                    <a:gd name="T5" fmla="*/ 92 h 7"/>
                    <a:gd name="T6" fmla="*/ 97 w 8"/>
                    <a:gd name="T7" fmla="*/ 0 h 7"/>
                    <a:gd name="T8" fmla="*/ 0 w 8"/>
                    <a:gd name="T9" fmla="*/ 49 h 7"/>
                    <a:gd name="T10" fmla="*/ 73 w 8"/>
                    <a:gd name="T11" fmla="*/ 165 h 7"/>
                    <a:gd name="T12" fmla="*/ 73 w 8"/>
                    <a:gd name="T13" fmla="*/ 165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3" y="7"/>
                      </a:moveTo>
                      <a:lnTo>
                        <a:pt x="8" y="7"/>
                      </a:lnTo>
                      <a:lnTo>
                        <a:pt x="8" y="4"/>
                      </a:lnTo>
                      <a:lnTo>
                        <a:pt x="4" y="0"/>
                      </a:lnTo>
                      <a:lnTo>
                        <a:pt x="0" y="2"/>
                      </a:lnTo>
                      <a:lnTo>
                        <a:pt x="3" y="7"/>
                      </a:lnTo>
                      <a:close/>
                    </a:path>
                  </a:pathLst>
                </a:custGeom>
                <a:solidFill>
                  <a:srgbClr val="FFC66D"/>
                </a:solidFill>
                <a:ln w="12700" cmpd="sng">
                  <a:solidFill>
                    <a:schemeClr val="tx1"/>
                  </a:solidFill>
                  <a:prstDash val="solid"/>
                  <a:round/>
                  <a:headEnd/>
                  <a:tailEnd/>
                </a:ln>
              </p:spPr>
              <p:txBody>
                <a:bodyPr/>
                <a:lstStyle/>
                <a:p>
                  <a:endParaRPr lang="en-US"/>
                </a:p>
              </p:txBody>
            </p:sp>
          </p:grpSp>
        </p:grpSp>
      </p:grpSp>
      <p:grpSp>
        <p:nvGrpSpPr>
          <p:cNvPr id="247" name="Group 246"/>
          <p:cNvGrpSpPr/>
          <p:nvPr/>
        </p:nvGrpSpPr>
        <p:grpSpPr>
          <a:xfrm>
            <a:off x="5105400" y="1528764"/>
            <a:ext cx="3570112" cy="1920875"/>
            <a:chOff x="5105400" y="1528764"/>
            <a:chExt cx="3570112" cy="1920875"/>
          </a:xfrm>
        </p:grpSpPr>
        <p:sp>
          <p:nvSpPr>
            <p:cNvPr id="32770" name="Text Box 2"/>
            <p:cNvSpPr txBox="1">
              <a:spLocks noChangeArrowheads="1"/>
            </p:cNvSpPr>
            <p:nvPr/>
          </p:nvSpPr>
          <p:spPr bwMode="auto">
            <a:xfrm>
              <a:off x="5105400" y="2209800"/>
              <a:ext cx="915635" cy="400110"/>
            </a:xfrm>
            <a:prstGeom prst="rect">
              <a:avLst/>
            </a:prstGeom>
            <a:noFill/>
            <a:ln w="9525">
              <a:noFill/>
              <a:miter lim="800000"/>
              <a:headEnd/>
              <a:tailEnd/>
            </a:ln>
          </p:spPr>
          <p:txBody>
            <a:bodyPr wrap="none">
              <a:spAutoFit/>
            </a:bodyPr>
            <a:lstStyle/>
            <a:p>
              <a:pPr eaLnBrk="0" hangingPunct="0"/>
              <a:r>
                <a:rPr lang="en-US" sz="2000" b="1" dirty="0">
                  <a:latin typeface="Verdana" pitchFamily="34" charset="0"/>
                </a:rPr>
                <a:t>2000</a:t>
              </a:r>
            </a:p>
          </p:txBody>
        </p:sp>
        <p:grpSp>
          <p:nvGrpSpPr>
            <p:cNvPr id="9" name="Group 323"/>
            <p:cNvGrpSpPr>
              <a:grpSpLocks/>
            </p:cNvGrpSpPr>
            <p:nvPr/>
          </p:nvGrpSpPr>
          <p:grpSpPr bwMode="auto">
            <a:xfrm>
              <a:off x="5359401" y="1528764"/>
              <a:ext cx="3316111" cy="1920875"/>
              <a:chOff x="1155701" y="1709740"/>
              <a:chExt cx="6940549" cy="3567112"/>
            </a:xfrm>
          </p:grpSpPr>
          <p:sp>
            <p:nvSpPr>
              <p:cNvPr id="32787" name="Freeform 5"/>
              <p:cNvSpPr>
                <a:spLocks/>
              </p:cNvSpPr>
              <p:nvPr/>
            </p:nvSpPr>
            <p:spPr bwMode="auto">
              <a:xfrm>
                <a:off x="4514851" y="2003425"/>
                <a:ext cx="723900" cy="427038"/>
              </a:xfrm>
              <a:custGeom>
                <a:avLst/>
                <a:gdLst>
                  <a:gd name="T0" fmla="*/ 0 w 89"/>
                  <a:gd name="T1" fmla="*/ 2147483647 h 55"/>
                  <a:gd name="T2" fmla="*/ 330789779 w 89"/>
                  <a:gd name="T3" fmla="*/ 0 h 55"/>
                  <a:gd name="T4" fmla="*/ 2147483647 w 89"/>
                  <a:gd name="T5" fmla="*/ 180854486 h 55"/>
                  <a:gd name="T6" fmla="*/ 2147483647 w 89"/>
                  <a:gd name="T7" fmla="*/ 241136706 h 55"/>
                  <a:gd name="T8" fmla="*/ 2147483647 w 89"/>
                  <a:gd name="T9" fmla="*/ 301426751 h 55"/>
                  <a:gd name="T10" fmla="*/ 2147483647 w 89"/>
                  <a:gd name="T11" fmla="*/ 542563518 h 55"/>
                  <a:gd name="T12" fmla="*/ 2147483647 w 89"/>
                  <a:gd name="T13" fmla="*/ 602845738 h 55"/>
                  <a:gd name="T14" fmla="*/ 2147483647 w 89"/>
                  <a:gd name="T15" fmla="*/ 783700163 h 55"/>
                  <a:gd name="T16" fmla="*/ 2147483647 w 89"/>
                  <a:gd name="T17" fmla="*/ 1085127035 h 55"/>
                  <a:gd name="T18" fmla="*/ 2147483647 w 89"/>
                  <a:gd name="T19" fmla="*/ 1386553665 h 55"/>
                  <a:gd name="T20" fmla="*/ 2147483647 w 89"/>
                  <a:gd name="T21" fmla="*/ 1507118105 h 55"/>
                  <a:gd name="T22" fmla="*/ 2147483647 w 89"/>
                  <a:gd name="T23" fmla="*/ 1808544735 h 55"/>
                  <a:gd name="T24" fmla="*/ 2147483647 w 89"/>
                  <a:gd name="T25" fmla="*/ 2147483647 h 55"/>
                  <a:gd name="T26" fmla="*/ 2147483647 w 89"/>
                  <a:gd name="T27" fmla="*/ 2147483647 h 55"/>
                  <a:gd name="T28" fmla="*/ 2147483647 w 89"/>
                  <a:gd name="T29" fmla="*/ 2147483647 h 55"/>
                  <a:gd name="T30" fmla="*/ 2147483647 w 89"/>
                  <a:gd name="T31" fmla="*/ 2147483647 h 55"/>
                  <a:gd name="T32" fmla="*/ 2147483647 w 89"/>
                  <a:gd name="T33" fmla="*/ 2147483647 h 55"/>
                  <a:gd name="T34" fmla="*/ 2147483647 w 89"/>
                  <a:gd name="T35" fmla="*/ 2147483647 h 55"/>
                  <a:gd name="T36" fmla="*/ 2147483647 w 89"/>
                  <a:gd name="T37" fmla="*/ 2147483647 h 55"/>
                  <a:gd name="T38" fmla="*/ 0 w 89"/>
                  <a:gd name="T39" fmla="*/ 2147483647 h 55"/>
                  <a:gd name="T40" fmla="*/ 0 w 89"/>
                  <a:gd name="T41" fmla="*/ 2147483647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55"/>
                  <a:gd name="T65" fmla="*/ 89 w 89"/>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55">
                    <a:moveTo>
                      <a:pt x="0" y="51"/>
                    </a:moveTo>
                    <a:lnTo>
                      <a:pt x="5" y="0"/>
                    </a:lnTo>
                    <a:lnTo>
                      <a:pt x="44" y="3"/>
                    </a:lnTo>
                    <a:lnTo>
                      <a:pt x="82" y="4"/>
                    </a:lnTo>
                    <a:lnTo>
                      <a:pt x="82" y="5"/>
                    </a:lnTo>
                    <a:lnTo>
                      <a:pt x="83" y="9"/>
                    </a:lnTo>
                    <a:lnTo>
                      <a:pt x="83" y="10"/>
                    </a:lnTo>
                    <a:lnTo>
                      <a:pt x="82" y="13"/>
                    </a:lnTo>
                    <a:lnTo>
                      <a:pt x="82" y="18"/>
                    </a:lnTo>
                    <a:lnTo>
                      <a:pt x="84" y="23"/>
                    </a:lnTo>
                    <a:lnTo>
                      <a:pt x="85" y="25"/>
                    </a:lnTo>
                    <a:lnTo>
                      <a:pt x="86" y="30"/>
                    </a:lnTo>
                    <a:lnTo>
                      <a:pt x="86" y="38"/>
                    </a:lnTo>
                    <a:lnTo>
                      <a:pt x="87" y="40"/>
                    </a:lnTo>
                    <a:lnTo>
                      <a:pt x="87" y="43"/>
                    </a:lnTo>
                    <a:lnTo>
                      <a:pt x="87" y="44"/>
                    </a:lnTo>
                    <a:lnTo>
                      <a:pt x="89" y="51"/>
                    </a:lnTo>
                    <a:lnTo>
                      <a:pt x="89" y="53"/>
                    </a:lnTo>
                    <a:lnTo>
                      <a:pt x="89" y="55"/>
                    </a:lnTo>
                    <a:lnTo>
                      <a:pt x="0" y="51"/>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2788" name="Freeform 6"/>
              <p:cNvSpPr>
                <a:spLocks/>
              </p:cNvSpPr>
              <p:nvPr/>
            </p:nvSpPr>
            <p:spPr bwMode="auto">
              <a:xfrm>
                <a:off x="4483100" y="2398713"/>
                <a:ext cx="765176" cy="495300"/>
              </a:xfrm>
              <a:custGeom>
                <a:avLst/>
                <a:gdLst>
                  <a:gd name="T0" fmla="*/ 0 w 94"/>
                  <a:gd name="T1" fmla="*/ 2147483647 h 64"/>
                  <a:gd name="T2" fmla="*/ 198791096 w 94"/>
                  <a:gd name="T3" fmla="*/ 1018182017 h 64"/>
                  <a:gd name="T4" fmla="*/ 265052060 w 94"/>
                  <a:gd name="T5" fmla="*/ 0 h 64"/>
                  <a:gd name="T6" fmla="*/ 2147483647 w 94"/>
                  <a:gd name="T7" fmla="*/ 239570365 h 64"/>
                  <a:gd name="T8" fmla="*/ 2147483647 w 94"/>
                  <a:gd name="T9" fmla="*/ 359355578 h 64"/>
                  <a:gd name="T10" fmla="*/ 2147483647 w 94"/>
                  <a:gd name="T11" fmla="*/ 419248154 h 64"/>
                  <a:gd name="T12" fmla="*/ 2147483647 w 94"/>
                  <a:gd name="T13" fmla="*/ 598933742 h 64"/>
                  <a:gd name="T14" fmla="*/ 2147483647 w 94"/>
                  <a:gd name="T15" fmla="*/ 658826318 h 64"/>
                  <a:gd name="T16" fmla="*/ 2147483647 w 94"/>
                  <a:gd name="T17" fmla="*/ 898396623 h 64"/>
                  <a:gd name="T18" fmla="*/ 2147483647 w 94"/>
                  <a:gd name="T19" fmla="*/ 2147483647 h 64"/>
                  <a:gd name="T20" fmla="*/ 2147483647 w 94"/>
                  <a:gd name="T21" fmla="*/ 2147483647 h 64"/>
                  <a:gd name="T22" fmla="*/ 2147483647 w 94"/>
                  <a:gd name="T23" fmla="*/ 2147483647 h 64"/>
                  <a:gd name="T24" fmla="*/ 2147483647 w 94"/>
                  <a:gd name="T25" fmla="*/ 2147483647 h 64"/>
                  <a:gd name="T26" fmla="*/ 2147483647 w 94"/>
                  <a:gd name="T27" fmla="*/ 2147483647 h 64"/>
                  <a:gd name="T28" fmla="*/ 2147483647 w 94"/>
                  <a:gd name="T29" fmla="*/ 2147483647 h 64"/>
                  <a:gd name="T30" fmla="*/ 2147483647 w 94"/>
                  <a:gd name="T31" fmla="*/ 2147483647 h 64"/>
                  <a:gd name="T32" fmla="*/ 2147483647 w 94"/>
                  <a:gd name="T33" fmla="*/ 2147483647 h 64"/>
                  <a:gd name="T34" fmla="*/ 2147483647 w 94"/>
                  <a:gd name="T35" fmla="*/ 2147483647 h 64"/>
                  <a:gd name="T36" fmla="*/ 2147483647 w 94"/>
                  <a:gd name="T37" fmla="*/ 2147483647 h 64"/>
                  <a:gd name="T38" fmla="*/ 2147483647 w 94"/>
                  <a:gd name="T39" fmla="*/ 2147483647 h 64"/>
                  <a:gd name="T40" fmla="*/ 2147483647 w 94"/>
                  <a:gd name="T41" fmla="*/ 2147483647 h 64"/>
                  <a:gd name="T42" fmla="*/ 2147483647 w 94"/>
                  <a:gd name="T43" fmla="*/ 2147483647 h 64"/>
                  <a:gd name="T44" fmla="*/ 2147483647 w 94"/>
                  <a:gd name="T45" fmla="*/ 2147483647 h 64"/>
                  <a:gd name="T46" fmla="*/ 2147483647 w 94"/>
                  <a:gd name="T47" fmla="*/ 2147483647 h 64"/>
                  <a:gd name="T48" fmla="*/ 2147483647 w 94"/>
                  <a:gd name="T49" fmla="*/ 2147483647 h 64"/>
                  <a:gd name="T50" fmla="*/ 2147483647 w 94"/>
                  <a:gd name="T51" fmla="*/ 2147483647 h 64"/>
                  <a:gd name="T52" fmla="*/ 2147483647 w 94"/>
                  <a:gd name="T53" fmla="*/ 2147483647 h 64"/>
                  <a:gd name="T54" fmla="*/ 2147483647 w 94"/>
                  <a:gd name="T55" fmla="*/ 2147483647 h 64"/>
                  <a:gd name="T56" fmla="*/ 2147483647 w 94"/>
                  <a:gd name="T57" fmla="*/ 2147483647 h 64"/>
                  <a:gd name="T58" fmla="*/ 2147483647 w 94"/>
                  <a:gd name="T59" fmla="*/ 2147483647 h 64"/>
                  <a:gd name="T60" fmla="*/ 2147483647 w 94"/>
                  <a:gd name="T61" fmla="*/ 2147483647 h 64"/>
                  <a:gd name="T62" fmla="*/ 2147483647 w 94"/>
                  <a:gd name="T63" fmla="*/ 2147483647 h 64"/>
                  <a:gd name="T64" fmla="*/ 2147483647 w 94"/>
                  <a:gd name="T65" fmla="*/ 2147483647 h 64"/>
                  <a:gd name="T66" fmla="*/ 2147483647 w 94"/>
                  <a:gd name="T67" fmla="*/ 2147483647 h 64"/>
                  <a:gd name="T68" fmla="*/ 2147483647 w 94"/>
                  <a:gd name="T69" fmla="*/ 2147483647 h 64"/>
                  <a:gd name="T70" fmla="*/ 0 w 94"/>
                  <a:gd name="T71" fmla="*/ 2147483647 h 64"/>
                  <a:gd name="T72" fmla="*/ 0 w 94"/>
                  <a:gd name="T73" fmla="*/ 2147483647 h 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64"/>
                  <a:gd name="T113" fmla="*/ 94 w 94"/>
                  <a:gd name="T114" fmla="*/ 64 h 6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64">
                    <a:moveTo>
                      <a:pt x="0" y="51"/>
                    </a:moveTo>
                    <a:lnTo>
                      <a:pt x="3" y="17"/>
                    </a:lnTo>
                    <a:lnTo>
                      <a:pt x="4" y="0"/>
                    </a:lnTo>
                    <a:lnTo>
                      <a:pt x="93" y="4"/>
                    </a:lnTo>
                    <a:lnTo>
                      <a:pt x="93" y="6"/>
                    </a:lnTo>
                    <a:lnTo>
                      <a:pt x="92" y="7"/>
                    </a:lnTo>
                    <a:lnTo>
                      <a:pt x="90" y="10"/>
                    </a:lnTo>
                    <a:lnTo>
                      <a:pt x="90" y="11"/>
                    </a:lnTo>
                    <a:lnTo>
                      <a:pt x="94" y="15"/>
                    </a:lnTo>
                    <a:lnTo>
                      <a:pt x="94" y="46"/>
                    </a:lnTo>
                    <a:lnTo>
                      <a:pt x="92" y="46"/>
                    </a:lnTo>
                    <a:lnTo>
                      <a:pt x="93" y="47"/>
                    </a:lnTo>
                    <a:lnTo>
                      <a:pt x="94" y="48"/>
                    </a:lnTo>
                    <a:lnTo>
                      <a:pt x="93" y="50"/>
                    </a:lnTo>
                    <a:lnTo>
                      <a:pt x="94" y="51"/>
                    </a:lnTo>
                    <a:lnTo>
                      <a:pt x="94" y="54"/>
                    </a:lnTo>
                    <a:lnTo>
                      <a:pt x="93" y="54"/>
                    </a:lnTo>
                    <a:lnTo>
                      <a:pt x="94" y="56"/>
                    </a:lnTo>
                    <a:lnTo>
                      <a:pt x="92" y="59"/>
                    </a:lnTo>
                    <a:lnTo>
                      <a:pt x="94" y="62"/>
                    </a:lnTo>
                    <a:lnTo>
                      <a:pt x="94" y="64"/>
                    </a:lnTo>
                    <a:lnTo>
                      <a:pt x="91" y="62"/>
                    </a:lnTo>
                    <a:lnTo>
                      <a:pt x="86" y="59"/>
                    </a:lnTo>
                    <a:lnTo>
                      <a:pt x="84" y="58"/>
                    </a:lnTo>
                    <a:lnTo>
                      <a:pt x="82" y="58"/>
                    </a:lnTo>
                    <a:lnTo>
                      <a:pt x="80" y="60"/>
                    </a:lnTo>
                    <a:lnTo>
                      <a:pt x="79" y="60"/>
                    </a:lnTo>
                    <a:lnTo>
                      <a:pt x="77" y="60"/>
                    </a:lnTo>
                    <a:lnTo>
                      <a:pt x="76" y="57"/>
                    </a:lnTo>
                    <a:lnTo>
                      <a:pt x="75" y="56"/>
                    </a:lnTo>
                    <a:lnTo>
                      <a:pt x="73" y="57"/>
                    </a:lnTo>
                    <a:lnTo>
                      <a:pt x="71" y="57"/>
                    </a:lnTo>
                    <a:lnTo>
                      <a:pt x="69" y="54"/>
                    </a:lnTo>
                    <a:lnTo>
                      <a:pt x="0" y="51"/>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2789" name="Freeform 9"/>
              <p:cNvSpPr>
                <a:spLocks/>
              </p:cNvSpPr>
              <p:nvPr/>
            </p:nvSpPr>
            <p:spPr bwMode="auto">
              <a:xfrm>
                <a:off x="4522789" y="3590925"/>
                <a:ext cx="944562" cy="465138"/>
              </a:xfrm>
              <a:custGeom>
                <a:avLst/>
                <a:gdLst>
                  <a:gd name="T0" fmla="*/ 928268316 w 116"/>
                  <a:gd name="T1" fmla="*/ 60095829 h 60"/>
                  <a:gd name="T2" fmla="*/ 0 w 116"/>
                  <a:gd name="T3" fmla="*/ 540885828 h 60"/>
                  <a:gd name="T4" fmla="*/ 2147483647 w 116"/>
                  <a:gd name="T5" fmla="*/ 2147483647 h 60"/>
                  <a:gd name="T6" fmla="*/ 2147483647 w 116"/>
                  <a:gd name="T7" fmla="*/ 2147483647 h 60"/>
                  <a:gd name="T8" fmla="*/ 2147483647 w 116"/>
                  <a:gd name="T9" fmla="*/ 2147483647 h 60"/>
                  <a:gd name="T10" fmla="*/ 2147483647 w 116"/>
                  <a:gd name="T11" fmla="*/ 2147483647 h 60"/>
                  <a:gd name="T12" fmla="*/ 2147483647 w 116"/>
                  <a:gd name="T13" fmla="*/ 2147483647 h 60"/>
                  <a:gd name="T14" fmla="*/ 2147483647 w 116"/>
                  <a:gd name="T15" fmla="*/ 2147483647 h 60"/>
                  <a:gd name="T16" fmla="*/ 2147483647 w 116"/>
                  <a:gd name="T17" fmla="*/ 2147483647 h 60"/>
                  <a:gd name="T18" fmla="*/ 2147483647 w 116"/>
                  <a:gd name="T19" fmla="*/ 2147483647 h 60"/>
                  <a:gd name="T20" fmla="*/ 2147483647 w 116"/>
                  <a:gd name="T21" fmla="*/ 2147483647 h 60"/>
                  <a:gd name="T22" fmla="*/ 2147483647 w 116"/>
                  <a:gd name="T23" fmla="*/ 2147483647 h 60"/>
                  <a:gd name="T24" fmla="*/ 2147483647 w 116"/>
                  <a:gd name="T25" fmla="*/ 2147483647 h 60"/>
                  <a:gd name="T26" fmla="*/ 2147483647 w 116"/>
                  <a:gd name="T27" fmla="*/ 2147483647 h 60"/>
                  <a:gd name="T28" fmla="*/ 2147483647 w 116"/>
                  <a:gd name="T29" fmla="*/ 2147483647 h 60"/>
                  <a:gd name="T30" fmla="*/ 2147483647 w 116"/>
                  <a:gd name="T31" fmla="*/ 2147483647 h 60"/>
                  <a:gd name="T32" fmla="*/ 2147483647 w 116"/>
                  <a:gd name="T33" fmla="*/ 2147483647 h 60"/>
                  <a:gd name="T34" fmla="*/ 2147483647 w 116"/>
                  <a:gd name="T35" fmla="*/ 2147483647 h 60"/>
                  <a:gd name="T36" fmla="*/ 2147483647 w 116"/>
                  <a:gd name="T37" fmla="*/ 2147483647 h 60"/>
                  <a:gd name="T38" fmla="*/ 2147483647 w 116"/>
                  <a:gd name="T39" fmla="*/ 2147483647 h 60"/>
                  <a:gd name="T40" fmla="*/ 2147483647 w 116"/>
                  <a:gd name="T41" fmla="*/ 2147483647 h 60"/>
                  <a:gd name="T42" fmla="*/ 2147483647 w 116"/>
                  <a:gd name="T43" fmla="*/ 2147483647 h 60"/>
                  <a:gd name="T44" fmla="*/ 2147483647 w 116"/>
                  <a:gd name="T45" fmla="*/ 2147483647 h 60"/>
                  <a:gd name="T46" fmla="*/ 2147483647 w 116"/>
                  <a:gd name="T47" fmla="*/ 2147483647 h 60"/>
                  <a:gd name="T48" fmla="*/ 2147483647 w 116"/>
                  <a:gd name="T49" fmla="*/ 2147483647 h 60"/>
                  <a:gd name="T50" fmla="*/ 2147483647 w 116"/>
                  <a:gd name="T51" fmla="*/ 2147483647 h 60"/>
                  <a:gd name="T52" fmla="*/ 2147483647 w 116"/>
                  <a:gd name="T53" fmla="*/ 2147483647 h 60"/>
                  <a:gd name="T54" fmla="*/ 2147483647 w 116"/>
                  <a:gd name="T55" fmla="*/ 2147483647 h 60"/>
                  <a:gd name="T56" fmla="*/ 2147483647 w 116"/>
                  <a:gd name="T57" fmla="*/ 2147483647 h 60"/>
                  <a:gd name="T58" fmla="*/ 2147483647 w 116"/>
                  <a:gd name="T59" fmla="*/ 2147483647 h 60"/>
                  <a:gd name="T60" fmla="*/ 2147483647 w 116"/>
                  <a:gd name="T61" fmla="*/ 2147483647 h 60"/>
                  <a:gd name="T62" fmla="*/ 2147483647 w 116"/>
                  <a:gd name="T63" fmla="*/ 2147483647 h 60"/>
                  <a:gd name="T64" fmla="*/ 2147483647 w 116"/>
                  <a:gd name="T65" fmla="*/ 2147483647 h 60"/>
                  <a:gd name="T66" fmla="*/ 2147483647 w 116"/>
                  <a:gd name="T67" fmla="*/ 1863040499 h 60"/>
                  <a:gd name="T68" fmla="*/ 2147483647 w 116"/>
                  <a:gd name="T69" fmla="*/ 180295256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6"/>
                  <a:gd name="T106" fmla="*/ 0 h 60"/>
                  <a:gd name="T107" fmla="*/ 116 w 116"/>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6" h="60">
                    <a:moveTo>
                      <a:pt x="114" y="3"/>
                    </a:moveTo>
                    <a:lnTo>
                      <a:pt x="14" y="1"/>
                    </a:lnTo>
                    <a:lnTo>
                      <a:pt x="1" y="0"/>
                    </a:lnTo>
                    <a:lnTo>
                      <a:pt x="0" y="9"/>
                    </a:lnTo>
                    <a:lnTo>
                      <a:pt x="41" y="11"/>
                    </a:lnTo>
                    <a:lnTo>
                      <a:pt x="40" y="44"/>
                    </a:lnTo>
                    <a:lnTo>
                      <a:pt x="41" y="44"/>
                    </a:lnTo>
                    <a:lnTo>
                      <a:pt x="42" y="45"/>
                    </a:lnTo>
                    <a:lnTo>
                      <a:pt x="44" y="47"/>
                    </a:lnTo>
                    <a:lnTo>
                      <a:pt x="45" y="48"/>
                    </a:lnTo>
                    <a:lnTo>
                      <a:pt x="47" y="48"/>
                    </a:lnTo>
                    <a:lnTo>
                      <a:pt x="48" y="47"/>
                    </a:lnTo>
                    <a:lnTo>
                      <a:pt x="50" y="48"/>
                    </a:lnTo>
                    <a:lnTo>
                      <a:pt x="50" y="49"/>
                    </a:lnTo>
                    <a:lnTo>
                      <a:pt x="51" y="50"/>
                    </a:lnTo>
                    <a:lnTo>
                      <a:pt x="51" y="51"/>
                    </a:lnTo>
                    <a:lnTo>
                      <a:pt x="55" y="51"/>
                    </a:lnTo>
                    <a:lnTo>
                      <a:pt x="57" y="52"/>
                    </a:lnTo>
                    <a:lnTo>
                      <a:pt x="58" y="52"/>
                    </a:lnTo>
                    <a:lnTo>
                      <a:pt x="59" y="51"/>
                    </a:lnTo>
                    <a:lnTo>
                      <a:pt x="59" y="53"/>
                    </a:lnTo>
                    <a:lnTo>
                      <a:pt x="61" y="53"/>
                    </a:lnTo>
                    <a:lnTo>
                      <a:pt x="62" y="52"/>
                    </a:lnTo>
                    <a:lnTo>
                      <a:pt x="65" y="53"/>
                    </a:lnTo>
                    <a:lnTo>
                      <a:pt x="66" y="53"/>
                    </a:lnTo>
                    <a:lnTo>
                      <a:pt x="67" y="55"/>
                    </a:lnTo>
                    <a:lnTo>
                      <a:pt x="68" y="55"/>
                    </a:lnTo>
                    <a:lnTo>
                      <a:pt x="68" y="57"/>
                    </a:lnTo>
                    <a:lnTo>
                      <a:pt x="70" y="57"/>
                    </a:lnTo>
                    <a:lnTo>
                      <a:pt x="71" y="56"/>
                    </a:lnTo>
                    <a:lnTo>
                      <a:pt x="72" y="55"/>
                    </a:lnTo>
                    <a:lnTo>
                      <a:pt x="75" y="58"/>
                    </a:lnTo>
                    <a:lnTo>
                      <a:pt x="76" y="58"/>
                    </a:lnTo>
                    <a:lnTo>
                      <a:pt x="77" y="57"/>
                    </a:lnTo>
                    <a:lnTo>
                      <a:pt x="78" y="57"/>
                    </a:lnTo>
                    <a:lnTo>
                      <a:pt x="79" y="57"/>
                    </a:lnTo>
                    <a:lnTo>
                      <a:pt x="78" y="59"/>
                    </a:lnTo>
                    <a:lnTo>
                      <a:pt x="79" y="60"/>
                    </a:lnTo>
                    <a:lnTo>
                      <a:pt x="80" y="59"/>
                    </a:lnTo>
                    <a:lnTo>
                      <a:pt x="80" y="58"/>
                    </a:lnTo>
                    <a:lnTo>
                      <a:pt x="81" y="57"/>
                    </a:lnTo>
                    <a:lnTo>
                      <a:pt x="82" y="56"/>
                    </a:lnTo>
                    <a:lnTo>
                      <a:pt x="83" y="57"/>
                    </a:lnTo>
                    <a:lnTo>
                      <a:pt x="84" y="58"/>
                    </a:lnTo>
                    <a:lnTo>
                      <a:pt x="85" y="58"/>
                    </a:lnTo>
                    <a:lnTo>
                      <a:pt x="85" y="57"/>
                    </a:lnTo>
                    <a:lnTo>
                      <a:pt x="87" y="57"/>
                    </a:lnTo>
                    <a:lnTo>
                      <a:pt x="87" y="58"/>
                    </a:lnTo>
                    <a:lnTo>
                      <a:pt x="88" y="58"/>
                    </a:lnTo>
                    <a:lnTo>
                      <a:pt x="90" y="60"/>
                    </a:lnTo>
                    <a:lnTo>
                      <a:pt x="92" y="58"/>
                    </a:lnTo>
                    <a:lnTo>
                      <a:pt x="93" y="58"/>
                    </a:lnTo>
                    <a:lnTo>
                      <a:pt x="96" y="57"/>
                    </a:lnTo>
                    <a:lnTo>
                      <a:pt x="99" y="56"/>
                    </a:lnTo>
                    <a:lnTo>
                      <a:pt x="100" y="56"/>
                    </a:lnTo>
                    <a:lnTo>
                      <a:pt x="101" y="56"/>
                    </a:lnTo>
                    <a:lnTo>
                      <a:pt x="104" y="57"/>
                    </a:lnTo>
                    <a:lnTo>
                      <a:pt x="106" y="56"/>
                    </a:lnTo>
                    <a:lnTo>
                      <a:pt x="107" y="56"/>
                    </a:lnTo>
                    <a:lnTo>
                      <a:pt x="113" y="59"/>
                    </a:lnTo>
                    <a:lnTo>
                      <a:pt x="114" y="60"/>
                    </a:lnTo>
                    <a:lnTo>
                      <a:pt x="115" y="60"/>
                    </a:lnTo>
                    <a:lnTo>
                      <a:pt x="116" y="60"/>
                    </a:lnTo>
                    <a:lnTo>
                      <a:pt x="116" y="31"/>
                    </a:lnTo>
                    <a:lnTo>
                      <a:pt x="114" y="12"/>
                    </a:lnTo>
                    <a:lnTo>
                      <a:pt x="114" y="3"/>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2790" name="Freeform 12"/>
              <p:cNvSpPr>
                <a:spLocks/>
              </p:cNvSpPr>
              <p:nvPr/>
            </p:nvSpPr>
            <p:spPr bwMode="auto">
              <a:xfrm>
                <a:off x="5597525" y="2282827"/>
                <a:ext cx="577850" cy="588963"/>
              </a:xfrm>
              <a:custGeom>
                <a:avLst/>
                <a:gdLst>
                  <a:gd name="T0" fmla="*/ 1920927719 w 71"/>
                  <a:gd name="T1" fmla="*/ 2147483647 h 76"/>
                  <a:gd name="T2" fmla="*/ 1589738424 w 71"/>
                  <a:gd name="T3" fmla="*/ 2147483647 h 76"/>
                  <a:gd name="T4" fmla="*/ 1457256195 w 71"/>
                  <a:gd name="T5" fmla="*/ 2147483647 h 76"/>
                  <a:gd name="T6" fmla="*/ 1523497309 w 71"/>
                  <a:gd name="T7" fmla="*/ 2147483647 h 76"/>
                  <a:gd name="T8" fmla="*/ 1391015080 w 71"/>
                  <a:gd name="T9" fmla="*/ 2147483647 h 76"/>
                  <a:gd name="T10" fmla="*/ 1391015080 w 71"/>
                  <a:gd name="T11" fmla="*/ 2147483647 h 76"/>
                  <a:gd name="T12" fmla="*/ 1126058761 w 71"/>
                  <a:gd name="T13" fmla="*/ 2147483647 h 76"/>
                  <a:gd name="T14" fmla="*/ 794869212 w 71"/>
                  <a:gd name="T15" fmla="*/ 2147483647 h 76"/>
                  <a:gd name="T16" fmla="*/ 529912766 w 71"/>
                  <a:gd name="T17" fmla="*/ 2147483647 h 76"/>
                  <a:gd name="T18" fmla="*/ 463671651 w 71"/>
                  <a:gd name="T19" fmla="*/ 2147483647 h 76"/>
                  <a:gd name="T20" fmla="*/ 198715268 w 71"/>
                  <a:gd name="T21" fmla="*/ 2147483647 h 76"/>
                  <a:gd name="T22" fmla="*/ 66241130 w 71"/>
                  <a:gd name="T23" fmla="*/ 2147483647 h 76"/>
                  <a:gd name="T24" fmla="*/ 132474122 w 71"/>
                  <a:gd name="T25" fmla="*/ 1861704030 h 76"/>
                  <a:gd name="T26" fmla="*/ 198715268 w 71"/>
                  <a:gd name="T27" fmla="*/ 1681535671 h 76"/>
                  <a:gd name="T28" fmla="*/ 0 w 71"/>
                  <a:gd name="T29" fmla="*/ 1501375062 h 76"/>
                  <a:gd name="T30" fmla="*/ 66241130 w 71"/>
                  <a:gd name="T31" fmla="*/ 1321206703 h 76"/>
                  <a:gd name="T32" fmla="*/ 331197561 w 71"/>
                  <a:gd name="T33" fmla="*/ 1020936437 h 76"/>
                  <a:gd name="T34" fmla="*/ 463671651 w 71"/>
                  <a:gd name="T35" fmla="*/ 960877492 h 76"/>
                  <a:gd name="T36" fmla="*/ 463671651 w 71"/>
                  <a:gd name="T37" fmla="*/ 360329090 h 76"/>
                  <a:gd name="T38" fmla="*/ 596154007 w 71"/>
                  <a:gd name="T39" fmla="*/ 300278136 h 76"/>
                  <a:gd name="T40" fmla="*/ 861110326 w 71"/>
                  <a:gd name="T41" fmla="*/ 300278136 h 76"/>
                  <a:gd name="T42" fmla="*/ 1457256195 w 71"/>
                  <a:gd name="T43" fmla="*/ 60058718 h 76"/>
                  <a:gd name="T44" fmla="*/ 1589738424 w 71"/>
                  <a:gd name="T45" fmla="*/ 60058718 h 76"/>
                  <a:gd name="T46" fmla="*/ 1523497309 w 71"/>
                  <a:gd name="T47" fmla="*/ 180168420 h 76"/>
                  <a:gd name="T48" fmla="*/ 1457256195 w 71"/>
                  <a:gd name="T49" fmla="*/ 360329090 h 76"/>
                  <a:gd name="T50" fmla="*/ 1722212514 w 71"/>
                  <a:gd name="T51" fmla="*/ 300278136 h 76"/>
                  <a:gd name="T52" fmla="*/ 1854686604 w 71"/>
                  <a:gd name="T53" fmla="*/ 360329090 h 76"/>
                  <a:gd name="T54" fmla="*/ 2053409948 w 71"/>
                  <a:gd name="T55" fmla="*/ 480438746 h 76"/>
                  <a:gd name="T56" fmla="*/ 2119642924 w 71"/>
                  <a:gd name="T57" fmla="*/ 600548523 h 76"/>
                  <a:gd name="T58" fmla="*/ 2147483647 w 71"/>
                  <a:gd name="T59" fmla="*/ 780716882 h 76"/>
                  <a:gd name="T60" fmla="*/ 2147483647 w 71"/>
                  <a:gd name="T61" fmla="*/ 900826538 h 76"/>
                  <a:gd name="T62" fmla="*/ 2147483647 w 71"/>
                  <a:gd name="T63" fmla="*/ 900826538 h 76"/>
                  <a:gd name="T64" fmla="*/ 2147483647 w 71"/>
                  <a:gd name="T65" fmla="*/ 900826538 h 76"/>
                  <a:gd name="T66" fmla="*/ 2147483647 w 71"/>
                  <a:gd name="T67" fmla="*/ 960877492 h 76"/>
                  <a:gd name="T68" fmla="*/ 2147483647 w 71"/>
                  <a:gd name="T69" fmla="*/ 1020936437 h 76"/>
                  <a:gd name="T70" fmla="*/ 2147483647 w 71"/>
                  <a:gd name="T71" fmla="*/ 1080987390 h 76"/>
                  <a:gd name="T72" fmla="*/ 2147483647 w 71"/>
                  <a:gd name="T73" fmla="*/ 1261155749 h 76"/>
                  <a:gd name="T74" fmla="*/ 2147483647 w 71"/>
                  <a:gd name="T75" fmla="*/ 1501375062 h 76"/>
                  <a:gd name="T76" fmla="*/ 2147483647 w 71"/>
                  <a:gd name="T77" fmla="*/ 1501375062 h 76"/>
                  <a:gd name="T78" fmla="*/ 2147483647 w 71"/>
                  <a:gd name="T79" fmla="*/ 1621484718 h 76"/>
                  <a:gd name="T80" fmla="*/ 2147483647 w 71"/>
                  <a:gd name="T81" fmla="*/ 1801645327 h 76"/>
                  <a:gd name="T82" fmla="*/ 2147483647 w 71"/>
                  <a:gd name="T83" fmla="*/ 1981813686 h 76"/>
                  <a:gd name="T84" fmla="*/ 2147483647 w 71"/>
                  <a:gd name="T85" fmla="*/ 2147483647 h 76"/>
                  <a:gd name="T86" fmla="*/ 2147483647 w 71"/>
                  <a:gd name="T87" fmla="*/ 2147483647 h 76"/>
                  <a:gd name="T88" fmla="*/ 2147483647 w 71"/>
                  <a:gd name="T89" fmla="*/ 2101923827 h 76"/>
                  <a:gd name="T90" fmla="*/ 2147483647 w 71"/>
                  <a:gd name="T91" fmla="*/ 1981813686 h 76"/>
                  <a:gd name="T92" fmla="*/ 2147483647 w 71"/>
                  <a:gd name="T93" fmla="*/ 1861704030 h 76"/>
                  <a:gd name="T94" fmla="*/ 2147483647 w 71"/>
                  <a:gd name="T95" fmla="*/ 1681535671 h 76"/>
                  <a:gd name="T96" fmla="*/ 2147483647 w 71"/>
                  <a:gd name="T97" fmla="*/ 1621484718 h 76"/>
                  <a:gd name="T98" fmla="*/ 2147483647 w 71"/>
                  <a:gd name="T99" fmla="*/ 1501375062 h 76"/>
                  <a:gd name="T100" fmla="*/ 2147483647 w 71"/>
                  <a:gd name="T101" fmla="*/ 1561426015 h 76"/>
                  <a:gd name="T102" fmla="*/ 2147483647 w 71"/>
                  <a:gd name="T103" fmla="*/ 1981813686 h 76"/>
                  <a:gd name="T104" fmla="*/ 2147483647 w 71"/>
                  <a:gd name="T105" fmla="*/ 2101923827 h 76"/>
                  <a:gd name="T106" fmla="*/ 2147483647 w 71"/>
                  <a:gd name="T107" fmla="*/ 2147483647 h 76"/>
                  <a:gd name="T108" fmla="*/ 2147483647 w 71"/>
                  <a:gd name="T109" fmla="*/ 2147483647 h 76"/>
                  <a:gd name="T110" fmla="*/ 2147483647 w 71"/>
                  <a:gd name="T111" fmla="*/ 2147483647 h 76"/>
                  <a:gd name="T112" fmla="*/ 2147483647 w 71"/>
                  <a:gd name="T113" fmla="*/ 2147483647 h 76"/>
                  <a:gd name="T114" fmla="*/ 2147483647 w 71"/>
                  <a:gd name="T115" fmla="*/ 2147483647 h 76"/>
                  <a:gd name="T116" fmla="*/ 2147483647 w 71"/>
                  <a:gd name="T117" fmla="*/ 2147483647 h 76"/>
                  <a:gd name="T118" fmla="*/ 2147483647 w 71"/>
                  <a:gd name="T119" fmla="*/ 2147483647 h 76"/>
                  <a:gd name="T120" fmla="*/ 2147483647 w 71"/>
                  <a:gd name="T121" fmla="*/ 2147483647 h 76"/>
                  <a:gd name="T122" fmla="*/ 1987168833 w 71"/>
                  <a:gd name="T123" fmla="*/ 2147483647 h 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
                  <a:gd name="T187" fmla="*/ 0 h 76"/>
                  <a:gd name="T188" fmla="*/ 71 w 71"/>
                  <a:gd name="T189" fmla="*/ 76 h 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 h="76">
                    <a:moveTo>
                      <a:pt x="30" y="76"/>
                    </a:moveTo>
                    <a:lnTo>
                      <a:pt x="29" y="75"/>
                    </a:lnTo>
                    <a:lnTo>
                      <a:pt x="28" y="73"/>
                    </a:lnTo>
                    <a:lnTo>
                      <a:pt x="24" y="72"/>
                    </a:lnTo>
                    <a:lnTo>
                      <a:pt x="23" y="67"/>
                    </a:lnTo>
                    <a:lnTo>
                      <a:pt x="22" y="65"/>
                    </a:lnTo>
                    <a:lnTo>
                      <a:pt x="23" y="64"/>
                    </a:lnTo>
                    <a:lnTo>
                      <a:pt x="23" y="63"/>
                    </a:lnTo>
                    <a:lnTo>
                      <a:pt x="22" y="61"/>
                    </a:lnTo>
                    <a:lnTo>
                      <a:pt x="21" y="59"/>
                    </a:lnTo>
                    <a:lnTo>
                      <a:pt x="21" y="56"/>
                    </a:lnTo>
                    <a:lnTo>
                      <a:pt x="21" y="54"/>
                    </a:lnTo>
                    <a:lnTo>
                      <a:pt x="21" y="53"/>
                    </a:lnTo>
                    <a:lnTo>
                      <a:pt x="17" y="50"/>
                    </a:lnTo>
                    <a:lnTo>
                      <a:pt x="13" y="48"/>
                    </a:lnTo>
                    <a:lnTo>
                      <a:pt x="12" y="45"/>
                    </a:lnTo>
                    <a:lnTo>
                      <a:pt x="8" y="44"/>
                    </a:lnTo>
                    <a:lnTo>
                      <a:pt x="8" y="43"/>
                    </a:lnTo>
                    <a:lnTo>
                      <a:pt x="7" y="42"/>
                    </a:lnTo>
                    <a:lnTo>
                      <a:pt x="4" y="41"/>
                    </a:lnTo>
                    <a:lnTo>
                      <a:pt x="3" y="41"/>
                    </a:lnTo>
                    <a:lnTo>
                      <a:pt x="2" y="40"/>
                    </a:lnTo>
                    <a:lnTo>
                      <a:pt x="1" y="39"/>
                    </a:lnTo>
                    <a:lnTo>
                      <a:pt x="1" y="34"/>
                    </a:lnTo>
                    <a:lnTo>
                      <a:pt x="2" y="31"/>
                    </a:lnTo>
                    <a:lnTo>
                      <a:pt x="2" y="30"/>
                    </a:lnTo>
                    <a:lnTo>
                      <a:pt x="3" y="28"/>
                    </a:lnTo>
                    <a:lnTo>
                      <a:pt x="1" y="26"/>
                    </a:lnTo>
                    <a:lnTo>
                      <a:pt x="0" y="25"/>
                    </a:lnTo>
                    <a:lnTo>
                      <a:pt x="1" y="22"/>
                    </a:lnTo>
                    <a:lnTo>
                      <a:pt x="1" y="20"/>
                    </a:lnTo>
                    <a:lnTo>
                      <a:pt x="5" y="17"/>
                    </a:lnTo>
                    <a:lnTo>
                      <a:pt x="6" y="17"/>
                    </a:lnTo>
                    <a:lnTo>
                      <a:pt x="7" y="16"/>
                    </a:lnTo>
                    <a:lnTo>
                      <a:pt x="6" y="7"/>
                    </a:lnTo>
                    <a:lnTo>
                      <a:pt x="7" y="6"/>
                    </a:lnTo>
                    <a:lnTo>
                      <a:pt x="8" y="5"/>
                    </a:lnTo>
                    <a:lnTo>
                      <a:pt x="9" y="5"/>
                    </a:lnTo>
                    <a:lnTo>
                      <a:pt x="11" y="6"/>
                    </a:lnTo>
                    <a:lnTo>
                      <a:pt x="13" y="5"/>
                    </a:lnTo>
                    <a:lnTo>
                      <a:pt x="16" y="4"/>
                    </a:lnTo>
                    <a:lnTo>
                      <a:pt x="22" y="1"/>
                    </a:lnTo>
                    <a:lnTo>
                      <a:pt x="23" y="0"/>
                    </a:lnTo>
                    <a:lnTo>
                      <a:pt x="24" y="1"/>
                    </a:lnTo>
                    <a:lnTo>
                      <a:pt x="24" y="2"/>
                    </a:lnTo>
                    <a:lnTo>
                      <a:pt x="23" y="3"/>
                    </a:lnTo>
                    <a:lnTo>
                      <a:pt x="23" y="4"/>
                    </a:lnTo>
                    <a:lnTo>
                      <a:pt x="22" y="6"/>
                    </a:lnTo>
                    <a:lnTo>
                      <a:pt x="25" y="5"/>
                    </a:lnTo>
                    <a:lnTo>
                      <a:pt x="26" y="5"/>
                    </a:lnTo>
                    <a:lnTo>
                      <a:pt x="27" y="7"/>
                    </a:lnTo>
                    <a:lnTo>
                      <a:pt x="28" y="6"/>
                    </a:lnTo>
                    <a:lnTo>
                      <a:pt x="29" y="7"/>
                    </a:lnTo>
                    <a:lnTo>
                      <a:pt x="31" y="8"/>
                    </a:lnTo>
                    <a:lnTo>
                      <a:pt x="32" y="8"/>
                    </a:lnTo>
                    <a:lnTo>
                      <a:pt x="32" y="10"/>
                    </a:lnTo>
                    <a:lnTo>
                      <a:pt x="33" y="11"/>
                    </a:lnTo>
                    <a:lnTo>
                      <a:pt x="44" y="13"/>
                    </a:lnTo>
                    <a:lnTo>
                      <a:pt x="46" y="13"/>
                    </a:lnTo>
                    <a:lnTo>
                      <a:pt x="48" y="15"/>
                    </a:lnTo>
                    <a:lnTo>
                      <a:pt x="50" y="15"/>
                    </a:lnTo>
                    <a:lnTo>
                      <a:pt x="51" y="15"/>
                    </a:lnTo>
                    <a:lnTo>
                      <a:pt x="54" y="15"/>
                    </a:lnTo>
                    <a:lnTo>
                      <a:pt x="56" y="16"/>
                    </a:lnTo>
                    <a:lnTo>
                      <a:pt x="57" y="17"/>
                    </a:lnTo>
                    <a:lnTo>
                      <a:pt x="56" y="17"/>
                    </a:lnTo>
                    <a:lnTo>
                      <a:pt x="56" y="18"/>
                    </a:lnTo>
                    <a:lnTo>
                      <a:pt x="58" y="18"/>
                    </a:lnTo>
                    <a:lnTo>
                      <a:pt x="60" y="19"/>
                    </a:lnTo>
                    <a:lnTo>
                      <a:pt x="61" y="21"/>
                    </a:lnTo>
                    <a:lnTo>
                      <a:pt x="60" y="25"/>
                    </a:lnTo>
                    <a:lnTo>
                      <a:pt x="62" y="25"/>
                    </a:lnTo>
                    <a:lnTo>
                      <a:pt x="63" y="25"/>
                    </a:lnTo>
                    <a:lnTo>
                      <a:pt x="62" y="26"/>
                    </a:lnTo>
                    <a:lnTo>
                      <a:pt x="62" y="27"/>
                    </a:lnTo>
                    <a:lnTo>
                      <a:pt x="62" y="28"/>
                    </a:lnTo>
                    <a:lnTo>
                      <a:pt x="64" y="30"/>
                    </a:lnTo>
                    <a:lnTo>
                      <a:pt x="61" y="33"/>
                    </a:lnTo>
                    <a:lnTo>
                      <a:pt x="60" y="36"/>
                    </a:lnTo>
                    <a:lnTo>
                      <a:pt x="59" y="38"/>
                    </a:lnTo>
                    <a:lnTo>
                      <a:pt x="59" y="39"/>
                    </a:lnTo>
                    <a:lnTo>
                      <a:pt x="61" y="38"/>
                    </a:lnTo>
                    <a:lnTo>
                      <a:pt x="63" y="35"/>
                    </a:lnTo>
                    <a:lnTo>
                      <a:pt x="65" y="33"/>
                    </a:lnTo>
                    <a:lnTo>
                      <a:pt x="66" y="33"/>
                    </a:lnTo>
                    <a:lnTo>
                      <a:pt x="67" y="32"/>
                    </a:lnTo>
                    <a:lnTo>
                      <a:pt x="68" y="31"/>
                    </a:lnTo>
                    <a:lnTo>
                      <a:pt x="68" y="30"/>
                    </a:lnTo>
                    <a:lnTo>
                      <a:pt x="68" y="28"/>
                    </a:lnTo>
                    <a:lnTo>
                      <a:pt x="68" y="27"/>
                    </a:lnTo>
                    <a:lnTo>
                      <a:pt x="69" y="27"/>
                    </a:lnTo>
                    <a:lnTo>
                      <a:pt x="69" y="26"/>
                    </a:lnTo>
                    <a:lnTo>
                      <a:pt x="70" y="25"/>
                    </a:lnTo>
                    <a:lnTo>
                      <a:pt x="71" y="25"/>
                    </a:lnTo>
                    <a:lnTo>
                      <a:pt x="71" y="26"/>
                    </a:lnTo>
                    <a:lnTo>
                      <a:pt x="71" y="28"/>
                    </a:lnTo>
                    <a:lnTo>
                      <a:pt x="69" y="33"/>
                    </a:lnTo>
                    <a:lnTo>
                      <a:pt x="68" y="34"/>
                    </a:lnTo>
                    <a:lnTo>
                      <a:pt x="68" y="35"/>
                    </a:lnTo>
                    <a:lnTo>
                      <a:pt x="68" y="36"/>
                    </a:lnTo>
                    <a:lnTo>
                      <a:pt x="66" y="40"/>
                    </a:lnTo>
                    <a:lnTo>
                      <a:pt x="66" y="43"/>
                    </a:lnTo>
                    <a:lnTo>
                      <a:pt x="66" y="45"/>
                    </a:lnTo>
                    <a:lnTo>
                      <a:pt x="64" y="46"/>
                    </a:lnTo>
                    <a:lnTo>
                      <a:pt x="64" y="47"/>
                    </a:lnTo>
                    <a:lnTo>
                      <a:pt x="64" y="50"/>
                    </a:lnTo>
                    <a:lnTo>
                      <a:pt x="65" y="54"/>
                    </a:lnTo>
                    <a:lnTo>
                      <a:pt x="64" y="55"/>
                    </a:lnTo>
                    <a:lnTo>
                      <a:pt x="63" y="59"/>
                    </a:lnTo>
                    <a:lnTo>
                      <a:pt x="63" y="65"/>
                    </a:lnTo>
                    <a:lnTo>
                      <a:pt x="65" y="70"/>
                    </a:lnTo>
                    <a:lnTo>
                      <a:pt x="65" y="71"/>
                    </a:lnTo>
                    <a:lnTo>
                      <a:pt x="65" y="72"/>
                    </a:lnTo>
                    <a:lnTo>
                      <a:pt x="65" y="74"/>
                    </a:lnTo>
                    <a:lnTo>
                      <a:pt x="30" y="76"/>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2791" name="Freeform 18"/>
              <p:cNvSpPr>
                <a:spLocks/>
              </p:cNvSpPr>
              <p:nvPr/>
            </p:nvSpPr>
            <p:spPr bwMode="auto">
              <a:xfrm>
                <a:off x="6289675" y="4311650"/>
                <a:ext cx="1001714" cy="719138"/>
              </a:xfrm>
              <a:custGeom>
                <a:avLst/>
                <a:gdLst>
                  <a:gd name="T0" fmla="*/ 0 w 123"/>
                  <a:gd name="T1" fmla="*/ 478350457 h 93"/>
                  <a:gd name="T2" fmla="*/ 0 w 123"/>
                  <a:gd name="T3" fmla="*/ 597943961 h 93"/>
                  <a:gd name="T4" fmla="*/ 132649736 w 123"/>
                  <a:gd name="T5" fmla="*/ 717529612 h 93"/>
                  <a:gd name="T6" fmla="*/ 198974620 w 123"/>
                  <a:gd name="T7" fmla="*/ 896911954 h 93"/>
                  <a:gd name="T8" fmla="*/ 265299471 w 123"/>
                  <a:gd name="T9" fmla="*/ 1016497846 h 93"/>
                  <a:gd name="T10" fmla="*/ 198974620 w 123"/>
                  <a:gd name="T11" fmla="*/ 1136091230 h 93"/>
                  <a:gd name="T12" fmla="*/ 464274091 w 123"/>
                  <a:gd name="T13" fmla="*/ 1076294538 h 93"/>
                  <a:gd name="T14" fmla="*/ 596923922 w 123"/>
                  <a:gd name="T15" fmla="*/ 896911954 h 93"/>
                  <a:gd name="T16" fmla="*/ 663248774 w 123"/>
                  <a:gd name="T17" fmla="*/ 896911954 h 93"/>
                  <a:gd name="T18" fmla="*/ 596923922 w 123"/>
                  <a:gd name="T19" fmla="*/ 1016497846 h 93"/>
                  <a:gd name="T20" fmla="*/ 1260172696 w 123"/>
                  <a:gd name="T21" fmla="*/ 837115262 h 93"/>
                  <a:gd name="T22" fmla="*/ 1260172696 w 123"/>
                  <a:gd name="T23" fmla="*/ 956708646 h 93"/>
                  <a:gd name="T24" fmla="*/ 1658121808 w 123"/>
                  <a:gd name="T25" fmla="*/ 1016497846 h 93"/>
                  <a:gd name="T26" fmla="*/ 1923421216 w 123"/>
                  <a:gd name="T27" fmla="*/ 1076294538 h 93"/>
                  <a:gd name="T28" fmla="*/ 2056079064 w 123"/>
                  <a:gd name="T29" fmla="*/ 1136091230 h 93"/>
                  <a:gd name="T30" fmla="*/ 2056079064 w 123"/>
                  <a:gd name="T31" fmla="*/ 1195880189 h 93"/>
                  <a:gd name="T32" fmla="*/ 2147483647 w 123"/>
                  <a:gd name="T33" fmla="*/ 1435059223 h 93"/>
                  <a:gd name="T34" fmla="*/ 2147483647 w 123"/>
                  <a:gd name="T35" fmla="*/ 1494855915 h 93"/>
                  <a:gd name="T36" fmla="*/ 2147483647 w 123"/>
                  <a:gd name="T37" fmla="*/ 1554644874 h 93"/>
                  <a:gd name="T38" fmla="*/ 2147483647 w 123"/>
                  <a:gd name="T39" fmla="*/ 1435059223 h 93"/>
                  <a:gd name="T40" fmla="*/ 2147483647 w 123"/>
                  <a:gd name="T41" fmla="*/ 1255676881 h 93"/>
                  <a:gd name="T42" fmla="*/ 2147483647 w 123"/>
                  <a:gd name="T43" fmla="*/ 1076294538 h 93"/>
                  <a:gd name="T44" fmla="*/ 2147483647 w 123"/>
                  <a:gd name="T45" fmla="*/ 1255676881 h 93"/>
                  <a:gd name="T46" fmla="*/ 2147483647 w 123"/>
                  <a:gd name="T47" fmla="*/ 1674238257 h 93"/>
                  <a:gd name="T48" fmla="*/ 2147483647 w 123"/>
                  <a:gd name="T49" fmla="*/ 1793823908 h 93"/>
                  <a:gd name="T50" fmla="*/ 2147483647 w 123"/>
                  <a:gd name="T51" fmla="*/ 2147483647 h 93"/>
                  <a:gd name="T52" fmla="*/ 2147483647 w 123"/>
                  <a:gd name="T53" fmla="*/ 2147483647 h 93"/>
                  <a:gd name="T54" fmla="*/ 2147483647 w 123"/>
                  <a:gd name="T55" fmla="*/ 2147483647 h 93"/>
                  <a:gd name="T56" fmla="*/ 2147483647 w 123"/>
                  <a:gd name="T57" fmla="*/ 2147483647 h 93"/>
                  <a:gd name="T58" fmla="*/ 2147483647 w 123"/>
                  <a:gd name="T59" fmla="*/ 2147483647 h 93"/>
                  <a:gd name="T60" fmla="*/ 2147483647 w 123"/>
                  <a:gd name="T61" fmla="*/ 2147483647 h 93"/>
                  <a:gd name="T62" fmla="*/ 2147483647 w 123"/>
                  <a:gd name="T63" fmla="*/ 2147483647 h 93"/>
                  <a:gd name="T64" fmla="*/ 2147483647 w 123"/>
                  <a:gd name="T65" fmla="*/ 2147483647 h 93"/>
                  <a:gd name="T66" fmla="*/ 2147483647 w 123"/>
                  <a:gd name="T67" fmla="*/ 2147483647 h 93"/>
                  <a:gd name="T68" fmla="*/ 2147483647 w 123"/>
                  <a:gd name="T69" fmla="*/ 2147483647 h 93"/>
                  <a:gd name="T70" fmla="*/ 2147483647 w 123"/>
                  <a:gd name="T71" fmla="*/ 2147483647 h 93"/>
                  <a:gd name="T72" fmla="*/ 2147483647 w 123"/>
                  <a:gd name="T73" fmla="*/ 2147483647 h 93"/>
                  <a:gd name="T74" fmla="*/ 2147483647 w 123"/>
                  <a:gd name="T75" fmla="*/ 2147483647 h 93"/>
                  <a:gd name="T76" fmla="*/ 2147483647 w 123"/>
                  <a:gd name="T77" fmla="*/ 2147483647 h 93"/>
                  <a:gd name="T78" fmla="*/ 2147483647 w 123"/>
                  <a:gd name="T79" fmla="*/ 2147483647 h 93"/>
                  <a:gd name="T80" fmla="*/ 2147483647 w 123"/>
                  <a:gd name="T81" fmla="*/ 2147483647 h 93"/>
                  <a:gd name="T82" fmla="*/ 2147483647 w 123"/>
                  <a:gd name="T83" fmla="*/ 2147483647 h 93"/>
                  <a:gd name="T84" fmla="*/ 2147483647 w 123"/>
                  <a:gd name="T85" fmla="*/ 2147483647 h 93"/>
                  <a:gd name="T86" fmla="*/ 2147483647 w 123"/>
                  <a:gd name="T87" fmla="*/ 2147483647 h 93"/>
                  <a:gd name="T88" fmla="*/ 2147483647 w 123"/>
                  <a:gd name="T89" fmla="*/ 2147483647 h 93"/>
                  <a:gd name="T90" fmla="*/ 2147483647 w 123"/>
                  <a:gd name="T91" fmla="*/ 2147483647 h 93"/>
                  <a:gd name="T92" fmla="*/ 2147483647 w 123"/>
                  <a:gd name="T93" fmla="*/ 2147483647 h 93"/>
                  <a:gd name="T94" fmla="*/ 2147483647 w 123"/>
                  <a:gd name="T95" fmla="*/ 2147483647 h 93"/>
                  <a:gd name="T96" fmla="*/ 2147483647 w 123"/>
                  <a:gd name="T97" fmla="*/ 2147483647 h 93"/>
                  <a:gd name="T98" fmla="*/ 2147483647 w 123"/>
                  <a:gd name="T99" fmla="*/ 2147483647 h 93"/>
                  <a:gd name="T100" fmla="*/ 2147483647 w 123"/>
                  <a:gd name="T101" fmla="*/ 1734027216 h 93"/>
                  <a:gd name="T102" fmla="*/ 2147483647 w 123"/>
                  <a:gd name="T103" fmla="*/ 1435059223 h 93"/>
                  <a:gd name="T104" fmla="*/ 2147483647 w 123"/>
                  <a:gd name="T105" fmla="*/ 478350457 h 93"/>
                  <a:gd name="T106" fmla="*/ 2147483647 w 123"/>
                  <a:gd name="T107" fmla="*/ 358764806 h 93"/>
                  <a:gd name="T108" fmla="*/ 2147483647 w 123"/>
                  <a:gd name="T109" fmla="*/ 59796707 h 93"/>
                  <a:gd name="T110" fmla="*/ 2147483647 w 123"/>
                  <a:gd name="T111" fmla="*/ 59796707 h 93"/>
                  <a:gd name="T112" fmla="*/ 2147483647 w 123"/>
                  <a:gd name="T113" fmla="*/ 418561497 h 93"/>
                  <a:gd name="T114" fmla="*/ 2147483647 w 123"/>
                  <a:gd name="T115" fmla="*/ 478350457 h 93"/>
                  <a:gd name="T116" fmla="*/ 2147483647 w 123"/>
                  <a:gd name="T117" fmla="*/ 418561497 h 93"/>
                  <a:gd name="T118" fmla="*/ 2147483647 w 123"/>
                  <a:gd name="T119" fmla="*/ 179382403 h 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3"/>
                  <a:gd name="T181" fmla="*/ 0 h 93"/>
                  <a:gd name="T182" fmla="*/ 123 w 123"/>
                  <a:gd name="T183" fmla="*/ 93 h 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3" h="93">
                    <a:moveTo>
                      <a:pt x="38" y="3"/>
                    </a:moveTo>
                    <a:lnTo>
                      <a:pt x="0" y="7"/>
                    </a:lnTo>
                    <a:lnTo>
                      <a:pt x="0" y="8"/>
                    </a:lnTo>
                    <a:lnTo>
                      <a:pt x="0" y="9"/>
                    </a:lnTo>
                    <a:lnTo>
                      <a:pt x="0" y="10"/>
                    </a:lnTo>
                    <a:lnTo>
                      <a:pt x="1" y="12"/>
                    </a:lnTo>
                    <a:lnTo>
                      <a:pt x="2" y="12"/>
                    </a:lnTo>
                    <a:lnTo>
                      <a:pt x="4" y="13"/>
                    </a:lnTo>
                    <a:lnTo>
                      <a:pt x="4" y="14"/>
                    </a:lnTo>
                    <a:lnTo>
                      <a:pt x="3" y="15"/>
                    </a:lnTo>
                    <a:lnTo>
                      <a:pt x="3" y="16"/>
                    </a:lnTo>
                    <a:lnTo>
                      <a:pt x="4" y="16"/>
                    </a:lnTo>
                    <a:lnTo>
                      <a:pt x="4" y="17"/>
                    </a:lnTo>
                    <a:lnTo>
                      <a:pt x="3" y="18"/>
                    </a:lnTo>
                    <a:lnTo>
                      <a:pt x="3" y="19"/>
                    </a:lnTo>
                    <a:lnTo>
                      <a:pt x="4" y="19"/>
                    </a:lnTo>
                    <a:lnTo>
                      <a:pt x="6" y="18"/>
                    </a:lnTo>
                    <a:lnTo>
                      <a:pt x="7" y="18"/>
                    </a:lnTo>
                    <a:lnTo>
                      <a:pt x="7" y="16"/>
                    </a:lnTo>
                    <a:lnTo>
                      <a:pt x="8" y="15"/>
                    </a:lnTo>
                    <a:lnTo>
                      <a:pt x="9" y="15"/>
                    </a:lnTo>
                    <a:lnTo>
                      <a:pt x="10" y="15"/>
                    </a:lnTo>
                    <a:lnTo>
                      <a:pt x="10" y="16"/>
                    </a:lnTo>
                    <a:lnTo>
                      <a:pt x="9" y="17"/>
                    </a:lnTo>
                    <a:lnTo>
                      <a:pt x="10" y="17"/>
                    </a:lnTo>
                    <a:lnTo>
                      <a:pt x="12" y="16"/>
                    </a:lnTo>
                    <a:lnTo>
                      <a:pt x="19" y="14"/>
                    </a:lnTo>
                    <a:lnTo>
                      <a:pt x="20" y="14"/>
                    </a:lnTo>
                    <a:lnTo>
                      <a:pt x="20" y="15"/>
                    </a:lnTo>
                    <a:lnTo>
                      <a:pt x="19" y="16"/>
                    </a:lnTo>
                    <a:lnTo>
                      <a:pt x="22" y="16"/>
                    </a:lnTo>
                    <a:lnTo>
                      <a:pt x="25" y="17"/>
                    </a:lnTo>
                    <a:lnTo>
                      <a:pt x="28" y="19"/>
                    </a:lnTo>
                    <a:lnTo>
                      <a:pt x="29" y="19"/>
                    </a:lnTo>
                    <a:lnTo>
                      <a:pt x="29" y="18"/>
                    </a:lnTo>
                    <a:lnTo>
                      <a:pt x="30" y="18"/>
                    </a:lnTo>
                    <a:lnTo>
                      <a:pt x="31" y="19"/>
                    </a:lnTo>
                    <a:lnTo>
                      <a:pt x="32" y="19"/>
                    </a:lnTo>
                    <a:lnTo>
                      <a:pt x="32" y="20"/>
                    </a:lnTo>
                    <a:lnTo>
                      <a:pt x="31" y="20"/>
                    </a:lnTo>
                    <a:lnTo>
                      <a:pt x="32" y="20"/>
                    </a:lnTo>
                    <a:lnTo>
                      <a:pt x="36" y="23"/>
                    </a:lnTo>
                    <a:lnTo>
                      <a:pt x="36" y="24"/>
                    </a:lnTo>
                    <a:lnTo>
                      <a:pt x="36" y="25"/>
                    </a:lnTo>
                    <a:lnTo>
                      <a:pt x="35" y="26"/>
                    </a:lnTo>
                    <a:lnTo>
                      <a:pt x="35" y="25"/>
                    </a:lnTo>
                    <a:lnTo>
                      <a:pt x="34" y="25"/>
                    </a:lnTo>
                    <a:lnTo>
                      <a:pt x="34" y="26"/>
                    </a:lnTo>
                    <a:lnTo>
                      <a:pt x="35" y="27"/>
                    </a:lnTo>
                    <a:lnTo>
                      <a:pt x="40" y="25"/>
                    </a:lnTo>
                    <a:lnTo>
                      <a:pt x="41" y="24"/>
                    </a:lnTo>
                    <a:lnTo>
                      <a:pt x="43" y="24"/>
                    </a:lnTo>
                    <a:lnTo>
                      <a:pt x="47" y="21"/>
                    </a:lnTo>
                    <a:lnTo>
                      <a:pt x="50" y="21"/>
                    </a:lnTo>
                    <a:lnTo>
                      <a:pt x="50" y="20"/>
                    </a:lnTo>
                    <a:lnTo>
                      <a:pt x="49" y="19"/>
                    </a:lnTo>
                    <a:lnTo>
                      <a:pt x="50" y="18"/>
                    </a:lnTo>
                    <a:lnTo>
                      <a:pt x="55" y="17"/>
                    </a:lnTo>
                    <a:lnTo>
                      <a:pt x="61" y="20"/>
                    </a:lnTo>
                    <a:lnTo>
                      <a:pt x="61" y="21"/>
                    </a:lnTo>
                    <a:lnTo>
                      <a:pt x="63" y="23"/>
                    </a:lnTo>
                    <a:lnTo>
                      <a:pt x="65" y="25"/>
                    </a:lnTo>
                    <a:lnTo>
                      <a:pt x="69" y="28"/>
                    </a:lnTo>
                    <a:lnTo>
                      <a:pt x="69" y="29"/>
                    </a:lnTo>
                    <a:lnTo>
                      <a:pt x="71" y="30"/>
                    </a:lnTo>
                    <a:lnTo>
                      <a:pt x="74" y="30"/>
                    </a:lnTo>
                    <a:lnTo>
                      <a:pt x="76" y="34"/>
                    </a:lnTo>
                    <a:lnTo>
                      <a:pt x="77" y="35"/>
                    </a:lnTo>
                    <a:lnTo>
                      <a:pt x="77" y="36"/>
                    </a:lnTo>
                    <a:lnTo>
                      <a:pt x="78" y="39"/>
                    </a:lnTo>
                    <a:lnTo>
                      <a:pt x="77" y="43"/>
                    </a:lnTo>
                    <a:lnTo>
                      <a:pt x="76" y="48"/>
                    </a:lnTo>
                    <a:lnTo>
                      <a:pt x="76" y="51"/>
                    </a:lnTo>
                    <a:lnTo>
                      <a:pt x="77" y="53"/>
                    </a:lnTo>
                    <a:lnTo>
                      <a:pt x="80" y="54"/>
                    </a:lnTo>
                    <a:lnTo>
                      <a:pt x="80" y="53"/>
                    </a:lnTo>
                    <a:lnTo>
                      <a:pt x="80" y="52"/>
                    </a:lnTo>
                    <a:lnTo>
                      <a:pt x="79" y="50"/>
                    </a:lnTo>
                    <a:lnTo>
                      <a:pt x="79" y="49"/>
                    </a:lnTo>
                    <a:lnTo>
                      <a:pt x="80" y="49"/>
                    </a:lnTo>
                    <a:lnTo>
                      <a:pt x="82" y="51"/>
                    </a:lnTo>
                    <a:lnTo>
                      <a:pt x="82" y="50"/>
                    </a:lnTo>
                    <a:lnTo>
                      <a:pt x="83" y="50"/>
                    </a:lnTo>
                    <a:lnTo>
                      <a:pt x="84" y="51"/>
                    </a:lnTo>
                    <a:lnTo>
                      <a:pt x="83" y="52"/>
                    </a:lnTo>
                    <a:lnTo>
                      <a:pt x="83" y="53"/>
                    </a:lnTo>
                    <a:lnTo>
                      <a:pt x="82" y="54"/>
                    </a:lnTo>
                    <a:lnTo>
                      <a:pt x="81" y="57"/>
                    </a:lnTo>
                    <a:lnTo>
                      <a:pt x="80" y="57"/>
                    </a:lnTo>
                    <a:lnTo>
                      <a:pt x="80" y="59"/>
                    </a:lnTo>
                    <a:lnTo>
                      <a:pt x="81" y="59"/>
                    </a:lnTo>
                    <a:lnTo>
                      <a:pt x="83" y="61"/>
                    </a:lnTo>
                    <a:lnTo>
                      <a:pt x="85" y="66"/>
                    </a:lnTo>
                    <a:lnTo>
                      <a:pt x="89" y="68"/>
                    </a:lnTo>
                    <a:lnTo>
                      <a:pt x="89" y="67"/>
                    </a:lnTo>
                    <a:lnTo>
                      <a:pt x="90" y="67"/>
                    </a:lnTo>
                    <a:lnTo>
                      <a:pt x="91" y="69"/>
                    </a:lnTo>
                    <a:lnTo>
                      <a:pt x="91" y="70"/>
                    </a:lnTo>
                    <a:lnTo>
                      <a:pt x="92" y="73"/>
                    </a:lnTo>
                    <a:lnTo>
                      <a:pt x="94" y="74"/>
                    </a:lnTo>
                    <a:lnTo>
                      <a:pt x="95" y="74"/>
                    </a:lnTo>
                    <a:lnTo>
                      <a:pt x="98" y="81"/>
                    </a:lnTo>
                    <a:lnTo>
                      <a:pt x="99" y="82"/>
                    </a:lnTo>
                    <a:lnTo>
                      <a:pt x="102" y="83"/>
                    </a:lnTo>
                    <a:lnTo>
                      <a:pt x="104" y="83"/>
                    </a:lnTo>
                    <a:lnTo>
                      <a:pt x="108" y="88"/>
                    </a:lnTo>
                    <a:lnTo>
                      <a:pt x="110" y="90"/>
                    </a:lnTo>
                    <a:lnTo>
                      <a:pt x="111" y="90"/>
                    </a:lnTo>
                    <a:lnTo>
                      <a:pt x="111" y="91"/>
                    </a:lnTo>
                    <a:lnTo>
                      <a:pt x="110" y="91"/>
                    </a:lnTo>
                    <a:lnTo>
                      <a:pt x="109" y="91"/>
                    </a:lnTo>
                    <a:lnTo>
                      <a:pt x="109" y="92"/>
                    </a:lnTo>
                    <a:lnTo>
                      <a:pt x="110" y="93"/>
                    </a:lnTo>
                    <a:lnTo>
                      <a:pt x="112" y="93"/>
                    </a:lnTo>
                    <a:lnTo>
                      <a:pt x="113" y="92"/>
                    </a:lnTo>
                    <a:lnTo>
                      <a:pt x="114" y="92"/>
                    </a:lnTo>
                    <a:lnTo>
                      <a:pt x="120" y="90"/>
                    </a:lnTo>
                    <a:lnTo>
                      <a:pt x="121" y="88"/>
                    </a:lnTo>
                    <a:lnTo>
                      <a:pt x="121" y="87"/>
                    </a:lnTo>
                    <a:lnTo>
                      <a:pt x="121" y="84"/>
                    </a:lnTo>
                    <a:lnTo>
                      <a:pt x="121" y="82"/>
                    </a:lnTo>
                    <a:lnTo>
                      <a:pt x="122" y="79"/>
                    </a:lnTo>
                    <a:lnTo>
                      <a:pt x="123" y="80"/>
                    </a:lnTo>
                    <a:lnTo>
                      <a:pt x="122" y="74"/>
                    </a:lnTo>
                    <a:lnTo>
                      <a:pt x="122" y="71"/>
                    </a:lnTo>
                    <a:lnTo>
                      <a:pt x="122" y="66"/>
                    </a:lnTo>
                    <a:lnTo>
                      <a:pt x="121" y="61"/>
                    </a:lnTo>
                    <a:lnTo>
                      <a:pt x="120" y="60"/>
                    </a:lnTo>
                    <a:lnTo>
                      <a:pt x="116" y="54"/>
                    </a:lnTo>
                    <a:lnTo>
                      <a:pt x="113" y="48"/>
                    </a:lnTo>
                    <a:lnTo>
                      <a:pt x="110" y="44"/>
                    </a:lnTo>
                    <a:lnTo>
                      <a:pt x="110" y="43"/>
                    </a:lnTo>
                    <a:lnTo>
                      <a:pt x="109" y="40"/>
                    </a:lnTo>
                    <a:lnTo>
                      <a:pt x="109" y="39"/>
                    </a:lnTo>
                    <a:lnTo>
                      <a:pt x="110" y="38"/>
                    </a:lnTo>
                    <a:lnTo>
                      <a:pt x="110" y="37"/>
                    </a:lnTo>
                    <a:lnTo>
                      <a:pt x="106" y="31"/>
                    </a:lnTo>
                    <a:lnTo>
                      <a:pt x="103" y="29"/>
                    </a:lnTo>
                    <a:lnTo>
                      <a:pt x="102" y="28"/>
                    </a:lnTo>
                    <a:lnTo>
                      <a:pt x="101" y="27"/>
                    </a:lnTo>
                    <a:lnTo>
                      <a:pt x="99" y="24"/>
                    </a:lnTo>
                    <a:lnTo>
                      <a:pt x="95" y="17"/>
                    </a:lnTo>
                    <a:lnTo>
                      <a:pt x="94" y="14"/>
                    </a:lnTo>
                    <a:lnTo>
                      <a:pt x="92" y="8"/>
                    </a:lnTo>
                    <a:lnTo>
                      <a:pt x="92" y="7"/>
                    </a:lnTo>
                    <a:lnTo>
                      <a:pt x="91" y="7"/>
                    </a:lnTo>
                    <a:lnTo>
                      <a:pt x="90" y="6"/>
                    </a:lnTo>
                    <a:lnTo>
                      <a:pt x="90" y="2"/>
                    </a:lnTo>
                    <a:lnTo>
                      <a:pt x="89" y="1"/>
                    </a:lnTo>
                    <a:lnTo>
                      <a:pt x="88" y="1"/>
                    </a:lnTo>
                    <a:lnTo>
                      <a:pt x="86" y="1"/>
                    </a:lnTo>
                    <a:lnTo>
                      <a:pt x="83" y="0"/>
                    </a:lnTo>
                    <a:lnTo>
                      <a:pt x="82" y="1"/>
                    </a:lnTo>
                    <a:lnTo>
                      <a:pt x="82" y="2"/>
                    </a:lnTo>
                    <a:lnTo>
                      <a:pt x="81" y="3"/>
                    </a:lnTo>
                    <a:lnTo>
                      <a:pt x="82" y="7"/>
                    </a:lnTo>
                    <a:lnTo>
                      <a:pt x="82" y="9"/>
                    </a:lnTo>
                    <a:lnTo>
                      <a:pt x="80" y="8"/>
                    </a:lnTo>
                    <a:lnTo>
                      <a:pt x="79" y="6"/>
                    </a:lnTo>
                    <a:lnTo>
                      <a:pt x="40" y="8"/>
                    </a:lnTo>
                    <a:lnTo>
                      <a:pt x="39" y="7"/>
                    </a:lnTo>
                    <a:lnTo>
                      <a:pt x="39" y="6"/>
                    </a:lnTo>
                    <a:lnTo>
                      <a:pt x="38" y="4"/>
                    </a:lnTo>
                    <a:lnTo>
                      <a:pt x="38" y="3"/>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2792" name="Freeform 21"/>
              <p:cNvSpPr>
                <a:spLocks/>
              </p:cNvSpPr>
              <p:nvPr/>
            </p:nvSpPr>
            <p:spPr bwMode="auto">
              <a:xfrm>
                <a:off x="2368551" y="2562225"/>
                <a:ext cx="877888" cy="1423988"/>
              </a:xfrm>
              <a:custGeom>
                <a:avLst/>
                <a:gdLst>
                  <a:gd name="T0" fmla="*/ 2147483647 w 108"/>
                  <a:gd name="T1" fmla="*/ 2147483647 h 184"/>
                  <a:gd name="T2" fmla="*/ 2147483647 w 108"/>
                  <a:gd name="T3" fmla="*/ 2147483647 h 184"/>
                  <a:gd name="T4" fmla="*/ 2147483647 w 108"/>
                  <a:gd name="T5" fmla="*/ 2147483647 h 184"/>
                  <a:gd name="T6" fmla="*/ 2147483647 w 108"/>
                  <a:gd name="T7" fmla="*/ 2147483647 h 184"/>
                  <a:gd name="T8" fmla="*/ 2147483647 w 108"/>
                  <a:gd name="T9" fmla="*/ 2147483647 h 184"/>
                  <a:gd name="T10" fmla="*/ 2147483647 w 108"/>
                  <a:gd name="T11" fmla="*/ 2147483647 h 184"/>
                  <a:gd name="T12" fmla="*/ 2147483647 w 108"/>
                  <a:gd name="T13" fmla="*/ 2147483647 h 184"/>
                  <a:gd name="T14" fmla="*/ 2147483647 w 108"/>
                  <a:gd name="T15" fmla="*/ 2147483647 h 184"/>
                  <a:gd name="T16" fmla="*/ 2147483647 w 108"/>
                  <a:gd name="T17" fmla="*/ 2147483647 h 184"/>
                  <a:gd name="T18" fmla="*/ 1453628182 w 108"/>
                  <a:gd name="T19" fmla="*/ 2147483647 h 184"/>
                  <a:gd name="T20" fmla="*/ 1453628182 w 108"/>
                  <a:gd name="T21" fmla="*/ 2147483647 h 184"/>
                  <a:gd name="T22" fmla="*/ 1519705493 w 108"/>
                  <a:gd name="T23" fmla="*/ 2147483647 h 184"/>
                  <a:gd name="T24" fmla="*/ 1387550872 w 108"/>
                  <a:gd name="T25" fmla="*/ 2147483647 h 184"/>
                  <a:gd name="T26" fmla="*/ 1453628182 w 108"/>
                  <a:gd name="T27" fmla="*/ 2147483647 h 184"/>
                  <a:gd name="T28" fmla="*/ 1057188451 w 108"/>
                  <a:gd name="T29" fmla="*/ 2147483647 h 184"/>
                  <a:gd name="T30" fmla="*/ 792887337 w 108"/>
                  <a:gd name="T31" fmla="*/ 2147483647 h 184"/>
                  <a:gd name="T32" fmla="*/ 925033830 w 108"/>
                  <a:gd name="T33" fmla="*/ 2147483647 h 184"/>
                  <a:gd name="T34" fmla="*/ 925033830 w 108"/>
                  <a:gd name="T35" fmla="*/ 2147483647 h 184"/>
                  <a:gd name="T36" fmla="*/ 594663534 w 108"/>
                  <a:gd name="T37" fmla="*/ 2147483647 h 184"/>
                  <a:gd name="T38" fmla="*/ 594663534 w 108"/>
                  <a:gd name="T39" fmla="*/ 2147483647 h 184"/>
                  <a:gd name="T40" fmla="*/ 726818155 w 108"/>
                  <a:gd name="T41" fmla="*/ 2147483647 h 184"/>
                  <a:gd name="T42" fmla="*/ 792887337 w 108"/>
                  <a:gd name="T43" fmla="*/ 2147483647 h 184"/>
                  <a:gd name="T44" fmla="*/ 991111140 w 108"/>
                  <a:gd name="T45" fmla="*/ 2147483647 h 184"/>
                  <a:gd name="T46" fmla="*/ 925033830 w 108"/>
                  <a:gd name="T47" fmla="*/ 2147483647 h 184"/>
                  <a:gd name="T48" fmla="*/ 792887337 w 108"/>
                  <a:gd name="T49" fmla="*/ 2147483647 h 184"/>
                  <a:gd name="T50" fmla="*/ 462516915 w 108"/>
                  <a:gd name="T51" fmla="*/ 2147483647 h 184"/>
                  <a:gd name="T52" fmla="*/ 396447733 w 108"/>
                  <a:gd name="T53" fmla="*/ 2147483647 h 184"/>
                  <a:gd name="T54" fmla="*/ 66077326 w 108"/>
                  <a:gd name="T55" fmla="*/ 2147483647 h 184"/>
                  <a:gd name="T56" fmla="*/ 66077326 w 108"/>
                  <a:gd name="T57" fmla="*/ 2147483647 h 184"/>
                  <a:gd name="T58" fmla="*/ 264293048 w 108"/>
                  <a:gd name="T59" fmla="*/ 2147483647 h 184"/>
                  <a:gd name="T60" fmla="*/ 132146524 w 108"/>
                  <a:gd name="T61" fmla="*/ 1916579349 h 184"/>
                  <a:gd name="T62" fmla="*/ 0 w 108"/>
                  <a:gd name="T63" fmla="*/ 1677008926 h 184"/>
                  <a:gd name="T64" fmla="*/ 0 w 108"/>
                  <a:gd name="T65" fmla="*/ 1437438502 h 184"/>
                  <a:gd name="T66" fmla="*/ 396447733 w 108"/>
                  <a:gd name="T67" fmla="*/ 898397069 h 184"/>
                  <a:gd name="T68" fmla="*/ 594663534 w 108"/>
                  <a:gd name="T69" fmla="*/ 598934039 h 184"/>
                  <a:gd name="T70" fmla="*/ 594663534 w 108"/>
                  <a:gd name="T71" fmla="*/ 59892621 h 184"/>
                  <a:gd name="T72" fmla="*/ 2147483647 w 108"/>
                  <a:gd name="T73" fmla="*/ 2147483647 h 184"/>
                  <a:gd name="T74" fmla="*/ 2147483647 w 108"/>
                  <a:gd name="T75" fmla="*/ 2147483647 h 184"/>
                  <a:gd name="T76" fmla="*/ 2147483647 w 108"/>
                  <a:gd name="T77" fmla="*/ 2147483647 h 184"/>
                  <a:gd name="T78" fmla="*/ 2147483647 w 108"/>
                  <a:gd name="T79" fmla="*/ 2147483647 h 184"/>
                  <a:gd name="T80" fmla="*/ 2147483647 w 108"/>
                  <a:gd name="T81" fmla="*/ 2147483647 h 184"/>
                  <a:gd name="T82" fmla="*/ 2147483647 w 108"/>
                  <a:gd name="T83" fmla="*/ 2147483647 h 184"/>
                  <a:gd name="T84" fmla="*/ 2147483647 w 108"/>
                  <a:gd name="T85" fmla="*/ 2147483647 h 184"/>
                  <a:gd name="T86" fmla="*/ 2147483647 w 108"/>
                  <a:gd name="T87" fmla="*/ 2147483647 h 184"/>
                  <a:gd name="T88" fmla="*/ 2147483647 w 108"/>
                  <a:gd name="T89" fmla="*/ 2147483647 h 184"/>
                  <a:gd name="T90" fmla="*/ 2147483647 w 108"/>
                  <a:gd name="T91" fmla="*/ 2147483647 h 184"/>
                  <a:gd name="T92" fmla="*/ 2147483647 w 108"/>
                  <a:gd name="T93" fmla="*/ 2147483647 h 1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8"/>
                  <a:gd name="T142" fmla="*/ 0 h 184"/>
                  <a:gd name="T143" fmla="*/ 108 w 108"/>
                  <a:gd name="T144" fmla="*/ 184 h 1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8" h="184">
                    <a:moveTo>
                      <a:pt x="94" y="183"/>
                    </a:moveTo>
                    <a:lnTo>
                      <a:pt x="61" y="180"/>
                    </a:lnTo>
                    <a:lnTo>
                      <a:pt x="61" y="179"/>
                    </a:lnTo>
                    <a:lnTo>
                      <a:pt x="60" y="178"/>
                    </a:lnTo>
                    <a:lnTo>
                      <a:pt x="60" y="177"/>
                    </a:lnTo>
                    <a:lnTo>
                      <a:pt x="61" y="177"/>
                    </a:lnTo>
                    <a:lnTo>
                      <a:pt x="60" y="176"/>
                    </a:lnTo>
                    <a:lnTo>
                      <a:pt x="60" y="175"/>
                    </a:lnTo>
                    <a:lnTo>
                      <a:pt x="60" y="174"/>
                    </a:lnTo>
                    <a:lnTo>
                      <a:pt x="60" y="169"/>
                    </a:lnTo>
                    <a:lnTo>
                      <a:pt x="57" y="163"/>
                    </a:lnTo>
                    <a:lnTo>
                      <a:pt x="55" y="161"/>
                    </a:lnTo>
                    <a:lnTo>
                      <a:pt x="54" y="159"/>
                    </a:lnTo>
                    <a:lnTo>
                      <a:pt x="50" y="156"/>
                    </a:lnTo>
                    <a:lnTo>
                      <a:pt x="48" y="156"/>
                    </a:lnTo>
                    <a:lnTo>
                      <a:pt x="47" y="155"/>
                    </a:lnTo>
                    <a:lnTo>
                      <a:pt x="48" y="153"/>
                    </a:lnTo>
                    <a:lnTo>
                      <a:pt x="48" y="152"/>
                    </a:lnTo>
                    <a:lnTo>
                      <a:pt x="48" y="151"/>
                    </a:lnTo>
                    <a:lnTo>
                      <a:pt x="46" y="150"/>
                    </a:lnTo>
                    <a:lnTo>
                      <a:pt x="43" y="149"/>
                    </a:lnTo>
                    <a:lnTo>
                      <a:pt x="41" y="149"/>
                    </a:lnTo>
                    <a:lnTo>
                      <a:pt x="39" y="147"/>
                    </a:lnTo>
                    <a:lnTo>
                      <a:pt x="37" y="143"/>
                    </a:lnTo>
                    <a:lnTo>
                      <a:pt x="35" y="141"/>
                    </a:lnTo>
                    <a:lnTo>
                      <a:pt x="33" y="141"/>
                    </a:lnTo>
                    <a:lnTo>
                      <a:pt x="27" y="138"/>
                    </a:lnTo>
                    <a:lnTo>
                      <a:pt x="25" y="138"/>
                    </a:lnTo>
                    <a:lnTo>
                      <a:pt x="22" y="136"/>
                    </a:lnTo>
                    <a:lnTo>
                      <a:pt x="21" y="135"/>
                    </a:lnTo>
                    <a:lnTo>
                      <a:pt x="21" y="133"/>
                    </a:lnTo>
                    <a:lnTo>
                      <a:pt x="22" y="132"/>
                    </a:lnTo>
                    <a:lnTo>
                      <a:pt x="22" y="129"/>
                    </a:lnTo>
                    <a:lnTo>
                      <a:pt x="23" y="128"/>
                    </a:lnTo>
                    <a:lnTo>
                      <a:pt x="23" y="127"/>
                    </a:lnTo>
                    <a:lnTo>
                      <a:pt x="22" y="124"/>
                    </a:lnTo>
                    <a:lnTo>
                      <a:pt x="21" y="124"/>
                    </a:lnTo>
                    <a:lnTo>
                      <a:pt x="21" y="122"/>
                    </a:lnTo>
                    <a:lnTo>
                      <a:pt x="21" y="121"/>
                    </a:lnTo>
                    <a:lnTo>
                      <a:pt x="22" y="120"/>
                    </a:lnTo>
                    <a:lnTo>
                      <a:pt x="20" y="118"/>
                    </a:lnTo>
                    <a:lnTo>
                      <a:pt x="16" y="111"/>
                    </a:lnTo>
                    <a:lnTo>
                      <a:pt x="16" y="109"/>
                    </a:lnTo>
                    <a:lnTo>
                      <a:pt x="15" y="107"/>
                    </a:lnTo>
                    <a:lnTo>
                      <a:pt x="15" y="106"/>
                    </a:lnTo>
                    <a:lnTo>
                      <a:pt x="12" y="102"/>
                    </a:lnTo>
                    <a:lnTo>
                      <a:pt x="12" y="97"/>
                    </a:lnTo>
                    <a:lnTo>
                      <a:pt x="13" y="96"/>
                    </a:lnTo>
                    <a:lnTo>
                      <a:pt x="14" y="96"/>
                    </a:lnTo>
                    <a:lnTo>
                      <a:pt x="15" y="95"/>
                    </a:lnTo>
                    <a:lnTo>
                      <a:pt x="15" y="92"/>
                    </a:lnTo>
                    <a:lnTo>
                      <a:pt x="14" y="91"/>
                    </a:lnTo>
                    <a:lnTo>
                      <a:pt x="12" y="90"/>
                    </a:lnTo>
                    <a:lnTo>
                      <a:pt x="10" y="88"/>
                    </a:lnTo>
                    <a:lnTo>
                      <a:pt x="9" y="86"/>
                    </a:lnTo>
                    <a:lnTo>
                      <a:pt x="9" y="80"/>
                    </a:lnTo>
                    <a:lnTo>
                      <a:pt x="10" y="79"/>
                    </a:lnTo>
                    <a:lnTo>
                      <a:pt x="9" y="78"/>
                    </a:lnTo>
                    <a:lnTo>
                      <a:pt x="10" y="78"/>
                    </a:lnTo>
                    <a:lnTo>
                      <a:pt x="10" y="75"/>
                    </a:lnTo>
                    <a:lnTo>
                      <a:pt x="11" y="75"/>
                    </a:lnTo>
                    <a:lnTo>
                      <a:pt x="12" y="76"/>
                    </a:lnTo>
                    <a:lnTo>
                      <a:pt x="12" y="78"/>
                    </a:lnTo>
                    <a:lnTo>
                      <a:pt x="12" y="79"/>
                    </a:lnTo>
                    <a:lnTo>
                      <a:pt x="14" y="80"/>
                    </a:lnTo>
                    <a:lnTo>
                      <a:pt x="14" y="79"/>
                    </a:lnTo>
                    <a:lnTo>
                      <a:pt x="15" y="78"/>
                    </a:lnTo>
                    <a:lnTo>
                      <a:pt x="14" y="75"/>
                    </a:lnTo>
                    <a:lnTo>
                      <a:pt x="13" y="73"/>
                    </a:lnTo>
                    <a:lnTo>
                      <a:pt x="14" y="71"/>
                    </a:lnTo>
                    <a:lnTo>
                      <a:pt x="13" y="70"/>
                    </a:lnTo>
                    <a:lnTo>
                      <a:pt x="12" y="72"/>
                    </a:lnTo>
                    <a:lnTo>
                      <a:pt x="12" y="73"/>
                    </a:lnTo>
                    <a:lnTo>
                      <a:pt x="11" y="74"/>
                    </a:lnTo>
                    <a:lnTo>
                      <a:pt x="9" y="73"/>
                    </a:lnTo>
                    <a:lnTo>
                      <a:pt x="7" y="70"/>
                    </a:lnTo>
                    <a:lnTo>
                      <a:pt x="5" y="69"/>
                    </a:lnTo>
                    <a:lnTo>
                      <a:pt x="6" y="68"/>
                    </a:lnTo>
                    <a:lnTo>
                      <a:pt x="6" y="61"/>
                    </a:lnTo>
                    <a:lnTo>
                      <a:pt x="4" y="59"/>
                    </a:lnTo>
                    <a:lnTo>
                      <a:pt x="3" y="56"/>
                    </a:lnTo>
                    <a:lnTo>
                      <a:pt x="1" y="51"/>
                    </a:lnTo>
                    <a:lnTo>
                      <a:pt x="2" y="49"/>
                    </a:lnTo>
                    <a:lnTo>
                      <a:pt x="1" y="48"/>
                    </a:lnTo>
                    <a:lnTo>
                      <a:pt x="1" y="46"/>
                    </a:lnTo>
                    <a:lnTo>
                      <a:pt x="2" y="43"/>
                    </a:lnTo>
                    <a:lnTo>
                      <a:pt x="3" y="41"/>
                    </a:lnTo>
                    <a:lnTo>
                      <a:pt x="4" y="40"/>
                    </a:lnTo>
                    <a:lnTo>
                      <a:pt x="3" y="36"/>
                    </a:lnTo>
                    <a:lnTo>
                      <a:pt x="2" y="33"/>
                    </a:lnTo>
                    <a:lnTo>
                      <a:pt x="2" y="32"/>
                    </a:lnTo>
                    <a:lnTo>
                      <a:pt x="1" y="31"/>
                    </a:lnTo>
                    <a:lnTo>
                      <a:pt x="0" y="30"/>
                    </a:lnTo>
                    <a:lnTo>
                      <a:pt x="0" y="28"/>
                    </a:lnTo>
                    <a:lnTo>
                      <a:pt x="0" y="26"/>
                    </a:lnTo>
                    <a:lnTo>
                      <a:pt x="0" y="24"/>
                    </a:lnTo>
                    <a:lnTo>
                      <a:pt x="2" y="21"/>
                    </a:lnTo>
                    <a:lnTo>
                      <a:pt x="6" y="16"/>
                    </a:lnTo>
                    <a:lnTo>
                      <a:pt x="6" y="15"/>
                    </a:lnTo>
                    <a:lnTo>
                      <a:pt x="7" y="13"/>
                    </a:lnTo>
                    <a:lnTo>
                      <a:pt x="8" y="12"/>
                    </a:lnTo>
                    <a:lnTo>
                      <a:pt x="9" y="10"/>
                    </a:lnTo>
                    <a:lnTo>
                      <a:pt x="9" y="5"/>
                    </a:lnTo>
                    <a:lnTo>
                      <a:pt x="8" y="3"/>
                    </a:lnTo>
                    <a:lnTo>
                      <a:pt x="9" y="1"/>
                    </a:lnTo>
                    <a:lnTo>
                      <a:pt x="10" y="0"/>
                    </a:lnTo>
                    <a:lnTo>
                      <a:pt x="61" y="13"/>
                    </a:lnTo>
                    <a:lnTo>
                      <a:pt x="48" y="64"/>
                    </a:lnTo>
                    <a:lnTo>
                      <a:pt x="104" y="146"/>
                    </a:lnTo>
                    <a:lnTo>
                      <a:pt x="104" y="148"/>
                    </a:lnTo>
                    <a:lnTo>
                      <a:pt x="104" y="149"/>
                    </a:lnTo>
                    <a:lnTo>
                      <a:pt x="104" y="150"/>
                    </a:lnTo>
                    <a:lnTo>
                      <a:pt x="105" y="152"/>
                    </a:lnTo>
                    <a:lnTo>
                      <a:pt x="105" y="153"/>
                    </a:lnTo>
                    <a:lnTo>
                      <a:pt x="105" y="155"/>
                    </a:lnTo>
                    <a:lnTo>
                      <a:pt x="106" y="157"/>
                    </a:lnTo>
                    <a:lnTo>
                      <a:pt x="107" y="158"/>
                    </a:lnTo>
                    <a:lnTo>
                      <a:pt x="108" y="160"/>
                    </a:lnTo>
                    <a:lnTo>
                      <a:pt x="107" y="160"/>
                    </a:lnTo>
                    <a:lnTo>
                      <a:pt x="105" y="161"/>
                    </a:lnTo>
                    <a:lnTo>
                      <a:pt x="103" y="162"/>
                    </a:lnTo>
                    <a:lnTo>
                      <a:pt x="102" y="164"/>
                    </a:lnTo>
                    <a:lnTo>
                      <a:pt x="100" y="169"/>
                    </a:lnTo>
                    <a:lnTo>
                      <a:pt x="98" y="172"/>
                    </a:lnTo>
                    <a:lnTo>
                      <a:pt x="96" y="172"/>
                    </a:lnTo>
                    <a:lnTo>
                      <a:pt x="96" y="173"/>
                    </a:lnTo>
                    <a:lnTo>
                      <a:pt x="97" y="174"/>
                    </a:lnTo>
                    <a:lnTo>
                      <a:pt x="96" y="175"/>
                    </a:lnTo>
                    <a:lnTo>
                      <a:pt x="96" y="177"/>
                    </a:lnTo>
                    <a:lnTo>
                      <a:pt x="96" y="178"/>
                    </a:lnTo>
                    <a:lnTo>
                      <a:pt x="98" y="180"/>
                    </a:lnTo>
                    <a:lnTo>
                      <a:pt x="99" y="181"/>
                    </a:lnTo>
                    <a:lnTo>
                      <a:pt x="98" y="181"/>
                    </a:lnTo>
                    <a:lnTo>
                      <a:pt x="98" y="183"/>
                    </a:lnTo>
                    <a:lnTo>
                      <a:pt x="97" y="184"/>
                    </a:lnTo>
                    <a:lnTo>
                      <a:pt x="96" y="184"/>
                    </a:lnTo>
                    <a:lnTo>
                      <a:pt x="94" y="183"/>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2793" name="Freeform 22"/>
              <p:cNvSpPr>
                <a:spLocks/>
              </p:cNvSpPr>
              <p:nvPr/>
            </p:nvSpPr>
            <p:spPr bwMode="auto">
              <a:xfrm>
                <a:off x="3741738" y="2452690"/>
                <a:ext cx="766762" cy="604837"/>
              </a:xfrm>
              <a:custGeom>
                <a:avLst/>
                <a:gdLst>
                  <a:gd name="T0" fmla="*/ 2147483647 w 94"/>
                  <a:gd name="T1" fmla="*/ 2147483647 h 78"/>
                  <a:gd name="T2" fmla="*/ 2147483647 w 94"/>
                  <a:gd name="T3" fmla="*/ 2147483647 h 78"/>
                  <a:gd name="T4" fmla="*/ 2147483647 w 94"/>
                  <a:gd name="T5" fmla="*/ 601293283 h 78"/>
                  <a:gd name="T6" fmla="*/ 665370000 w 94"/>
                  <a:gd name="T7" fmla="*/ 0 h 78"/>
                  <a:gd name="T8" fmla="*/ 598833025 w 94"/>
                  <a:gd name="T9" fmla="*/ 481039206 h 78"/>
                  <a:gd name="T10" fmla="*/ 199610987 w 94"/>
                  <a:gd name="T11" fmla="*/ 2147483647 h 78"/>
                  <a:gd name="T12" fmla="*/ 133073981 w 94"/>
                  <a:gd name="T13" fmla="*/ 2147483647 h 78"/>
                  <a:gd name="T14" fmla="*/ 0 w 94"/>
                  <a:gd name="T15" fmla="*/ 2147483647 h 78"/>
                  <a:gd name="T16" fmla="*/ 1663433029 w 94"/>
                  <a:gd name="T17" fmla="*/ 2147483647 h 78"/>
                  <a:gd name="T18" fmla="*/ 2147483647 w 94"/>
                  <a:gd name="T19" fmla="*/ 2147483647 h 78"/>
                  <a:gd name="T20" fmla="*/ 2147483647 w 94"/>
                  <a:gd name="T21" fmla="*/ 2147483647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4"/>
                  <a:gd name="T34" fmla="*/ 0 h 78"/>
                  <a:gd name="T35" fmla="*/ 94 w 94"/>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4" h="78">
                    <a:moveTo>
                      <a:pt x="88" y="78"/>
                    </a:moveTo>
                    <a:lnTo>
                      <a:pt x="91" y="44"/>
                    </a:lnTo>
                    <a:lnTo>
                      <a:pt x="94" y="10"/>
                    </a:lnTo>
                    <a:lnTo>
                      <a:pt x="10" y="0"/>
                    </a:lnTo>
                    <a:lnTo>
                      <a:pt x="9" y="8"/>
                    </a:lnTo>
                    <a:lnTo>
                      <a:pt x="3" y="50"/>
                    </a:lnTo>
                    <a:lnTo>
                      <a:pt x="2" y="50"/>
                    </a:lnTo>
                    <a:lnTo>
                      <a:pt x="0" y="67"/>
                    </a:lnTo>
                    <a:lnTo>
                      <a:pt x="25" y="71"/>
                    </a:lnTo>
                    <a:lnTo>
                      <a:pt x="88" y="78"/>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2794" name="Freeform 23"/>
              <p:cNvSpPr>
                <a:spLocks/>
              </p:cNvSpPr>
              <p:nvPr/>
            </p:nvSpPr>
            <p:spPr bwMode="auto">
              <a:xfrm>
                <a:off x="3865564" y="3003552"/>
                <a:ext cx="804862" cy="595313"/>
              </a:xfrm>
              <a:custGeom>
                <a:avLst/>
                <a:gdLst>
                  <a:gd name="T0" fmla="*/ 0 w 99"/>
                  <a:gd name="T1" fmla="*/ 2147483647 h 77"/>
                  <a:gd name="T2" fmla="*/ 660954351 w 99"/>
                  <a:gd name="T3" fmla="*/ 0 h 77"/>
                  <a:gd name="T4" fmla="*/ 2147483647 w 99"/>
                  <a:gd name="T5" fmla="*/ 418412218 h 77"/>
                  <a:gd name="T6" fmla="*/ 2147483647 w 99"/>
                  <a:gd name="T7" fmla="*/ 537961966 h 77"/>
                  <a:gd name="T8" fmla="*/ 2147483647 w 99"/>
                  <a:gd name="T9" fmla="*/ 1554114707 h 77"/>
                  <a:gd name="T10" fmla="*/ 2147483647 w 99"/>
                  <a:gd name="T11" fmla="*/ 2147483647 h 77"/>
                  <a:gd name="T12" fmla="*/ 2147483647 w 99"/>
                  <a:gd name="T13" fmla="*/ 2147483647 h 77"/>
                  <a:gd name="T14" fmla="*/ 0 w 99"/>
                  <a:gd name="T15" fmla="*/ 2147483647 h 77"/>
                  <a:gd name="T16" fmla="*/ 0 w 99"/>
                  <a:gd name="T17" fmla="*/ 2147483647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77"/>
                  <a:gd name="T29" fmla="*/ 99 w 99"/>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77">
                    <a:moveTo>
                      <a:pt x="0" y="67"/>
                    </a:moveTo>
                    <a:lnTo>
                      <a:pt x="10" y="0"/>
                    </a:lnTo>
                    <a:lnTo>
                      <a:pt x="73" y="7"/>
                    </a:lnTo>
                    <a:lnTo>
                      <a:pt x="99" y="9"/>
                    </a:lnTo>
                    <a:lnTo>
                      <a:pt x="98" y="26"/>
                    </a:lnTo>
                    <a:lnTo>
                      <a:pt x="95" y="77"/>
                    </a:lnTo>
                    <a:lnTo>
                      <a:pt x="82" y="76"/>
                    </a:lnTo>
                    <a:lnTo>
                      <a:pt x="0" y="67"/>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2795" name="Freeform 24"/>
              <p:cNvSpPr>
                <a:spLocks/>
              </p:cNvSpPr>
              <p:nvPr/>
            </p:nvSpPr>
            <p:spPr bwMode="auto">
              <a:xfrm>
                <a:off x="3759201" y="3521076"/>
                <a:ext cx="771525" cy="758825"/>
              </a:xfrm>
              <a:custGeom>
                <a:avLst/>
                <a:gdLst>
                  <a:gd name="T0" fmla="*/ 857424135 w 95"/>
                  <a:gd name="T1" fmla="*/ 0 h 98"/>
                  <a:gd name="T2" fmla="*/ 0 w 95"/>
                  <a:gd name="T3" fmla="*/ 2147483647 h 98"/>
                  <a:gd name="T4" fmla="*/ 0 w 95"/>
                  <a:gd name="T5" fmla="*/ 2147483647 h 98"/>
                  <a:gd name="T6" fmla="*/ 791470951 w 95"/>
                  <a:gd name="T7" fmla="*/ 2147483647 h 98"/>
                  <a:gd name="T8" fmla="*/ 857424135 w 95"/>
                  <a:gd name="T9" fmla="*/ 2147483647 h 98"/>
                  <a:gd name="T10" fmla="*/ 2147483647 w 95"/>
                  <a:gd name="T11" fmla="*/ 2147483647 h 98"/>
                  <a:gd name="T12" fmla="*/ 2147483647 w 95"/>
                  <a:gd name="T13" fmla="*/ 2147483647 h 98"/>
                  <a:gd name="T14" fmla="*/ 2147483647 w 95"/>
                  <a:gd name="T15" fmla="*/ 2147483647 h 98"/>
                  <a:gd name="T16" fmla="*/ 2147483647 w 95"/>
                  <a:gd name="T17" fmla="*/ 2147483647 h 98"/>
                  <a:gd name="T18" fmla="*/ 2147483647 w 95"/>
                  <a:gd name="T19" fmla="*/ 2147483647 h 98"/>
                  <a:gd name="T20" fmla="*/ 2147483647 w 95"/>
                  <a:gd name="T21" fmla="*/ 2147483647 h 98"/>
                  <a:gd name="T22" fmla="*/ 2147483647 w 95"/>
                  <a:gd name="T23" fmla="*/ 2147483647 h 98"/>
                  <a:gd name="T24" fmla="*/ 2147483647 w 95"/>
                  <a:gd name="T25" fmla="*/ 2147483647 h 98"/>
                  <a:gd name="T26" fmla="*/ 2147483647 w 95"/>
                  <a:gd name="T27" fmla="*/ 1079204160 h 98"/>
                  <a:gd name="T28" fmla="*/ 2147483647 w 95"/>
                  <a:gd name="T29" fmla="*/ 1079204160 h 98"/>
                  <a:gd name="T30" fmla="*/ 2147483647 w 95"/>
                  <a:gd name="T31" fmla="*/ 539602080 h 98"/>
                  <a:gd name="T32" fmla="*/ 857424135 w 95"/>
                  <a:gd name="T33" fmla="*/ 0 h 98"/>
                  <a:gd name="T34" fmla="*/ 857424135 w 95"/>
                  <a:gd name="T35" fmla="*/ 0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5"/>
                  <a:gd name="T55" fmla="*/ 0 h 98"/>
                  <a:gd name="T56" fmla="*/ 95 w 95"/>
                  <a:gd name="T57" fmla="*/ 98 h 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5" h="98">
                    <a:moveTo>
                      <a:pt x="13" y="0"/>
                    </a:moveTo>
                    <a:lnTo>
                      <a:pt x="0" y="96"/>
                    </a:lnTo>
                    <a:lnTo>
                      <a:pt x="12" y="98"/>
                    </a:lnTo>
                    <a:lnTo>
                      <a:pt x="13" y="90"/>
                    </a:lnTo>
                    <a:lnTo>
                      <a:pt x="37" y="93"/>
                    </a:lnTo>
                    <a:lnTo>
                      <a:pt x="36" y="92"/>
                    </a:lnTo>
                    <a:lnTo>
                      <a:pt x="37" y="91"/>
                    </a:lnTo>
                    <a:lnTo>
                      <a:pt x="36" y="90"/>
                    </a:lnTo>
                    <a:lnTo>
                      <a:pt x="87" y="94"/>
                    </a:lnTo>
                    <a:lnTo>
                      <a:pt x="93" y="18"/>
                    </a:lnTo>
                    <a:lnTo>
                      <a:pt x="94" y="18"/>
                    </a:lnTo>
                    <a:lnTo>
                      <a:pt x="95" y="9"/>
                    </a:lnTo>
                    <a:lnTo>
                      <a:pt x="13" y="0"/>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2796" name="Freeform 26"/>
              <p:cNvSpPr>
                <a:spLocks/>
              </p:cNvSpPr>
              <p:nvPr/>
            </p:nvSpPr>
            <p:spPr bwMode="auto">
              <a:xfrm>
                <a:off x="6942139" y="2306638"/>
                <a:ext cx="828675" cy="603250"/>
              </a:xfrm>
              <a:custGeom>
                <a:avLst/>
                <a:gdLst>
                  <a:gd name="T0" fmla="*/ 2147483647 w 102"/>
                  <a:gd name="T1" fmla="*/ 2147483647 h 78"/>
                  <a:gd name="T2" fmla="*/ 2147483647 w 102"/>
                  <a:gd name="T3" fmla="*/ 2147483647 h 78"/>
                  <a:gd name="T4" fmla="*/ 2147483647 w 102"/>
                  <a:gd name="T5" fmla="*/ 2147483647 h 78"/>
                  <a:gd name="T6" fmla="*/ 2147483647 w 102"/>
                  <a:gd name="T7" fmla="*/ 2147483647 h 78"/>
                  <a:gd name="T8" fmla="*/ 2147483647 w 102"/>
                  <a:gd name="T9" fmla="*/ 2147483647 h 78"/>
                  <a:gd name="T10" fmla="*/ 2147483647 w 102"/>
                  <a:gd name="T11" fmla="*/ 2147483647 h 78"/>
                  <a:gd name="T12" fmla="*/ 2147483647 w 102"/>
                  <a:gd name="T13" fmla="*/ 2147483647 h 78"/>
                  <a:gd name="T14" fmla="*/ 2147483647 w 102"/>
                  <a:gd name="T15" fmla="*/ 2147483647 h 78"/>
                  <a:gd name="T16" fmla="*/ 2147483647 w 102"/>
                  <a:gd name="T17" fmla="*/ 2147483647 h 78"/>
                  <a:gd name="T18" fmla="*/ 2147483647 w 102"/>
                  <a:gd name="T19" fmla="*/ 2147483647 h 78"/>
                  <a:gd name="T20" fmla="*/ 2147483647 w 102"/>
                  <a:gd name="T21" fmla="*/ 2147483647 h 78"/>
                  <a:gd name="T22" fmla="*/ 2147483647 w 102"/>
                  <a:gd name="T23" fmla="*/ 2147483647 h 78"/>
                  <a:gd name="T24" fmla="*/ 2147483647 w 102"/>
                  <a:gd name="T25" fmla="*/ 2147483647 h 78"/>
                  <a:gd name="T26" fmla="*/ 2147483647 w 102"/>
                  <a:gd name="T27" fmla="*/ 2147483647 h 78"/>
                  <a:gd name="T28" fmla="*/ 2147483647 w 102"/>
                  <a:gd name="T29" fmla="*/ 2147483647 h 78"/>
                  <a:gd name="T30" fmla="*/ 2147483647 w 102"/>
                  <a:gd name="T31" fmla="*/ 2147483647 h 78"/>
                  <a:gd name="T32" fmla="*/ 2147483647 w 102"/>
                  <a:gd name="T33" fmla="*/ 2147483647 h 78"/>
                  <a:gd name="T34" fmla="*/ 2147483647 w 102"/>
                  <a:gd name="T35" fmla="*/ 2147483647 h 78"/>
                  <a:gd name="T36" fmla="*/ 2147483647 w 102"/>
                  <a:gd name="T37" fmla="*/ 2147483647 h 78"/>
                  <a:gd name="T38" fmla="*/ 2147483647 w 102"/>
                  <a:gd name="T39" fmla="*/ 2147483647 h 78"/>
                  <a:gd name="T40" fmla="*/ 2147483647 w 102"/>
                  <a:gd name="T41" fmla="*/ 2033687399 h 78"/>
                  <a:gd name="T42" fmla="*/ 2147483647 w 102"/>
                  <a:gd name="T43" fmla="*/ 1495356107 h 78"/>
                  <a:gd name="T44" fmla="*/ 2147483647 w 102"/>
                  <a:gd name="T45" fmla="*/ 1435541572 h 78"/>
                  <a:gd name="T46" fmla="*/ 2147483647 w 102"/>
                  <a:gd name="T47" fmla="*/ 1256097969 h 78"/>
                  <a:gd name="T48" fmla="*/ 2147483647 w 102"/>
                  <a:gd name="T49" fmla="*/ 717774653 h 78"/>
                  <a:gd name="T50" fmla="*/ 2147483647 w 102"/>
                  <a:gd name="T51" fmla="*/ 179443663 h 78"/>
                  <a:gd name="T52" fmla="*/ 2147483647 w 102"/>
                  <a:gd name="T53" fmla="*/ 0 h 78"/>
                  <a:gd name="T54" fmla="*/ 2147483647 w 102"/>
                  <a:gd name="T55" fmla="*/ 239258198 h 78"/>
                  <a:gd name="T56" fmla="*/ 2147483647 w 102"/>
                  <a:gd name="T57" fmla="*/ 837403722 h 78"/>
                  <a:gd name="T58" fmla="*/ 2147483647 w 102"/>
                  <a:gd name="T59" fmla="*/ 1076662101 h 78"/>
                  <a:gd name="T60" fmla="*/ 2147483647 w 102"/>
                  <a:gd name="T61" fmla="*/ 1375727038 h 78"/>
                  <a:gd name="T62" fmla="*/ 2147483647 w 102"/>
                  <a:gd name="T63" fmla="*/ 1495356107 h 78"/>
                  <a:gd name="T64" fmla="*/ 2147483647 w 102"/>
                  <a:gd name="T65" fmla="*/ 1614985175 h 78"/>
                  <a:gd name="T66" fmla="*/ 2147483647 w 102"/>
                  <a:gd name="T67" fmla="*/ 1914057847 h 78"/>
                  <a:gd name="T68" fmla="*/ 1980110704 w 102"/>
                  <a:gd name="T69" fmla="*/ 2147483647 h 78"/>
                  <a:gd name="T70" fmla="*/ 1254069757 w 102"/>
                  <a:gd name="T71" fmla="*/ 2147483647 h 78"/>
                  <a:gd name="T72" fmla="*/ 594030063 w 102"/>
                  <a:gd name="T73" fmla="*/ 2147483647 h 78"/>
                  <a:gd name="T74" fmla="*/ 396025416 w 102"/>
                  <a:gd name="T75" fmla="*/ 2147483647 h 78"/>
                  <a:gd name="T76" fmla="*/ 594030063 w 102"/>
                  <a:gd name="T77" fmla="*/ 2147483647 h 78"/>
                  <a:gd name="T78" fmla="*/ 132011169 w 102"/>
                  <a:gd name="T79" fmla="*/ 2147483647 h 78"/>
                  <a:gd name="T80" fmla="*/ 2147483647 w 102"/>
                  <a:gd name="T81" fmla="*/ 2147483647 h 78"/>
                  <a:gd name="T82" fmla="*/ 2147483647 w 102"/>
                  <a:gd name="T83" fmla="*/ 2147483647 h 78"/>
                  <a:gd name="T84" fmla="*/ 2147483647 w 102"/>
                  <a:gd name="T85" fmla="*/ 2147483647 h 78"/>
                  <a:gd name="T86" fmla="*/ 2147483647 w 102"/>
                  <a:gd name="T87" fmla="*/ 2147483647 h 78"/>
                  <a:gd name="T88" fmla="*/ 2147483647 w 102"/>
                  <a:gd name="T89" fmla="*/ 2147483647 h 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
                  <a:gd name="T136" fmla="*/ 0 h 78"/>
                  <a:gd name="T137" fmla="*/ 102 w 102"/>
                  <a:gd name="T138" fmla="*/ 78 h 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 h="78">
                    <a:moveTo>
                      <a:pt x="66" y="64"/>
                    </a:moveTo>
                    <a:lnTo>
                      <a:pt x="77" y="68"/>
                    </a:lnTo>
                    <a:lnTo>
                      <a:pt x="78" y="70"/>
                    </a:lnTo>
                    <a:lnTo>
                      <a:pt x="77" y="71"/>
                    </a:lnTo>
                    <a:lnTo>
                      <a:pt x="77" y="72"/>
                    </a:lnTo>
                    <a:lnTo>
                      <a:pt x="76" y="73"/>
                    </a:lnTo>
                    <a:lnTo>
                      <a:pt x="76" y="75"/>
                    </a:lnTo>
                    <a:lnTo>
                      <a:pt x="75" y="75"/>
                    </a:lnTo>
                    <a:lnTo>
                      <a:pt x="74" y="77"/>
                    </a:lnTo>
                    <a:lnTo>
                      <a:pt x="74" y="78"/>
                    </a:lnTo>
                    <a:lnTo>
                      <a:pt x="75" y="78"/>
                    </a:lnTo>
                    <a:lnTo>
                      <a:pt x="75" y="77"/>
                    </a:lnTo>
                    <a:lnTo>
                      <a:pt x="77" y="76"/>
                    </a:lnTo>
                    <a:lnTo>
                      <a:pt x="78" y="76"/>
                    </a:lnTo>
                    <a:lnTo>
                      <a:pt x="81" y="76"/>
                    </a:lnTo>
                    <a:lnTo>
                      <a:pt x="81" y="75"/>
                    </a:lnTo>
                    <a:lnTo>
                      <a:pt x="84" y="75"/>
                    </a:lnTo>
                    <a:lnTo>
                      <a:pt x="86" y="74"/>
                    </a:lnTo>
                    <a:lnTo>
                      <a:pt x="87" y="73"/>
                    </a:lnTo>
                    <a:lnTo>
                      <a:pt x="88" y="72"/>
                    </a:lnTo>
                    <a:lnTo>
                      <a:pt x="94" y="67"/>
                    </a:lnTo>
                    <a:lnTo>
                      <a:pt x="96" y="66"/>
                    </a:lnTo>
                    <a:lnTo>
                      <a:pt x="97" y="65"/>
                    </a:lnTo>
                    <a:lnTo>
                      <a:pt x="98" y="65"/>
                    </a:lnTo>
                    <a:lnTo>
                      <a:pt x="99" y="64"/>
                    </a:lnTo>
                    <a:lnTo>
                      <a:pt x="100" y="63"/>
                    </a:lnTo>
                    <a:lnTo>
                      <a:pt x="101" y="63"/>
                    </a:lnTo>
                    <a:lnTo>
                      <a:pt x="102" y="61"/>
                    </a:lnTo>
                    <a:lnTo>
                      <a:pt x="100" y="62"/>
                    </a:lnTo>
                    <a:lnTo>
                      <a:pt x="99" y="62"/>
                    </a:lnTo>
                    <a:lnTo>
                      <a:pt x="97" y="63"/>
                    </a:lnTo>
                    <a:lnTo>
                      <a:pt x="97" y="64"/>
                    </a:lnTo>
                    <a:lnTo>
                      <a:pt x="96" y="65"/>
                    </a:lnTo>
                    <a:lnTo>
                      <a:pt x="95" y="66"/>
                    </a:lnTo>
                    <a:lnTo>
                      <a:pt x="94" y="65"/>
                    </a:lnTo>
                    <a:lnTo>
                      <a:pt x="95" y="64"/>
                    </a:lnTo>
                    <a:lnTo>
                      <a:pt x="96" y="63"/>
                    </a:lnTo>
                    <a:lnTo>
                      <a:pt x="97" y="61"/>
                    </a:lnTo>
                    <a:lnTo>
                      <a:pt x="97" y="60"/>
                    </a:lnTo>
                    <a:lnTo>
                      <a:pt x="96" y="61"/>
                    </a:lnTo>
                    <a:lnTo>
                      <a:pt x="95" y="62"/>
                    </a:lnTo>
                    <a:lnTo>
                      <a:pt x="94" y="63"/>
                    </a:lnTo>
                    <a:lnTo>
                      <a:pt x="91" y="65"/>
                    </a:lnTo>
                    <a:lnTo>
                      <a:pt x="86" y="67"/>
                    </a:lnTo>
                    <a:lnTo>
                      <a:pt x="83" y="69"/>
                    </a:lnTo>
                    <a:lnTo>
                      <a:pt x="81" y="70"/>
                    </a:lnTo>
                    <a:lnTo>
                      <a:pt x="80" y="72"/>
                    </a:lnTo>
                    <a:lnTo>
                      <a:pt x="79" y="71"/>
                    </a:lnTo>
                    <a:lnTo>
                      <a:pt x="79" y="70"/>
                    </a:lnTo>
                    <a:lnTo>
                      <a:pt x="79" y="68"/>
                    </a:lnTo>
                    <a:lnTo>
                      <a:pt x="81" y="67"/>
                    </a:lnTo>
                    <a:lnTo>
                      <a:pt x="79" y="66"/>
                    </a:lnTo>
                    <a:lnTo>
                      <a:pt x="81" y="64"/>
                    </a:lnTo>
                    <a:lnTo>
                      <a:pt x="81" y="63"/>
                    </a:lnTo>
                    <a:lnTo>
                      <a:pt x="81" y="62"/>
                    </a:lnTo>
                    <a:lnTo>
                      <a:pt x="79" y="49"/>
                    </a:lnTo>
                    <a:lnTo>
                      <a:pt x="78" y="49"/>
                    </a:lnTo>
                    <a:lnTo>
                      <a:pt x="78" y="37"/>
                    </a:lnTo>
                    <a:lnTo>
                      <a:pt x="77" y="34"/>
                    </a:lnTo>
                    <a:lnTo>
                      <a:pt x="76" y="32"/>
                    </a:lnTo>
                    <a:lnTo>
                      <a:pt x="76" y="29"/>
                    </a:lnTo>
                    <a:lnTo>
                      <a:pt x="75" y="25"/>
                    </a:lnTo>
                    <a:lnTo>
                      <a:pt x="74" y="23"/>
                    </a:lnTo>
                    <a:lnTo>
                      <a:pt x="73" y="23"/>
                    </a:lnTo>
                    <a:lnTo>
                      <a:pt x="74" y="24"/>
                    </a:lnTo>
                    <a:lnTo>
                      <a:pt x="73" y="24"/>
                    </a:lnTo>
                    <a:lnTo>
                      <a:pt x="73" y="23"/>
                    </a:lnTo>
                    <a:lnTo>
                      <a:pt x="73" y="21"/>
                    </a:lnTo>
                    <a:lnTo>
                      <a:pt x="71" y="16"/>
                    </a:lnTo>
                    <a:lnTo>
                      <a:pt x="71" y="14"/>
                    </a:lnTo>
                    <a:lnTo>
                      <a:pt x="72" y="12"/>
                    </a:lnTo>
                    <a:lnTo>
                      <a:pt x="71" y="9"/>
                    </a:lnTo>
                    <a:lnTo>
                      <a:pt x="69" y="4"/>
                    </a:lnTo>
                    <a:lnTo>
                      <a:pt x="69" y="3"/>
                    </a:lnTo>
                    <a:lnTo>
                      <a:pt x="68" y="3"/>
                    </a:lnTo>
                    <a:lnTo>
                      <a:pt x="69" y="2"/>
                    </a:lnTo>
                    <a:lnTo>
                      <a:pt x="68" y="0"/>
                    </a:lnTo>
                    <a:lnTo>
                      <a:pt x="52" y="4"/>
                    </a:lnTo>
                    <a:lnTo>
                      <a:pt x="51" y="4"/>
                    </a:lnTo>
                    <a:lnTo>
                      <a:pt x="50" y="5"/>
                    </a:lnTo>
                    <a:lnTo>
                      <a:pt x="46" y="9"/>
                    </a:lnTo>
                    <a:lnTo>
                      <a:pt x="42" y="14"/>
                    </a:lnTo>
                    <a:lnTo>
                      <a:pt x="41" y="15"/>
                    </a:lnTo>
                    <a:lnTo>
                      <a:pt x="42" y="16"/>
                    </a:lnTo>
                    <a:lnTo>
                      <a:pt x="41" y="18"/>
                    </a:lnTo>
                    <a:lnTo>
                      <a:pt x="40" y="19"/>
                    </a:lnTo>
                    <a:lnTo>
                      <a:pt x="36" y="22"/>
                    </a:lnTo>
                    <a:lnTo>
                      <a:pt x="36" y="23"/>
                    </a:lnTo>
                    <a:lnTo>
                      <a:pt x="36" y="25"/>
                    </a:lnTo>
                    <a:lnTo>
                      <a:pt x="37" y="25"/>
                    </a:lnTo>
                    <a:lnTo>
                      <a:pt x="38" y="25"/>
                    </a:lnTo>
                    <a:lnTo>
                      <a:pt x="39" y="26"/>
                    </a:lnTo>
                    <a:lnTo>
                      <a:pt x="38" y="27"/>
                    </a:lnTo>
                    <a:lnTo>
                      <a:pt x="38" y="29"/>
                    </a:lnTo>
                    <a:lnTo>
                      <a:pt x="39" y="30"/>
                    </a:lnTo>
                    <a:lnTo>
                      <a:pt x="39" y="32"/>
                    </a:lnTo>
                    <a:lnTo>
                      <a:pt x="36" y="34"/>
                    </a:lnTo>
                    <a:lnTo>
                      <a:pt x="33" y="38"/>
                    </a:lnTo>
                    <a:lnTo>
                      <a:pt x="30" y="39"/>
                    </a:lnTo>
                    <a:lnTo>
                      <a:pt x="23" y="40"/>
                    </a:lnTo>
                    <a:lnTo>
                      <a:pt x="21" y="39"/>
                    </a:lnTo>
                    <a:lnTo>
                      <a:pt x="19" y="39"/>
                    </a:lnTo>
                    <a:lnTo>
                      <a:pt x="16" y="39"/>
                    </a:lnTo>
                    <a:lnTo>
                      <a:pt x="13" y="40"/>
                    </a:lnTo>
                    <a:lnTo>
                      <a:pt x="9" y="42"/>
                    </a:lnTo>
                    <a:lnTo>
                      <a:pt x="7" y="43"/>
                    </a:lnTo>
                    <a:lnTo>
                      <a:pt x="6" y="45"/>
                    </a:lnTo>
                    <a:lnTo>
                      <a:pt x="6" y="46"/>
                    </a:lnTo>
                    <a:lnTo>
                      <a:pt x="9" y="50"/>
                    </a:lnTo>
                    <a:lnTo>
                      <a:pt x="10" y="51"/>
                    </a:lnTo>
                    <a:lnTo>
                      <a:pt x="9" y="52"/>
                    </a:lnTo>
                    <a:lnTo>
                      <a:pt x="8" y="53"/>
                    </a:lnTo>
                    <a:lnTo>
                      <a:pt x="7" y="55"/>
                    </a:lnTo>
                    <a:lnTo>
                      <a:pt x="2" y="60"/>
                    </a:lnTo>
                    <a:lnTo>
                      <a:pt x="0" y="62"/>
                    </a:lnTo>
                    <a:lnTo>
                      <a:pt x="1" y="66"/>
                    </a:lnTo>
                    <a:lnTo>
                      <a:pt x="56" y="55"/>
                    </a:lnTo>
                    <a:lnTo>
                      <a:pt x="57" y="56"/>
                    </a:lnTo>
                    <a:lnTo>
                      <a:pt x="57" y="57"/>
                    </a:lnTo>
                    <a:lnTo>
                      <a:pt x="58" y="57"/>
                    </a:lnTo>
                    <a:lnTo>
                      <a:pt x="58" y="58"/>
                    </a:lnTo>
                    <a:lnTo>
                      <a:pt x="59" y="58"/>
                    </a:lnTo>
                    <a:lnTo>
                      <a:pt x="61" y="61"/>
                    </a:lnTo>
                    <a:lnTo>
                      <a:pt x="61" y="62"/>
                    </a:lnTo>
                    <a:lnTo>
                      <a:pt x="62" y="63"/>
                    </a:lnTo>
                    <a:lnTo>
                      <a:pt x="65" y="64"/>
                    </a:lnTo>
                    <a:lnTo>
                      <a:pt x="66" y="64"/>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2797" name="Freeform 27"/>
              <p:cNvSpPr>
                <a:spLocks/>
              </p:cNvSpPr>
              <p:nvPr/>
            </p:nvSpPr>
            <p:spPr bwMode="auto">
              <a:xfrm>
                <a:off x="7494590" y="2266950"/>
                <a:ext cx="187325" cy="325438"/>
              </a:xfrm>
              <a:custGeom>
                <a:avLst/>
                <a:gdLst>
                  <a:gd name="T0" fmla="*/ 0 w 23"/>
                  <a:gd name="T1" fmla="*/ 300201070 h 42"/>
                  <a:gd name="T2" fmla="*/ 66337478 w 23"/>
                  <a:gd name="T3" fmla="*/ 420279900 h 42"/>
                  <a:gd name="T4" fmla="*/ 0 w 23"/>
                  <a:gd name="T5" fmla="*/ 480315440 h 42"/>
                  <a:gd name="T6" fmla="*/ 66337478 w 23"/>
                  <a:gd name="T7" fmla="*/ 480315440 h 42"/>
                  <a:gd name="T8" fmla="*/ 66337478 w 23"/>
                  <a:gd name="T9" fmla="*/ 540358851 h 42"/>
                  <a:gd name="T10" fmla="*/ 199004304 w 23"/>
                  <a:gd name="T11" fmla="*/ 840552051 h 42"/>
                  <a:gd name="T12" fmla="*/ 265333621 w 23"/>
                  <a:gd name="T13" fmla="*/ 1020674412 h 42"/>
                  <a:gd name="T14" fmla="*/ 199004304 w 23"/>
                  <a:gd name="T15" fmla="*/ 1140753242 h 42"/>
                  <a:gd name="T16" fmla="*/ 199004304 w 23"/>
                  <a:gd name="T17" fmla="*/ 1260832072 h 42"/>
                  <a:gd name="T18" fmla="*/ 331671147 w 23"/>
                  <a:gd name="T19" fmla="*/ 1561033021 h 42"/>
                  <a:gd name="T20" fmla="*/ 331671147 w 23"/>
                  <a:gd name="T21" fmla="*/ 1681111851 h 42"/>
                  <a:gd name="T22" fmla="*/ 331671147 w 23"/>
                  <a:gd name="T23" fmla="*/ 1741147391 h 42"/>
                  <a:gd name="T24" fmla="*/ 398000464 w 23"/>
                  <a:gd name="T25" fmla="*/ 1741147391 h 42"/>
                  <a:gd name="T26" fmla="*/ 331671147 w 23"/>
                  <a:gd name="T27" fmla="*/ 1681111851 h 42"/>
                  <a:gd name="T28" fmla="*/ 398000464 w 23"/>
                  <a:gd name="T29" fmla="*/ 1681111851 h 42"/>
                  <a:gd name="T30" fmla="*/ 464337925 w 23"/>
                  <a:gd name="T31" fmla="*/ 1801190681 h 42"/>
                  <a:gd name="T32" fmla="*/ 530675387 w 23"/>
                  <a:gd name="T33" fmla="*/ 2041348825 h 42"/>
                  <a:gd name="T34" fmla="*/ 530675387 w 23"/>
                  <a:gd name="T35" fmla="*/ 2147483647 h 42"/>
                  <a:gd name="T36" fmla="*/ 597004831 w 23"/>
                  <a:gd name="T37" fmla="*/ 2147483647 h 42"/>
                  <a:gd name="T38" fmla="*/ 663342293 w 23"/>
                  <a:gd name="T39" fmla="*/ 2147483647 h 42"/>
                  <a:gd name="T40" fmla="*/ 1326676442 w 23"/>
                  <a:gd name="T41" fmla="*/ 2147483647 h 42"/>
                  <a:gd name="T42" fmla="*/ 1260347125 w 23"/>
                  <a:gd name="T43" fmla="*/ 2147483647 h 42"/>
                  <a:gd name="T44" fmla="*/ 1194009663 w 23"/>
                  <a:gd name="T45" fmla="*/ 2147483647 h 42"/>
                  <a:gd name="T46" fmla="*/ 1194009663 w 23"/>
                  <a:gd name="T47" fmla="*/ 2147483647 h 42"/>
                  <a:gd name="T48" fmla="*/ 1260347125 w 23"/>
                  <a:gd name="T49" fmla="*/ 2147483647 h 42"/>
                  <a:gd name="T50" fmla="*/ 1194009663 w 23"/>
                  <a:gd name="T51" fmla="*/ 2041348825 h 42"/>
                  <a:gd name="T52" fmla="*/ 1194009663 w 23"/>
                  <a:gd name="T53" fmla="*/ 1621068562 h 42"/>
                  <a:gd name="T54" fmla="*/ 1194009663 w 23"/>
                  <a:gd name="T55" fmla="*/ 1500989732 h 42"/>
                  <a:gd name="T56" fmla="*/ 1260347125 w 23"/>
                  <a:gd name="T57" fmla="*/ 1260832072 h 42"/>
                  <a:gd name="T58" fmla="*/ 1260347125 w 23"/>
                  <a:gd name="T59" fmla="*/ 1140753242 h 42"/>
                  <a:gd name="T60" fmla="*/ 1260347125 w 23"/>
                  <a:gd name="T61" fmla="*/ 1020674412 h 42"/>
                  <a:gd name="T62" fmla="*/ 1260347125 w 23"/>
                  <a:gd name="T63" fmla="*/ 900595340 h 42"/>
                  <a:gd name="T64" fmla="*/ 1260347125 w 23"/>
                  <a:gd name="T65" fmla="*/ 840552051 h 42"/>
                  <a:gd name="T66" fmla="*/ 1260347125 w 23"/>
                  <a:gd name="T67" fmla="*/ 780516510 h 42"/>
                  <a:gd name="T68" fmla="*/ 1459343221 w 23"/>
                  <a:gd name="T69" fmla="*/ 660437681 h 42"/>
                  <a:gd name="T70" fmla="*/ 1525680682 w 23"/>
                  <a:gd name="T71" fmla="*/ 420279900 h 42"/>
                  <a:gd name="T72" fmla="*/ 1459343221 w 23"/>
                  <a:gd name="T73" fmla="*/ 300201070 h 42"/>
                  <a:gd name="T74" fmla="*/ 1459343221 w 23"/>
                  <a:gd name="T75" fmla="*/ 180122180 h 42"/>
                  <a:gd name="T76" fmla="*/ 1459343221 w 23"/>
                  <a:gd name="T77" fmla="*/ 180122180 h 42"/>
                  <a:gd name="T78" fmla="*/ 1459343221 w 23"/>
                  <a:gd name="T79" fmla="*/ 120078860 h 42"/>
                  <a:gd name="T80" fmla="*/ 1393013903 w 23"/>
                  <a:gd name="T81" fmla="*/ 0 h 42"/>
                  <a:gd name="T82" fmla="*/ 0 w 23"/>
                  <a:gd name="T83" fmla="*/ 300201070 h 42"/>
                  <a:gd name="T84" fmla="*/ 0 w 23"/>
                  <a:gd name="T85" fmla="*/ 300201070 h 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42"/>
                  <a:gd name="T131" fmla="*/ 23 w 23"/>
                  <a:gd name="T132" fmla="*/ 42 h 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42">
                    <a:moveTo>
                      <a:pt x="0" y="5"/>
                    </a:moveTo>
                    <a:lnTo>
                      <a:pt x="1" y="7"/>
                    </a:lnTo>
                    <a:lnTo>
                      <a:pt x="0" y="8"/>
                    </a:lnTo>
                    <a:lnTo>
                      <a:pt x="1" y="8"/>
                    </a:lnTo>
                    <a:lnTo>
                      <a:pt x="1" y="9"/>
                    </a:lnTo>
                    <a:lnTo>
                      <a:pt x="3" y="14"/>
                    </a:lnTo>
                    <a:lnTo>
                      <a:pt x="4" y="17"/>
                    </a:lnTo>
                    <a:lnTo>
                      <a:pt x="3" y="19"/>
                    </a:lnTo>
                    <a:lnTo>
                      <a:pt x="3" y="21"/>
                    </a:lnTo>
                    <a:lnTo>
                      <a:pt x="5" y="26"/>
                    </a:lnTo>
                    <a:lnTo>
                      <a:pt x="5" y="28"/>
                    </a:lnTo>
                    <a:lnTo>
                      <a:pt x="5" y="29"/>
                    </a:lnTo>
                    <a:lnTo>
                      <a:pt x="6" y="29"/>
                    </a:lnTo>
                    <a:lnTo>
                      <a:pt x="5" y="28"/>
                    </a:lnTo>
                    <a:lnTo>
                      <a:pt x="6" y="28"/>
                    </a:lnTo>
                    <a:lnTo>
                      <a:pt x="7" y="30"/>
                    </a:lnTo>
                    <a:lnTo>
                      <a:pt x="8" y="34"/>
                    </a:lnTo>
                    <a:lnTo>
                      <a:pt x="8" y="37"/>
                    </a:lnTo>
                    <a:lnTo>
                      <a:pt x="9" y="39"/>
                    </a:lnTo>
                    <a:lnTo>
                      <a:pt x="10" y="42"/>
                    </a:lnTo>
                    <a:lnTo>
                      <a:pt x="20" y="40"/>
                    </a:lnTo>
                    <a:lnTo>
                      <a:pt x="19" y="39"/>
                    </a:lnTo>
                    <a:lnTo>
                      <a:pt x="18" y="38"/>
                    </a:lnTo>
                    <a:lnTo>
                      <a:pt x="18" y="37"/>
                    </a:lnTo>
                    <a:lnTo>
                      <a:pt x="19" y="36"/>
                    </a:lnTo>
                    <a:lnTo>
                      <a:pt x="18" y="34"/>
                    </a:lnTo>
                    <a:lnTo>
                      <a:pt x="18" y="27"/>
                    </a:lnTo>
                    <a:lnTo>
                      <a:pt x="18" y="25"/>
                    </a:lnTo>
                    <a:lnTo>
                      <a:pt x="19" y="21"/>
                    </a:lnTo>
                    <a:lnTo>
                      <a:pt x="19" y="19"/>
                    </a:lnTo>
                    <a:lnTo>
                      <a:pt x="19" y="17"/>
                    </a:lnTo>
                    <a:lnTo>
                      <a:pt x="19" y="15"/>
                    </a:lnTo>
                    <a:lnTo>
                      <a:pt x="19" y="14"/>
                    </a:lnTo>
                    <a:lnTo>
                      <a:pt x="19" y="13"/>
                    </a:lnTo>
                    <a:lnTo>
                      <a:pt x="22" y="11"/>
                    </a:lnTo>
                    <a:lnTo>
                      <a:pt x="23" y="7"/>
                    </a:lnTo>
                    <a:lnTo>
                      <a:pt x="22" y="5"/>
                    </a:lnTo>
                    <a:lnTo>
                      <a:pt x="22" y="3"/>
                    </a:lnTo>
                    <a:lnTo>
                      <a:pt x="22" y="2"/>
                    </a:lnTo>
                    <a:lnTo>
                      <a:pt x="21" y="0"/>
                    </a:lnTo>
                    <a:lnTo>
                      <a:pt x="0" y="5"/>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2798" name="Freeform 44"/>
              <p:cNvSpPr>
                <a:spLocks/>
              </p:cNvSpPr>
              <p:nvPr/>
            </p:nvSpPr>
            <p:spPr bwMode="auto">
              <a:xfrm>
                <a:off x="3327402" y="2794002"/>
                <a:ext cx="619125" cy="727075"/>
              </a:xfrm>
              <a:custGeom>
                <a:avLst/>
                <a:gdLst>
                  <a:gd name="T0" fmla="*/ 2147483647 w 76"/>
                  <a:gd name="T1" fmla="*/ 2147483647 h 94"/>
                  <a:gd name="T2" fmla="*/ 2147483647 w 76"/>
                  <a:gd name="T3" fmla="*/ 1615351768 h 94"/>
                  <a:gd name="T4" fmla="*/ 2147483647 w 76"/>
                  <a:gd name="T5" fmla="*/ 1376035883 h 94"/>
                  <a:gd name="T6" fmla="*/ 2147483647 w 76"/>
                  <a:gd name="T7" fmla="*/ 358966214 h 94"/>
                  <a:gd name="T8" fmla="*/ 1061815496 w 76"/>
                  <a:gd name="T9" fmla="*/ 0 h 94"/>
                  <a:gd name="T10" fmla="*/ 0 w 76"/>
                  <a:gd name="T11" fmla="*/ 2147483647 h 94"/>
                  <a:gd name="T12" fmla="*/ 0 w 76"/>
                  <a:gd name="T13" fmla="*/ 2147483647 h 94"/>
                  <a:gd name="T14" fmla="*/ 2147483647 w 76"/>
                  <a:gd name="T15" fmla="*/ 2147483647 h 94"/>
                  <a:gd name="T16" fmla="*/ 2147483647 w 76"/>
                  <a:gd name="T17" fmla="*/ 2147483647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94"/>
                  <a:gd name="T29" fmla="*/ 76 w 76"/>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94">
                    <a:moveTo>
                      <a:pt x="66" y="94"/>
                    </a:moveTo>
                    <a:lnTo>
                      <a:pt x="76" y="27"/>
                    </a:lnTo>
                    <a:lnTo>
                      <a:pt x="51" y="23"/>
                    </a:lnTo>
                    <a:lnTo>
                      <a:pt x="53" y="6"/>
                    </a:lnTo>
                    <a:lnTo>
                      <a:pt x="16" y="0"/>
                    </a:lnTo>
                    <a:lnTo>
                      <a:pt x="0" y="84"/>
                    </a:lnTo>
                    <a:lnTo>
                      <a:pt x="66" y="94"/>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2799" name="Freeform 45"/>
              <p:cNvSpPr>
                <a:spLocks/>
              </p:cNvSpPr>
              <p:nvPr/>
            </p:nvSpPr>
            <p:spPr bwMode="auto">
              <a:xfrm>
                <a:off x="2636839" y="1709740"/>
                <a:ext cx="730250" cy="511175"/>
              </a:xfrm>
              <a:custGeom>
                <a:avLst/>
                <a:gdLst>
                  <a:gd name="T0" fmla="*/ 65836088 w 90"/>
                  <a:gd name="T1" fmla="*/ 2147483647 h 66"/>
                  <a:gd name="T2" fmla="*/ 0 w 90"/>
                  <a:gd name="T3" fmla="*/ 2147483647 h 66"/>
                  <a:gd name="T4" fmla="*/ 65836088 w 90"/>
                  <a:gd name="T5" fmla="*/ 2147483647 h 66"/>
                  <a:gd name="T6" fmla="*/ 65836088 w 90"/>
                  <a:gd name="T7" fmla="*/ 2099519644 h 66"/>
                  <a:gd name="T8" fmla="*/ 65836088 w 90"/>
                  <a:gd name="T9" fmla="*/ 2099519644 h 66"/>
                  <a:gd name="T10" fmla="*/ 131672176 w 90"/>
                  <a:gd name="T11" fmla="*/ 2147483647 h 66"/>
                  <a:gd name="T12" fmla="*/ 65836088 w 90"/>
                  <a:gd name="T13" fmla="*/ 2147483647 h 66"/>
                  <a:gd name="T14" fmla="*/ 197508280 w 90"/>
                  <a:gd name="T15" fmla="*/ 2147483647 h 66"/>
                  <a:gd name="T16" fmla="*/ 197508280 w 90"/>
                  <a:gd name="T17" fmla="*/ 2099519644 h 66"/>
                  <a:gd name="T18" fmla="*/ 197508280 w 90"/>
                  <a:gd name="T19" fmla="*/ 1979547991 h 66"/>
                  <a:gd name="T20" fmla="*/ 131672176 w 90"/>
                  <a:gd name="T21" fmla="*/ 1799583494 h 66"/>
                  <a:gd name="T22" fmla="*/ 197508280 w 90"/>
                  <a:gd name="T23" fmla="*/ 1799583494 h 66"/>
                  <a:gd name="T24" fmla="*/ 329172373 w 90"/>
                  <a:gd name="T25" fmla="*/ 1739597910 h 66"/>
                  <a:gd name="T26" fmla="*/ 263344352 w 90"/>
                  <a:gd name="T27" fmla="*/ 1679612326 h 66"/>
                  <a:gd name="T28" fmla="*/ 197508280 w 90"/>
                  <a:gd name="T29" fmla="*/ 1739597910 h 66"/>
                  <a:gd name="T30" fmla="*/ 197508280 w 90"/>
                  <a:gd name="T31" fmla="*/ 1499655574 h 66"/>
                  <a:gd name="T32" fmla="*/ 197508280 w 90"/>
                  <a:gd name="T33" fmla="*/ 1319698822 h 66"/>
                  <a:gd name="T34" fmla="*/ 197508280 w 90"/>
                  <a:gd name="T35" fmla="*/ 1019763157 h 66"/>
                  <a:gd name="T36" fmla="*/ 131672176 w 90"/>
                  <a:gd name="T37" fmla="*/ 659849411 h 66"/>
                  <a:gd name="T38" fmla="*/ 131672176 w 90"/>
                  <a:gd name="T39" fmla="*/ 359913625 h 66"/>
                  <a:gd name="T40" fmla="*/ 724188933 w 90"/>
                  <a:gd name="T41" fmla="*/ 539878243 h 66"/>
                  <a:gd name="T42" fmla="*/ 1250869650 w 90"/>
                  <a:gd name="T43" fmla="*/ 779820579 h 66"/>
                  <a:gd name="T44" fmla="*/ 1514205824 w 90"/>
                  <a:gd name="T45" fmla="*/ 839806163 h 66"/>
                  <a:gd name="T46" fmla="*/ 1580041896 w 90"/>
                  <a:gd name="T47" fmla="*/ 899791747 h 66"/>
                  <a:gd name="T48" fmla="*/ 1580041896 w 90"/>
                  <a:gd name="T49" fmla="*/ 1199727654 h 66"/>
                  <a:gd name="T50" fmla="*/ 1448377866 w 90"/>
                  <a:gd name="T51" fmla="*/ 1379684406 h 66"/>
                  <a:gd name="T52" fmla="*/ 1448377866 w 90"/>
                  <a:gd name="T53" fmla="*/ 1499655574 h 66"/>
                  <a:gd name="T54" fmla="*/ 1448377866 w 90"/>
                  <a:gd name="T55" fmla="*/ 1619626742 h 66"/>
                  <a:gd name="T56" fmla="*/ 1514205824 w 90"/>
                  <a:gd name="T57" fmla="*/ 1679612326 h 66"/>
                  <a:gd name="T58" fmla="*/ 1645877968 w 90"/>
                  <a:gd name="T59" fmla="*/ 1439669990 h 66"/>
                  <a:gd name="T60" fmla="*/ 1777550113 w 90"/>
                  <a:gd name="T61" fmla="*/ 1259713238 h 66"/>
                  <a:gd name="T62" fmla="*/ 1909222257 w 90"/>
                  <a:gd name="T63" fmla="*/ 1079748741 h 66"/>
                  <a:gd name="T64" fmla="*/ 1711714041 w 90"/>
                  <a:gd name="T65" fmla="*/ 599863827 h 66"/>
                  <a:gd name="T66" fmla="*/ 1777550113 w 90"/>
                  <a:gd name="T67" fmla="*/ 539878243 h 66"/>
                  <a:gd name="T68" fmla="*/ 1909222257 w 90"/>
                  <a:gd name="T69" fmla="*/ 419906954 h 66"/>
                  <a:gd name="T70" fmla="*/ 1777550113 w 90"/>
                  <a:gd name="T71" fmla="*/ 299928041 h 66"/>
                  <a:gd name="T72" fmla="*/ 1777550113 w 90"/>
                  <a:gd name="T73" fmla="*/ 0 h 66"/>
                  <a:gd name="T74" fmla="*/ 2147483647 w 90"/>
                  <a:gd name="T75" fmla="*/ 539878243 h 66"/>
                  <a:gd name="T76" fmla="*/ 2147483647 w 90"/>
                  <a:gd name="T77" fmla="*/ 959777331 h 66"/>
                  <a:gd name="T78" fmla="*/ 2147483647 w 90"/>
                  <a:gd name="T79" fmla="*/ 2147483647 h 66"/>
                  <a:gd name="T80" fmla="*/ 2147483647 w 90"/>
                  <a:gd name="T81" fmla="*/ 2147483647 h 66"/>
                  <a:gd name="T82" fmla="*/ 2147483647 w 90"/>
                  <a:gd name="T83" fmla="*/ 2147483647 h 66"/>
                  <a:gd name="T84" fmla="*/ 2147483647 w 90"/>
                  <a:gd name="T85" fmla="*/ 2147483647 h 66"/>
                  <a:gd name="T86" fmla="*/ 2147483647 w 90"/>
                  <a:gd name="T87" fmla="*/ 2147483647 h 66"/>
                  <a:gd name="T88" fmla="*/ 2147483647 w 90"/>
                  <a:gd name="T89" fmla="*/ 2147483647 h 66"/>
                  <a:gd name="T90" fmla="*/ 2147483647 w 90"/>
                  <a:gd name="T91" fmla="*/ 2147483647 h 66"/>
                  <a:gd name="T92" fmla="*/ 2147483647 w 90"/>
                  <a:gd name="T93" fmla="*/ 2147483647 h 66"/>
                  <a:gd name="T94" fmla="*/ 2147483647 w 90"/>
                  <a:gd name="T95" fmla="*/ 2147483647 h 66"/>
                  <a:gd name="T96" fmla="*/ 2147483647 w 90"/>
                  <a:gd name="T97" fmla="*/ 2147483647 h 66"/>
                  <a:gd name="T98" fmla="*/ 2147483647 w 90"/>
                  <a:gd name="T99" fmla="*/ 2147483647 h 66"/>
                  <a:gd name="T100" fmla="*/ 2147483647 w 90"/>
                  <a:gd name="T101" fmla="*/ 2147483647 h 66"/>
                  <a:gd name="T102" fmla="*/ 2147483647 w 90"/>
                  <a:gd name="T103" fmla="*/ 2147483647 h 66"/>
                  <a:gd name="T104" fmla="*/ 1975058329 w 90"/>
                  <a:gd name="T105" fmla="*/ 2147483647 h 66"/>
                  <a:gd name="T106" fmla="*/ 1580041896 w 90"/>
                  <a:gd name="T107" fmla="*/ 2147483647 h 66"/>
                  <a:gd name="T108" fmla="*/ 1250869650 w 90"/>
                  <a:gd name="T109" fmla="*/ 2147483647 h 66"/>
                  <a:gd name="T110" fmla="*/ 790025005 w 90"/>
                  <a:gd name="T111" fmla="*/ 2147483647 h 66"/>
                  <a:gd name="T112" fmla="*/ 724188933 w 90"/>
                  <a:gd name="T113" fmla="*/ 2147483647 h 66"/>
                  <a:gd name="T114" fmla="*/ 724188933 w 90"/>
                  <a:gd name="T115" fmla="*/ 2147483647 h 66"/>
                  <a:gd name="T116" fmla="*/ 460844518 w 90"/>
                  <a:gd name="T117" fmla="*/ 2147483647 h 66"/>
                  <a:gd name="T118" fmla="*/ 395008446 w 90"/>
                  <a:gd name="T119" fmla="*/ 2147483647 h 66"/>
                  <a:gd name="T120" fmla="*/ 197508280 w 90"/>
                  <a:gd name="T121" fmla="*/ 2147483647 h 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0"/>
                  <a:gd name="T184" fmla="*/ 0 h 66"/>
                  <a:gd name="T185" fmla="*/ 90 w 90"/>
                  <a:gd name="T186" fmla="*/ 66 h 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0" h="66">
                    <a:moveTo>
                      <a:pt x="3" y="42"/>
                    </a:moveTo>
                    <a:lnTo>
                      <a:pt x="1" y="40"/>
                    </a:lnTo>
                    <a:lnTo>
                      <a:pt x="0" y="40"/>
                    </a:lnTo>
                    <a:lnTo>
                      <a:pt x="0" y="39"/>
                    </a:lnTo>
                    <a:lnTo>
                      <a:pt x="1" y="37"/>
                    </a:lnTo>
                    <a:lnTo>
                      <a:pt x="1" y="36"/>
                    </a:lnTo>
                    <a:lnTo>
                      <a:pt x="1" y="35"/>
                    </a:lnTo>
                    <a:lnTo>
                      <a:pt x="2" y="35"/>
                    </a:lnTo>
                    <a:lnTo>
                      <a:pt x="2" y="36"/>
                    </a:lnTo>
                    <a:lnTo>
                      <a:pt x="2" y="37"/>
                    </a:lnTo>
                    <a:lnTo>
                      <a:pt x="1" y="37"/>
                    </a:lnTo>
                    <a:lnTo>
                      <a:pt x="2" y="38"/>
                    </a:lnTo>
                    <a:lnTo>
                      <a:pt x="3" y="36"/>
                    </a:lnTo>
                    <a:lnTo>
                      <a:pt x="3" y="35"/>
                    </a:lnTo>
                    <a:lnTo>
                      <a:pt x="4" y="34"/>
                    </a:lnTo>
                    <a:lnTo>
                      <a:pt x="3" y="33"/>
                    </a:lnTo>
                    <a:lnTo>
                      <a:pt x="2" y="33"/>
                    </a:lnTo>
                    <a:lnTo>
                      <a:pt x="2" y="30"/>
                    </a:lnTo>
                    <a:lnTo>
                      <a:pt x="3" y="30"/>
                    </a:lnTo>
                    <a:lnTo>
                      <a:pt x="4" y="30"/>
                    </a:lnTo>
                    <a:lnTo>
                      <a:pt x="5" y="29"/>
                    </a:lnTo>
                    <a:lnTo>
                      <a:pt x="4" y="28"/>
                    </a:lnTo>
                    <a:lnTo>
                      <a:pt x="3" y="29"/>
                    </a:lnTo>
                    <a:lnTo>
                      <a:pt x="3" y="27"/>
                    </a:lnTo>
                    <a:lnTo>
                      <a:pt x="3" y="25"/>
                    </a:lnTo>
                    <a:lnTo>
                      <a:pt x="3" y="24"/>
                    </a:lnTo>
                    <a:lnTo>
                      <a:pt x="3" y="22"/>
                    </a:lnTo>
                    <a:lnTo>
                      <a:pt x="3" y="20"/>
                    </a:lnTo>
                    <a:lnTo>
                      <a:pt x="3" y="17"/>
                    </a:lnTo>
                    <a:lnTo>
                      <a:pt x="3" y="15"/>
                    </a:lnTo>
                    <a:lnTo>
                      <a:pt x="2" y="11"/>
                    </a:lnTo>
                    <a:lnTo>
                      <a:pt x="2" y="8"/>
                    </a:lnTo>
                    <a:lnTo>
                      <a:pt x="2" y="6"/>
                    </a:lnTo>
                    <a:lnTo>
                      <a:pt x="3" y="3"/>
                    </a:lnTo>
                    <a:lnTo>
                      <a:pt x="11" y="9"/>
                    </a:lnTo>
                    <a:lnTo>
                      <a:pt x="16" y="12"/>
                    </a:lnTo>
                    <a:lnTo>
                      <a:pt x="19" y="13"/>
                    </a:lnTo>
                    <a:lnTo>
                      <a:pt x="21" y="14"/>
                    </a:lnTo>
                    <a:lnTo>
                      <a:pt x="23" y="14"/>
                    </a:lnTo>
                    <a:lnTo>
                      <a:pt x="24" y="14"/>
                    </a:lnTo>
                    <a:lnTo>
                      <a:pt x="24" y="15"/>
                    </a:lnTo>
                    <a:lnTo>
                      <a:pt x="25" y="20"/>
                    </a:lnTo>
                    <a:lnTo>
                      <a:pt x="24" y="20"/>
                    </a:lnTo>
                    <a:lnTo>
                      <a:pt x="23" y="21"/>
                    </a:lnTo>
                    <a:lnTo>
                      <a:pt x="22" y="23"/>
                    </a:lnTo>
                    <a:lnTo>
                      <a:pt x="22" y="25"/>
                    </a:lnTo>
                    <a:lnTo>
                      <a:pt x="22" y="26"/>
                    </a:lnTo>
                    <a:lnTo>
                      <a:pt x="22" y="27"/>
                    </a:lnTo>
                    <a:lnTo>
                      <a:pt x="22" y="28"/>
                    </a:lnTo>
                    <a:lnTo>
                      <a:pt x="23" y="28"/>
                    </a:lnTo>
                    <a:lnTo>
                      <a:pt x="24" y="27"/>
                    </a:lnTo>
                    <a:lnTo>
                      <a:pt x="25" y="24"/>
                    </a:lnTo>
                    <a:lnTo>
                      <a:pt x="26" y="23"/>
                    </a:lnTo>
                    <a:lnTo>
                      <a:pt x="27" y="21"/>
                    </a:lnTo>
                    <a:lnTo>
                      <a:pt x="29" y="19"/>
                    </a:lnTo>
                    <a:lnTo>
                      <a:pt x="29" y="18"/>
                    </a:lnTo>
                    <a:lnTo>
                      <a:pt x="28" y="15"/>
                    </a:lnTo>
                    <a:lnTo>
                      <a:pt x="26" y="10"/>
                    </a:lnTo>
                    <a:lnTo>
                      <a:pt x="26" y="9"/>
                    </a:lnTo>
                    <a:lnTo>
                      <a:pt x="27" y="9"/>
                    </a:lnTo>
                    <a:lnTo>
                      <a:pt x="28" y="9"/>
                    </a:lnTo>
                    <a:lnTo>
                      <a:pt x="29" y="7"/>
                    </a:lnTo>
                    <a:lnTo>
                      <a:pt x="29" y="5"/>
                    </a:lnTo>
                    <a:lnTo>
                      <a:pt x="27" y="5"/>
                    </a:lnTo>
                    <a:lnTo>
                      <a:pt x="27" y="3"/>
                    </a:lnTo>
                    <a:lnTo>
                      <a:pt x="27" y="0"/>
                    </a:lnTo>
                    <a:lnTo>
                      <a:pt x="45" y="5"/>
                    </a:lnTo>
                    <a:lnTo>
                      <a:pt x="62" y="9"/>
                    </a:lnTo>
                    <a:lnTo>
                      <a:pt x="90" y="16"/>
                    </a:lnTo>
                    <a:lnTo>
                      <a:pt x="80" y="59"/>
                    </a:lnTo>
                    <a:lnTo>
                      <a:pt x="80" y="60"/>
                    </a:lnTo>
                    <a:lnTo>
                      <a:pt x="80" y="61"/>
                    </a:lnTo>
                    <a:lnTo>
                      <a:pt x="81" y="62"/>
                    </a:lnTo>
                    <a:lnTo>
                      <a:pt x="81" y="63"/>
                    </a:lnTo>
                    <a:lnTo>
                      <a:pt x="80" y="63"/>
                    </a:lnTo>
                    <a:lnTo>
                      <a:pt x="80" y="64"/>
                    </a:lnTo>
                    <a:lnTo>
                      <a:pt x="80" y="65"/>
                    </a:lnTo>
                    <a:lnTo>
                      <a:pt x="80" y="66"/>
                    </a:lnTo>
                    <a:lnTo>
                      <a:pt x="56" y="60"/>
                    </a:lnTo>
                    <a:lnTo>
                      <a:pt x="55" y="61"/>
                    </a:lnTo>
                    <a:lnTo>
                      <a:pt x="53" y="61"/>
                    </a:lnTo>
                    <a:lnTo>
                      <a:pt x="52" y="61"/>
                    </a:lnTo>
                    <a:lnTo>
                      <a:pt x="51" y="61"/>
                    </a:lnTo>
                    <a:lnTo>
                      <a:pt x="50" y="60"/>
                    </a:lnTo>
                    <a:lnTo>
                      <a:pt x="48" y="60"/>
                    </a:lnTo>
                    <a:lnTo>
                      <a:pt x="47" y="61"/>
                    </a:lnTo>
                    <a:lnTo>
                      <a:pt x="45" y="60"/>
                    </a:lnTo>
                    <a:lnTo>
                      <a:pt x="44" y="60"/>
                    </a:lnTo>
                    <a:lnTo>
                      <a:pt x="42" y="61"/>
                    </a:lnTo>
                    <a:lnTo>
                      <a:pt x="41" y="61"/>
                    </a:lnTo>
                    <a:lnTo>
                      <a:pt x="38" y="61"/>
                    </a:lnTo>
                    <a:lnTo>
                      <a:pt x="37" y="60"/>
                    </a:lnTo>
                    <a:lnTo>
                      <a:pt x="35" y="60"/>
                    </a:lnTo>
                    <a:lnTo>
                      <a:pt x="30" y="60"/>
                    </a:lnTo>
                    <a:lnTo>
                      <a:pt x="29" y="59"/>
                    </a:lnTo>
                    <a:lnTo>
                      <a:pt x="24" y="58"/>
                    </a:lnTo>
                    <a:lnTo>
                      <a:pt x="22" y="57"/>
                    </a:lnTo>
                    <a:lnTo>
                      <a:pt x="19" y="58"/>
                    </a:lnTo>
                    <a:lnTo>
                      <a:pt x="15" y="57"/>
                    </a:lnTo>
                    <a:lnTo>
                      <a:pt x="12" y="56"/>
                    </a:lnTo>
                    <a:lnTo>
                      <a:pt x="11" y="54"/>
                    </a:lnTo>
                    <a:lnTo>
                      <a:pt x="11" y="50"/>
                    </a:lnTo>
                    <a:lnTo>
                      <a:pt x="12" y="49"/>
                    </a:lnTo>
                    <a:lnTo>
                      <a:pt x="11" y="47"/>
                    </a:lnTo>
                    <a:lnTo>
                      <a:pt x="9" y="44"/>
                    </a:lnTo>
                    <a:lnTo>
                      <a:pt x="7" y="44"/>
                    </a:lnTo>
                    <a:lnTo>
                      <a:pt x="6" y="43"/>
                    </a:lnTo>
                    <a:lnTo>
                      <a:pt x="3" y="42"/>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2800" name="Freeform 47"/>
              <p:cNvSpPr>
                <a:spLocks/>
              </p:cNvSpPr>
              <p:nvPr/>
            </p:nvSpPr>
            <p:spPr bwMode="auto">
              <a:xfrm>
                <a:off x="3157538" y="1833565"/>
                <a:ext cx="658812" cy="1006475"/>
              </a:xfrm>
              <a:custGeom>
                <a:avLst/>
                <a:gdLst>
                  <a:gd name="T0" fmla="*/ 463071587 w 81"/>
                  <a:gd name="T1" fmla="*/ 2147483647 h 130"/>
                  <a:gd name="T2" fmla="*/ 529229301 w 81"/>
                  <a:gd name="T3" fmla="*/ 2147483647 h 130"/>
                  <a:gd name="T4" fmla="*/ 595379008 w 81"/>
                  <a:gd name="T5" fmla="*/ 2147483647 h 130"/>
                  <a:gd name="T6" fmla="*/ 595379008 w 81"/>
                  <a:gd name="T7" fmla="*/ 2147483647 h 130"/>
                  <a:gd name="T8" fmla="*/ 396922007 w 81"/>
                  <a:gd name="T9" fmla="*/ 2147483647 h 130"/>
                  <a:gd name="T10" fmla="*/ 661536721 w 81"/>
                  <a:gd name="T11" fmla="*/ 2147483647 h 130"/>
                  <a:gd name="T12" fmla="*/ 859993595 w 81"/>
                  <a:gd name="T13" fmla="*/ 2147483647 h 130"/>
                  <a:gd name="T14" fmla="*/ 926151308 w 81"/>
                  <a:gd name="T15" fmla="*/ 2147483647 h 130"/>
                  <a:gd name="T16" fmla="*/ 1323073442 w 81"/>
                  <a:gd name="T17" fmla="*/ 2147483647 h 130"/>
                  <a:gd name="T18" fmla="*/ 1124608436 w 81"/>
                  <a:gd name="T19" fmla="*/ 2147483647 h 130"/>
                  <a:gd name="T20" fmla="*/ 1058458601 w 81"/>
                  <a:gd name="T21" fmla="*/ 2147483647 h 130"/>
                  <a:gd name="T22" fmla="*/ 1058458601 w 81"/>
                  <a:gd name="T23" fmla="*/ 2147483647 h 130"/>
                  <a:gd name="T24" fmla="*/ 1058458601 w 81"/>
                  <a:gd name="T25" fmla="*/ 2147483647 h 130"/>
                  <a:gd name="T26" fmla="*/ 1058458601 w 81"/>
                  <a:gd name="T27" fmla="*/ 2147483647 h 130"/>
                  <a:gd name="T28" fmla="*/ 1719995323 w 81"/>
                  <a:gd name="T29" fmla="*/ 0 h 130"/>
                  <a:gd name="T30" fmla="*/ 2147483647 w 81"/>
                  <a:gd name="T31" fmla="*/ 1138865122 h 130"/>
                  <a:gd name="T32" fmla="*/ 2147483647 w 81"/>
                  <a:gd name="T33" fmla="*/ 1558448869 h 130"/>
                  <a:gd name="T34" fmla="*/ 2147483647 w 81"/>
                  <a:gd name="T35" fmla="*/ 1738267156 h 130"/>
                  <a:gd name="T36" fmla="*/ 2147483647 w 81"/>
                  <a:gd name="T37" fmla="*/ 1858153756 h 130"/>
                  <a:gd name="T38" fmla="*/ 2147483647 w 81"/>
                  <a:gd name="T39" fmla="*/ 2147483647 h 130"/>
                  <a:gd name="T40" fmla="*/ 2147483647 w 81"/>
                  <a:gd name="T41" fmla="*/ 2147483647 h 130"/>
                  <a:gd name="T42" fmla="*/ 2147483647 w 81"/>
                  <a:gd name="T43" fmla="*/ 2147483647 h 130"/>
                  <a:gd name="T44" fmla="*/ 2147483647 w 81"/>
                  <a:gd name="T45" fmla="*/ 2147483647 h 130"/>
                  <a:gd name="T46" fmla="*/ 2147483647 w 81"/>
                  <a:gd name="T47" fmla="*/ 2147483647 h 130"/>
                  <a:gd name="T48" fmla="*/ 2147483647 w 81"/>
                  <a:gd name="T49" fmla="*/ 2147483647 h 130"/>
                  <a:gd name="T50" fmla="*/ 2147483647 w 81"/>
                  <a:gd name="T51" fmla="*/ 2147483647 h 130"/>
                  <a:gd name="T52" fmla="*/ 2147483647 w 81"/>
                  <a:gd name="T53" fmla="*/ 2147483647 h 130"/>
                  <a:gd name="T54" fmla="*/ 2147483647 w 81"/>
                  <a:gd name="T55" fmla="*/ 2147483647 h 130"/>
                  <a:gd name="T56" fmla="*/ 2147483647 w 81"/>
                  <a:gd name="T57" fmla="*/ 2147483647 h 130"/>
                  <a:gd name="T58" fmla="*/ 2147483647 w 81"/>
                  <a:gd name="T59" fmla="*/ 2147483647 h 130"/>
                  <a:gd name="T60" fmla="*/ 2147483647 w 81"/>
                  <a:gd name="T61" fmla="*/ 2147483647 h 130"/>
                  <a:gd name="T62" fmla="*/ 2147483647 w 81"/>
                  <a:gd name="T63" fmla="*/ 2147483647 h 130"/>
                  <a:gd name="T64" fmla="*/ 2147483647 w 81"/>
                  <a:gd name="T65" fmla="*/ 2147483647 h 130"/>
                  <a:gd name="T66" fmla="*/ 2147483647 w 81"/>
                  <a:gd name="T67" fmla="*/ 2147483647 h 130"/>
                  <a:gd name="T68" fmla="*/ 2147483647 w 81"/>
                  <a:gd name="T69" fmla="*/ 2147483647 h 130"/>
                  <a:gd name="T70" fmla="*/ 2147483647 w 81"/>
                  <a:gd name="T71" fmla="*/ 2147483647 h 130"/>
                  <a:gd name="T72" fmla="*/ 2147483647 w 81"/>
                  <a:gd name="T73" fmla="*/ 2147483647 h 130"/>
                  <a:gd name="T74" fmla="*/ 2147483647 w 81"/>
                  <a:gd name="T75" fmla="*/ 2147483647 h 130"/>
                  <a:gd name="T76" fmla="*/ 2147483647 w 81"/>
                  <a:gd name="T77" fmla="*/ 2147483647 h 130"/>
                  <a:gd name="T78" fmla="*/ 2147483647 w 81"/>
                  <a:gd name="T79" fmla="*/ 2147483647 h 130"/>
                  <a:gd name="T80" fmla="*/ 2147483647 w 81"/>
                  <a:gd name="T81" fmla="*/ 2147483647 h 130"/>
                  <a:gd name="T82" fmla="*/ 2147483647 w 81"/>
                  <a:gd name="T83" fmla="*/ 2147483647 h 130"/>
                  <a:gd name="T84" fmla="*/ 2147483647 w 81"/>
                  <a:gd name="T85" fmla="*/ 2147483647 h 130"/>
                  <a:gd name="T86" fmla="*/ 2147483647 w 81"/>
                  <a:gd name="T87" fmla="*/ 2147483647 h 130"/>
                  <a:gd name="T88" fmla="*/ 2147483647 w 81"/>
                  <a:gd name="T89" fmla="*/ 2147483647 h 130"/>
                  <a:gd name="T90" fmla="*/ 2147483647 w 81"/>
                  <a:gd name="T91" fmla="*/ 2147483647 h 130"/>
                  <a:gd name="T92" fmla="*/ 2147483647 w 81"/>
                  <a:gd name="T93" fmla="*/ 2147483647 h 130"/>
                  <a:gd name="T94" fmla="*/ 2147483647 w 81"/>
                  <a:gd name="T95" fmla="*/ 2147483647 h 130"/>
                  <a:gd name="T96" fmla="*/ 0 w 81"/>
                  <a:gd name="T97" fmla="*/ 2147483647 h 1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1"/>
                  <a:gd name="T148" fmla="*/ 0 h 130"/>
                  <a:gd name="T149" fmla="*/ 81 w 81"/>
                  <a:gd name="T150" fmla="*/ 130 h 1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1" h="130">
                    <a:moveTo>
                      <a:pt x="0" y="116"/>
                    </a:moveTo>
                    <a:lnTo>
                      <a:pt x="7" y="86"/>
                    </a:lnTo>
                    <a:lnTo>
                      <a:pt x="8" y="84"/>
                    </a:lnTo>
                    <a:lnTo>
                      <a:pt x="8" y="82"/>
                    </a:lnTo>
                    <a:lnTo>
                      <a:pt x="9" y="82"/>
                    </a:lnTo>
                    <a:lnTo>
                      <a:pt x="9" y="81"/>
                    </a:lnTo>
                    <a:lnTo>
                      <a:pt x="10" y="80"/>
                    </a:lnTo>
                    <a:lnTo>
                      <a:pt x="9" y="79"/>
                    </a:lnTo>
                    <a:lnTo>
                      <a:pt x="7" y="78"/>
                    </a:lnTo>
                    <a:lnTo>
                      <a:pt x="6" y="77"/>
                    </a:lnTo>
                    <a:lnTo>
                      <a:pt x="7" y="75"/>
                    </a:lnTo>
                    <a:lnTo>
                      <a:pt x="10" y="70"/>
                    </a:lnTo>
                    <a:lnTo>
                      <a:pt x="12" y="69"/>
                    </a:lnTo>
                    <a:lnTo>
                      <a:pt x="13" y="68"/>
                    </a:lnTo>
                    <a:lnTo>
                      <a:pt x="13" y="67"/>
                    </a:lnTo>
                    <a:lnTo>
                      <a:pt x="14" y="66"/>
                    </a:lnTo>
                    <a:lnTo>
                      <a:pt x="20" y="57"/>
                    </a:lnTo>
                    <a:lnTo>
                      <a:pt x="20" y="54"/>
                    </a:lnTo>
                    <a:lnTo>
                      <a:pt x="19" y="53"/>
                    </a:lnTo>
                    <a:lnTo>
                      <a:pt x="17" y="53"/>
                    </a:lnTo>
                    <a:lnTo>
                      <a:pt x="16" y="51"/>
                    </a:lnTo>
                    <a:lnTo>
                      <a:pt x="16" y="50"/>
                    </a:lnTo>
                    <a:lnTo>
                      <a:pt x="16" y="48"/>
                    </a:lnTo>
                    <a:lnTo>
                      <a:pt x="16" y="47"/>
                    </a:lnTo>
                    <a:lnTo>
                      <a:pt x="17" y="46"/>
                    </a:lnTo>
                    <a:lnTo>
                      <a:pt x="16" y="45"/>
                    </a:lnTo>
                    <a:lnTo>
                      <a:pt x="16" y="43"/>
                    </a:lnTo>
                    <a:lnTo>
                      <a:pt x="26" y="0"/>
                    </a:lnTo>
                    <a:lnTo>
                      <a:pt x="37" y="3"/>
                    </a:lnTo>
                    <a:lnTo>
                      <a:pt x="34" y="19"/>
                    </a:lnTo>
                    <a:lnTo>
                      <a:pt x="36" y="23"/>
                    </a:lnTo>
                    <a:lnTo>
                      <a:pt x="36" y="26"/>
                    </a:lnTo>
                    <a:lnTo>
                      <a:pt x="36" y="28"/>
                    </a:lnTo>
                    <a:lnTo>
                      <a:pt x="35" y="29"/>
                    </a:lnTo>
                    <a:lnTo>
                      <a:pt x="36" y="30"/>
                    </a:lnTo>
                    <a:lnTo>
                      <a:pt x="37" y="31"/>
                    </a:lnTo>
                    <a:lnTo>
                      <a:pt x="40" y="34"/>
                    </a:lnTo>
                    <a:lnTo>
                      <a:pt x="42" y="39"/>
                    </a:lnTo>
                    <a:lnTo>
                      <a:pt x="42" y="41"/>
                    </a:lnTo>
                    <a:lnTo>
                      <a:pt x="43" y="43"/>
                    </a:lnTo>
                    <a:lnTo>
                      <a:pt x="45" y="43"/>
                    </a:lnTo>
                    <a:lnTo>
                      <a:pt x="45" y="45"/>
                    </a:lnTo>
                    <a:lnTo>
                      <a:pt x="48" y="45"/>
                    </a:lnTo>
                    <a:lnTo>
                      <a:pt x="49" y="46"/>
                    </a:lnTo>
                    <a:lnTo>
                      <a:pt x="46" y="51"/>
                    </a:lnTo>
                    <a:lnTo>
                      <a:pt x="46" y="52"/>
                    </a:lnTo>
                    <a:lnTo>
                      <a:pt x="45" y="53"/>
                    </a:lnTo>
                    <a:lnTo>
                      <a:pt x="45" y="56"/>
                    </a:lnTo>
                    <a:lnTo>
                      <a:pt x="45" y="57"/>
                    </a:lnTo>
                    <a:lnTo>
                      <a:pt x="43" y="59"/>
                    </a:lnTo>
                    <a:lnTo>
                      <a:pt x="43" y="60"/>
                    </a:lnTo>
                    <a:lnTo>
                      <a:pt x="43" y="61"/>
                    </a:lnTo>
                    <a:lnTo>
                      <a:pt x="43" y="62"/>
                    </a:lnTo>
                    <a:lnTo>
                      <a:pt x="45" y="65"/>
                    </a:lnTo>
                    <a:lnTo>
                      <a:pt x="46" y="65"/>
                    </a:lnTo>
                    <a:lnTo>
                      <a:pt x="49" y="62"/>
                    </a:lnTo>
                    <a:lnTo>
                      <a:pt x="50" y="61"/>
                    </a:lnTo>
                    <a:lnTo>
                      <a:pt x="50" y="62"/>
                    </a:lnTo>
                    <a:lnTo>
                      <a:pt x="51" y="63"/>
                    </a:lnTo>
                    <a:lnTo>
                      <a:pt x="52" y="64"/>
                    </a:lnTo>
                    <a:lnTo>
                      <a:pt x="52" y="66"/>
                    </a:lnTo>
                    <a:lnTo>
                      <a:pt x="52" y="69"/>
                    </a:lnTo>
                    <a:lnTo>
                      <a:pt x="52" y="72"/>
                    </a:lnTo>
                    <a:lnTo>
                      <a:pt x="54" y="74"/>
                    </a:lnTo>
                    <a:lnTo>
                      <a:pt x="54" y="75"/>
                    </a:lnTo>
                    <a:lnTo>
                      <a:pt x="53" y="76"/>
                    </a:lnTo>
                    <a:lnTo>
                      <a:pt x="54" y="78"/>
                    </a:lnTo>
                    <a:lnTo>
                      <a:pt x="56" y="78"/>
                    </a:lnTo>
                    <a:lnTo>
                      <a:pt x="57" y="80"/>
                    </a:lnTo>
                    <a:lnTo>
                      <a:pt x="57" y="81"/>
                    </a:lnTo>
                    <a:lnTo>
                      <a:pt x="57" y="83"/>
                    </a:lnTo>
                    <a:lnTo>
                      <a:pt x="57" y="84"/>
                    </a:lnTo>
                    <a:lnTo>
                      <a:pt x="58" y="86"/>
                    </a:lnTo>
                    <a:lnTo>
                      <a:pt x="59" y="87"/>
                    </a:lnTo>
                    <a:lnTo>
                      <a:pt x="60" y="85"/>
                    </a:lnTo>
                    <a:lnTo>
                      <a:pt x="61" y="84"/>
                    </a:lnTo>
                    <a:lnTo>
                      <a:pt x="63" y="85"/>
                    </a:lnTo>
                    <a:lnTo>
                      <a:pt x="65" y="86"/>
                    </a:lnTo>
                    <a:lnTo>
                      <a:pt x="66" y="85"/>
                    </a:lnTo>
                    <a:lnTo>
                      <a:pt x="67" y="84"/>
                    </a:lnTo>
                    <a:lnTo>
                      <a:pt x="67" y="85"/>
                    </a:lnTo>
                    <a:lnTo>
                      <a:pt x="71" y="85"/>
                    </a:lnTo>
                    <a:lnTo>
                      <a:pt x="72" y="86"/>
                    </a:lnTo>
                    <a:lnTo>
                      <a:pt x="73" y="86"/>
                    </a:lnTo>
                    <a:lnTo>
                      <a:pt x="76" y="86"/>
                    </a:lnTo>
                    <a:lnTo>
                      <a:pt x="76" y="84"/>
                    </a:lnTo>
                    <a:lnTo>
                      <a:pt x="77" y="83"/>
                    </a:lnTo>
                    <a:lnTo>
                      <a:pt x="79" y="85"/>
                    </a:lnTo>
                    <a:lnTo>
                      <a:pt x="79" y="87"/>
                    </a:lnTo>
                    <a:lnTo>
                      <a:pt x="81" y="88"/>
                    </a:lnTo>
                    <a:lnTo>
                      <a:pt x="75" y="130"/>
                    </a:lnTo>
                    <a:lnTo>
                      <a:pt x="74" y="130"/>
                    </a:lnTo>
                    <a:lnTo>
                      <a:pt x="37" y="124"/>
                    </a:lnTo>
                    <a:lnTo>
                      <a:pt x="0" y="116"/>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2801" name="Freeform 48"/>
              <p:cNvSpPr>
                <a:spLocks/>
              </p:cNvSpPr>
              <p:nvPr/>
            </p:nvSpPr>
            <p:spPr bwMode="auto">
              <a:xfrm>
                <a:off x="3433764" y="1857375"/>
                <a:ext cx="1122362" cy="673100"/>
              </a:xfrm>
              <a:custGeom>
                <a:avLst/>
                <a:gdLst>
                  <a:gd name="T0" fmla="*/ 2147483647 w 138"/>
                  <a:gd name="T1" fmla="*/ 2147483647 h 87"/>
                  <a:gd name="T2" fmla="*/ 2147483647 w 138"/>
                  <a:gd name="T3" fmla="*/ 2147483647 h 87"/>
                  <a:gd name="T4" fmla="*/ 2147483647 w 138"/>
                  <a:gd name="T5" fmla="*/ 2147483647 h 87"/>
                  <a:gd name="T6" fmla="*/ 2147483647 w 138"/>
                  <a:gd name="T7" fmla="*/ 2147483647 h 87"/>
                  <a:gd name="T8" fmla="*/ 2147483647 w 138"/>
                  <a:gd name="T9" fmla="*/ 2147483647 h 87"/>
                  <a:gd name="T10" fmla="*/ 2147483647 w 138"/>
                  <a:gd name="T11" fmla="*/ 2147483647 h 87"/>
                  <a:gd name="T12" fmla="*/ 2116692974 w 138"/>
                  <a:gd name="T13" fmla="*/ 2147483647 h 87"/>
                  <a:gd name="T14" fmla="*/ 1918254580 w 138"/>
                  <a:gd name="T15" fmla="*/ 2147483647 h 87"/>
                  <a:gd name="T16" fmla="*/ 1719808053 w 138"/>
                  <a:gd name="T17" fmla="*/ 2147483647 h 87"/>
                  <a:gd name="T18" fmla="*/ 1587515791 w 138"/>
                  <a:gd name="T19" fmla="*/ 2147483647 h 87"/>
                  <a:gd name="T20" fmla="*/ 1521369659 w 138"/>
                  <a:gd name="T21" fmla="*/ 2147483647 h 87"/>
                  <a:gd name="T22" fmla="*/ 1521369659 w 138"/>
                  <a:gd name="T23" fmla="*/ 2147483647 h 87"/>
                  <a:gd name="T24" fmla="*/ 1322931266 w 138"/>
                  <a:gd name="T25" fmla="*/ 2147483647 h 87"/>
                  <a:gd name="T26" fmla="*/ 1322931266 w 138"/>
                  <a:gd name="T27" fmla="*/ 2147483647 h 87"/>
                  <a:gd name="T28" fmla="*/ 1190639003 w 138"/>
                  <a:gd name="T29" fmla="*/ 2147483647 h 87"/>
                  <a:gd name="T30" fmla="*/ 1190639003 w 138"/>
                  <a:gd name="T31" fmla="*/ 2147483647 h 87"/>
                  <a:gd name="T32" fmla="*/ 1124492872 w 138"/>
                  <a:gd name="T33" fmla="*/ 2147483647 h 87"/>
                  <a:gd name="T34" fmla="*/ 1058346487 w 138"/>
                  <a:gd name="T35" fmla="*/ 2147483647 h 87"/>
                  <a:gd name="T36" fmla="*/ 992200356 w 138"/>
                  <a:gd name="T37" fmla="*/ 2147483647 h 87"/>
                  <a:gd name="T38" fmla="*/ 727615831 w 138"/>
                  <a:gd name="T39" fmla="*/ 2147483647 h 87"/>
                  <a:gd name="T40" fmla="*/ 595323568 w 138"/>
                  <a:gd name="T41" fmla="*/ 2147483647 h 87"/>
                  <a:gd name="T42" fmla="*/ 595323568 w 138"/>
                  <a:gd name="T43" fmla="*/ 2147483647 h 87"/>
                  <a:gd name="T44" fmla="*/ 727615831 w 138"/>
                  <a:gd name="T45" fmla="*/ 2147483647 h 87"/>
                  <a:gd name="T46" fmla="*/ 727615831 w 138"/>
                  <a:gd name="T47" fmla="*/ 2147483647 h 87"/>
                  <a:gd name="T48" fmla="*/ 793761962 w 138"/>
                  <a:gd name="T49" fmla="*/ 2147483647 h 87"/>
                  <a:gd name="T50" fmla="*/ 926054224 w 138"/>
                  <a:gd name="T51" fmla="*/ 2147483647 h 87"/>
                  <a:gd name="T52" fmla="*/ 727615831 w 138"/>
                  <a:gd name="T53" fmla="*/ 2147483647 h 87"/>
                  <a:gd name="T54" fmla="*/ 529169177 w 138"/>
                  <a:gd name="T55" fmla="*/ 2147483647 h 87"/>
                  <a:gd name="T56" fmla="*/ 396876914 w 138"/>
                  <a:gd name="T57" fmla="*/ 1855589534 h 87"/>
                  <a:gd name="T58" fmla="*/ 132292294 w 138"/>
                  <a:gd name="T59" fmla="*/ 1616159437 h 87"/>
                  <a:gd name="T60" fmla="*/ 132292294 w 138"/>
                  <a:gd name="T61" fmla="*/ 1496448257 h 87"/>
                  <a:gd name="T62" fmla="*/ 132292294 w 138"/>
                  <a:gd name="T63" fmla="*/ 1197158703 h 87"/>
                  <a:gd name="T64" fmla="*/ 198438457 w 138"/>
                  <a:gd name="T65" fmla="*/ 0 h 87"/>
                  <a:gd name="T66" fmla="*/ 2147483647 w 138"/>
                  <a:gd name="T67" fmla="*/ 478860314 h 87"/>
                  <a:gd name="T68" fmla="*/ 2147483647 w 138"/>
                  <a:gd name="T69" fmla="*/ 1137299244 h 87"/>
                  <a:gd name="T70" fmla="*/ 2147483647 w 138"/>
                  <a:gd name="T71" fmla="*/ 2147483647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
                  <a:gd name="T109" fmla="*/ 0 h 87"/>
                  <a:gd name="T110" fmla="*/ 138 w 138"/>
                  <a:gd name="T111" fmla="*/ 87 h 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 h="87">
                    <a:moveTo>
                      <a:pt x="132" y="87"/>
                    </a:moveTo>
                    <a:lnTo>
                      <a:pt x="48" y="77"/>
                    </a:lnTo>
                    <a:lnTo>
                      <a:pt x="47" y="85"/>
                    </a:lnTo>
                    <a:lnTo>
                      <a:pt x="45" y="84"/>
                    </a:lnTo>
                    <a:lnTo>
                      <a:pt x="45" y="82"/>
                    </a:lnTo>
                    <a:lnTo>
                      <a:pt x="43" y="80"/>
                    </a:lnTo>
                    <a:lnTo>
                      <a:pt x="42" y="81"/>
                    </a:lnTo>
                    <a:lnTo>
                      <a:pt x="42" y="83"/>
                    </a:lnTo>
                    <a:lnTo>
                      <a:pt x="39" y="83"/>
                    </a:lnTo>
                    <a:lnTo>
                      <a:pt x="38" y="83"/>
                    </a:lnTo>
                    <a:lnTo>
                      <a:pt x="37" y="82"/>
                    </a:lnTo>
                    <a:lnTo>
                      <a:pt x="33" y="82"/>
                    </a:lnTo>
                    <a:lnTo>
                      <a:pt x="33" y="81"/>
                    </a:lnTo>
                    <a:lnTo>
                      <a:pt x="32" y="82"/>
                    </a:lnTo>
                    <a:lnTo>
                      <a:pt x="31" y="83"/>
                    </a:lnTo>
                    <a:lnTo>
                      <a:pt x="29" y="82"/>
                    </a:lnTo>
                    <a:lnTo>
                      <a:pt x="27" y="81"/>
                    </a:lnTo>
                    <a:lnTo>
                      <a:pt x="26" y="82"/>
                    </a:lnTo>
                    <a:lnTo>
                      <a:pt x="25" y="84"/>
                    </a:lnTo>
                    <a:lnTo>
                      <a:pt x="24" y="83"/>
                    </a:lnTo>
                    <a:lnTo>
                      <a:pt x="23" y="81"/>
                    </a:lnTo>
                    <a:lnTo>
                      <a:pt x="23" y="80"/>
                    </a:lnTo>
                    <a:lnTo>
                      <a:pt x="23" y="78"/>
                    </a:lnTo>
                    <a:lnTo>
                      <a:pt x="23" y="77"/>
                    </a:lnTo>
                    <a:lnTo>
                      <a:pt x="22" y="75"/>
                    </a:lnTo>
                    <a:lnTo>
                      <a:pt x="20" y="75"/>
                    </a:lnTo>
                    <a:lnTo>
                      <a:pt x="19" y="73"/>
                    </a:lnTo>
                    <a:lnTo>
                      <a:pt x="20" y="72"/>
                    </a:lnTo>
                    <a:lnTo>
                      <a:pt x="20" y="71"/>
                    </a:lnTo>
                    <a:lnTo>
                      <a:pt x="18" y="69"/>
                    </a:lnTo>
                    <a:lnTo>
                      <a:pt x="18" y="66"/>
                    </a:lnTo>
                    <a:lnTo>
                      <a:pt x="18" y="63"/>
                    </a:lnTo>
                    <a:lnTo>
                      <a:pt x="18" y="61"/>
                    </a:lnTo>
                    <a:lnTo>
                      <a:pt x="17" y="60"/>
                    </a:lnTo>
                    <a:lnTo>
                      <a:pt x="16" y="59"/>
                    </a:lnTo>
                    <a:lnTo>
                      <a:pt x="16" y="58"/>
                    </a:lnTo>
                    <a:lnTo>
                      <a:pt x="15" y="59"/>
                    </a:lnTo>
                    <a:lnTo>
                      <a:pt x="12" y="62"/>
                    </a:lnTo>
                    <a:lnTo>
                      <a:pt x="11" y="62"/>
                    </a:lnTo>
                    <a:lnTo>
                      <a:pt x="9" y="59"/>
                    </a:lnTo>
                    <a:lnTo>
                      <a:pt x="9" y="58"/>
                    </a:lnTo>
                    <a:lnTo>
                      <a:pt x="9" y="57"/>
                    </a:lnTo>
                    <a:lnTo>
                      <a:pt x="9" y="56"/>
                    </a:lnTo>
                    <a:lnTo>
                      <a:pt x="11" y="54"/>
                    </a:lnTo>
                    <a:lnTo>
                      <a:pt x="11" y="53"/>
                    </a:lnTo>
                    <a:lnTo>
                      <a:pt x="11" y="50"/>
                    </a:lnTo>
                    <a:lnTo>
                      <a:pt x="12" y="49"/>
                    </a:lnTo>
                    <a:lnTo>
                      <a:pt x="12" y="48"/>
                    </a:lnTo>
                    <a:lnTo>
                      <a:pt x="15" y="43"/>
                    </a:lnTo>
                    <a:lnTo>
                      <a:pt x="14" y="42"/>
                    </a:lnTo>
                    <a:lnTo>
                      <a:pt x="11" y="42"/>
                    </a:lnTo>
                    <a:lnTo>
                      <a:pt x="11" y="40"/>
                    </a:lnTo>
                    <a:lnTo>
                      <a:pt x="9" y="40"/>
                    </a:lnTo>
                    <a:lnTo>
                      <a:pt x="8" y="38"/>
                    </a:lnTo>
                    <a:lnTo>
                      <a:pt x="8" y="36"/>
                    </a:lnTo>
                    <a:lnTo>
                      <a:pt x="6" y="31"/>
                    </a:lnTo>
                    <a:lnTo>
                      <a:pt x="3" y="28"/>
                    </a:lnTo>
                    <a:lnTo>
                      <a:pt x="2" y="27"/>
                    </a:lnTo>
                    <a:lnTo>
                      <a:pt x="1" y="26"/>
                    </a:lnTo>
                    <a:lnTo>
                      <a:pt x="2" y="25"/>
                    </a:lnTo>
                    <a:lnTo>
                      <a:pt x="2" y="23"/>
                    </a:lnTo>
                    <a:lnTo>
                      <a:pt x="2" y="20"/>
                    </a:lnTo>
                    <a:lnTo>
                      <a:pt x="0" y="16"/>
                    </a:lnTo>
                    <a:lnTo>
                      <a:pt x="3" y="0"/>
                    </a:lnTo>
                    <a:lnTo>
                      <a:pt x="15" y="2"/>
                    </a:lnTo>
                    <a:lnTo>
                      <a:pt x="49" y="8"/>
                    </a:lnTo>
                    <a:lnTo>
                      <a:pt x="84" y="13"/>
                    </a:lnTo>
                    <a:lnTo>
                      <a:pt x="138" y="19"/>
                    </a:lnTo>
                    <a:lnTo>
                      <a:pt x="133" y="70"/>
                    </a:lnTo>
                    <a:lnTo>
                      <a:pt x="132" y="87"/>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2802" name="Freeform 49"/>
              <p:cNvSpPr>
                <a:spLocks/>
              </p:cNvSpPr>
              <p:nvPr/>
            </p:nvSpPr>
            <p:spPr bwMode="auto">
              <a:xfrm>
                <a:off x="2759076" y="2662240"/>
                <a:ext cx="698500" cy="1030287"/>
              </a:xfrm>
              <a:custGeom>
                <a:avLst/>
                <a:gdLst>
                  <a:gd name="T0" fmla="*/ 857587386 w 86"/>
                  <a:gd name="T1" fmla="*/ 0 h 133"/>
                  <a:gd name="T2" fmla="*/ 0 w 86"/>
                  <a:gd name="T3" fmla="*/ 2147483647 h 133"/>
                  <a:gd name="T4" fmla="*/ 2147483647 w 86"/>
                  <a:gd name="T5" fmla="*/ 2147483647 h 133"/>
                  <a:gd name="T6" fmla="*/ 2147483647 w 86"/>
                  <a:gd name="T7" fmla="*/ 2147483647 h 133"/>
                  <a:gd name="T8" fmla="*/ 2147483647 w 86"/>
                  <a:gd name="T9" fmla="*/ 2147483647 h 133"/>
                  <a:gd name="T10" fmla="*/ 2147483647 w 86"/>
                  <a:gd name="T11" fmla="*/ 2147483647 h 133"/>
                  <a:gd name="T12" fmla="*/ 2147483647 w 86"/>
                  <a:gd name="T13" fmla="*/ 2147483647 h 133"/>
                  <a:gd name="T14" fmla="*/ 2147483647 w 86"/>
                  <a:gd name="T15" fmla="*/ 2147483647 h 133"/>
                  <a:gd name="T16" fmla="*/ 2147483647 w 86"/>
                  <a:gd name="T17" fmla="*/ 2147483647 h 133"/>
                  <a:gd name="T18" fmla="*/ 2147483647 w 86"/>
                  <a:gd name="T19" fmla="*/ 2147483647 h 133"/>
                  <a:gd name="T20" fmla="*/ 2147483647 w 86"/>
                  <a:gd name="T21" fmla="*/ 2147483647 h 133"/>
                  <a:gd name="T22" fmla="*/ 2147483647 w 86"/>
                  <a:gd name="T23" fmla="*/ 2147483647 h 133"/>
                  <a:gd name="T24" fmla="*/ 2147483647 w 86"/>
                  <a:gd name="T25" fmla="*/ 2147483647 h 133"/>
                  <a:gd name="T26" fmla="*/ 2147483647 w 86"/>
                  <a:gd name="T27" fmla="*/ 2147483647 h 133"/>
                  <a:gd name="T28" fmla="*/ 2147483647 w 86"/>
                  <a:gd name="T29" fmla="*/ 2147483647 h 133"/>
                  <a:gd name="T30" fmla="*/ 2147483647 w 86"/>
                  <a:gd name="T31" fmla="*/ 2147483647 h 133"/>
                  <a:gd name="T32" fmla="*/ 2147483647 w 86"/>
                  <a:gd name="T33" fmla="*/ 2147483647 h 133"/>
                  <a:gd name="T34" fmla="*/ 2147483647 w 86"/>
                  <a:gd name="T35" fmla="*/ 2147483647 h 133"/>
                  <a:gd name="T36" fmla="*/ 2147483647 w 86"/>
                  <a:gd name="T37" fmla="*/ 1020146823 h 133"/>
                  <a:gd name="T38" fmla="*/ 2147483647 w 86"/>
                  <a:gd name="T39" fmla="*/ 540079538 h 133"/>
                  <a:gd name="T40" fmla="*/ 857587386 w 86"/>
                  <a:gd name="T41" fmla="*/ 0 h 133"/>
                  <a:gd name="T42" fmla="*/ 857587386 w 86"/>
                  <a:gd name="T43" fmla="*/ 0 h 1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133"/>
                  <a:gd name="T68" fmla="*/ 86 w 86"/>
                  <a:gd name="T69" fmla="*/ 133 h 1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133">
                    <a:moveTo>
                      <a:pt x="13" y="0"/>
                    </a:moveTo>
                    <a:lnTo>
                      <a:pt x="0" y="51"/>
                    </a:lnTo>
                    <a:lnTo>
                      <a:pt x="56" y="133"/>
                    </a:lnTo>
                    <a:lnTo>
                      <a:pt x="56" y="132"/>
                    </a:lnTo>
                    <a:lnTo>
                      <a:pt x="56" y="131"/>
                    </a:lnTo>
                    <a:lnTo>
                      <a:pt x="57" y="127"/>
                    </a:lnTo>
                    <a:lnTo>
                      <a:pt x="57" y="126"/>
                    </a:lnTo>
                    <a:lnTo>
                      <a:pt x="57" y="118"/>
                    </a:lnTo>
                    <a:lnTo>
                      <a:pt x="57" y="115"/>
                    </a:lnTo>
                    <a:lnTo>
                      <a:pt x="57" y="114"/>
                    </a:lnTo>
                    <a:lnTo>
                      <a:pt x="60" y="114"/>
                    </a:lnTo>
                    <a:lnTo>
                      <a:pt x="62" y="114"/>
                    </a:lnTo>
                    <a:lnTo>
                      <a:pt x="63" y="115"/>
                    </a:lnTo>
                    <a:lnTo>
                      <a:pt x="63" y="116"/>
                    </a:lnTo>
                    <a:lnTo>
                      <a:pt x="64" y="117"/>
                    </a:lnTo>
                    <a:lnTo>
                      <a:pt x="66" y="117"/>
                    </a:lnTo>
                    <a:lnTo>
                      <a:pt x="68" y="110"/>
                    </a:lnTo>
                    <a:lnTo>
                      <a:pt x="70" y="101"/>
                    </a:lnTo>
                    <a:lnTo>
                      <a:pt x="86" y="17"/>
                    </a:lnTo>
                    <a:lnTo>
                      <a:pt x="49" y="9"/>
                    </a:lnTo>
                    <a:lnTo>
                      <a:pt x="13" y="0"/>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2803" name="Freeform 50"/>
              <p:cNvSpPr>
                <a:spLocks/>
              </p:cNvSpPr>
              <p:nvPr/>
            </p:nvSpPr>
            <p:spPr bwMode="auto">
              <a:xfrm>
                <a:off x="3124201" y="3444875"/>
                <a:ext cx="741363" cy="820738"/>
              </a:xfrm>
              <a:custGeom>
                <a:avLst/>
                <a:gdLst>
                  <a:gd name="T0" fmla="*/ 2147483647 w 91"/>
                  <a:gd name="T1" fmla="*/ 2147483647 h 106"/>
                  <a:gd name="T2" fmla="*/ 2147483647 w 91"/>
                  <a:gd name="T3" fmla="*/ 599510464 h 106"/>
                  <a:gd name="T4" fmla="*/ 1659276256 w 91"/>
                  <a:gd name="T5" fmla="*/ 0 h 106"/>
                  <a:gd name="T6" fmla="*/ 1659276256 w 91"/>
                  <a:gd name="T7" fmla="*/ 0 h 106"/>
                  <a:gd name="T8" fmla="*/ 1526531589 w 91"/>
                  <a:gd name="T9" fmla="*/ 539557894 h 106"/>
                  <a:gd name="T10" fmla="*/ 1393795069 w 91"/>
                  <a:gd name="T11" fmla="*/ 959218146 h 106"/>
                  <a:gd name="T12" fmla="*/ 1261050402 w 91"/>
                  <a:gd name="T13" fmla="*/ 959218146 h 106"/>
                  <a:gd name="T14" fmla="*/ 1194678069 w 91"/>
                  <a:gd name="T15" fmla="*/ 899265575 h 106"/>
                  <a:gd name="T16" fmla="*/ 1194678069 w 91"/>
                  <a:gd name="T17" fmla="*/ 839313005 h 106"/>
                  <a:gd name="T18" fmla="*/ 1128305736 w 91"/>
                  <a:gd name="T19" fmla="*/ 779368177 h 106"/>
                  <a:gd name="T20" fmla="*/ 995568961 w 91"/>
                  <a:gd name="T21" fmla="*/ 779368177 h 106"/>
                  <a:gd name="T22" fmla="*/ 796451961 w 91"/>
                  <a:gd name="T23" fmla="*/ 779368177 h 106"/>
                  <a:gd name="T24" fmla="*/ 796451961 w 91"/>
                  <a:gd name="T25" fmla="*/ 839313005 h 106"/>
                  <a:gd name="T26" fmla="*/ 796451961 w 91"/>
                  <a:gd name="T27" fmla="*/ 1019170959 h 106"/>
                  <a:gd name="T28" fmla="*/ 796451961 w 91"/>
                  <a:gd name="T29" fmla="*/ 1498776040 h 106"/>
                  <a:gd name="T30" fmla="*/ 796451961 w 91"/>
                  <a:gd name="T31" fmla="*/ 1558728611 h 106"/>
                  <a:gd name="T32" fmla="*/ 730079628 w 91"/>
                  <a:gd name="T33" fmla="*/ 1798531151 h 106"/>
                  <a:gd name="T34" fmla="*/ 730079628 w 91"/>
                  <a:gd name="T35" fmla="*/ 1858483722 h 106"/>
                  <a:gd name="T36" fmla="*/ 730079628 w 91"/>
                  <a:gd name="T37" fmla="*/ 1918436293 h 106"/>
                  <a:gd name="T38" fmla="*/ 730079628 w 91"/>
                  <a:gd name="T39" fmla="*/ 2038341918 h 106"/>
                  <a:gd name="T40" fmla="*/ 730079628 w 91"/>
                  <a:gd name="T41" fmla="*/ 2098286746 h 106"/>
                  <a:gd name="T42" fmla="*/ 730079628 w 91"/>
                  <a:gd name="T43" fmla="*/ 2147483647 h 106"/>
                  <a:gd name="T44" fmla="*/ 796451961 w 91"/>
                  <a:gd name="T45" fmla="*/ 2147483647 h 106"/>
                  <a:gd name="T46" fmla="*/ 796451961 w 91"/>
                  <a:gd name="T47" fmla="*/ 2147483647 h 106"/>
                  <a:gd name="T48" fmla="*/ 796451961 w 91"/>
                  <a:gd name="T49" fmla="*/ 2147483647 h 106"/>
                  <a:gd name="T50" fmla="*/ 862824295 w 91"/>
                  <a:gd name="T51" fmla="*/ 2147483647 h 106"/>
                  <a:gd name="T52" fmla="*/ 862824295 w 91"/>
                  <a:gd name="T53" fmla="*/ 2147483647 h 106"/>
                  <a:gd name="T54" fmla="*/ 929196628 w 91"/>
                  <a:gd name="T55" fmla="*/ 2147483647 h 106"/>
                  <a:gd name="T56" fmla="*/ 995568961 w 91"/>
                  <a:gd name="T57" fmla="*/ 2147483647 h 106"/>
                  <a:gd name="T58" fmla="*/ 929196628 w 91"/>
                  <a:gd name="T59" fmla="*/ 2147483647 h 106"/>
                  <a:gd name="T60" fmla="*/ 929196628 w 91"/>
                  <a:gd name="T61" fmla="*/ 2147483647 h 106"/>
                  <a:gd name="T62" fmla="*/ 796451961 w 91"/>
                  <a:gd name="T63" fmla="*/ 2147483647 h 106"/>
                  <a:gd name="T64" fmla="*/ 663707294 w 91"/>
                  <a:gd name="T65" fmla="*/ 2147483647 h 106"/>
                  <a:gd name="T66" fmla="*/ 597343108 w 91"/>
                  <a:gd name="T67" fmla="*/ 2147483647 h 106"/>
                  <a:gd name="T68" fmla="*/ 464598314 w 91"/>
                  <a:gd name="T69" fmla="*/ 2147483647 h 106"/>
                  <a:gd name="T70" fmla="*/ 331853647 w 91"/>
                  <a:gd name="T71" fmla="*/ 2147483647 h 106"/>
                  <a:gd name="T72" fmla="*/ 199117064 w 91"/>
                  <a:gd name="T73" fmla="*/ 2147483647 h 106"/>
                  <a:gd name="T74" fmla="*/ 199117064 w 91"/>
                  <a:gd name="T75" fmla="*/ 2147483647 h 106"/>
                  <a:gd name="T76" fmla="*/ 265481250 w 91"/>
                  <a:gd name="T77" fmla="*/ 2147483647 h 106"/>
                  <a:gd name="T78" fmla="*/ 199117064 w 91"/>
                  <a:gd name="T79" fmla="*/ 2147483647 h 106"/>
                  <a:gd name="T80" fmla="*/ 199117064 w 91"/>
                  <a:gd name="T81" fmla="*/ 2147483647 h 106"/>
                  <a:gd name="T82" fmla="*/ 199117064 w 91"/>
                  <a:gd name="T83" fmla="*/ 2147483647 h 106"/>
                  <a:gd name="T84" fmla="*/ 331853647 w 91"/>
                  <a:gd name="T85" fmla="*/ 2147483647 h 106"/>
                  <a:gd name="T86" fmla="*/ 398225981 w 91"/>
                  <a:gd name="T87" fmla="*/ 2147483647 h 106"/>
                  <a:gd name="T88" fmla="*/ 331853647 w 91"/>
                  <a:gd name="T89" fmla="*/ 2147483647 h 106"/>
                  <a:gd name="T90" fmla="*/ 331853647 w 91"/>
                  <a:gd name="T91" fmla="*/ 2147483647 h 106"/>
                  <a:gd name="T92" fmla="*/ 265481250 w 91"/>
                  <a:gd name="T93" fmla="*/ 2147483647 h 106"/>
                  <a:gd name="T94" fmla="*/ 199117064 w 91"/>
                  <a:gd name="T95" fmla="*/ 2147483647 h 106"/>
                  <a:gd name="T96" fmla="*/ 66372349 w 91"/>
                  <a:gd name="T97" fmla="*/ 2147483647 h 106"/>
                  <a:gd name="T98" fmla="*/ 0 w 91"/>
                  <a:gd name="T99" fmla="*/ 2147483647 h 106"/>
                  <a:gd name="T100" fmla="*/ 2147483647 w 91"/>
                  <a:gd name="T101" fmla="*/ 2147483647 h 106"/>
                  <a:gd name="T102" fmla="*/ 2147483647 w 91"/>
                  <a:gd name="T103" fmla="*/ 2147483647 h 106"/>
                  <a:gd name="T104" fmla="*/ 2147483647 w 91"/>
                  <a:gd name="T105" fmla="*/ 2147483647 h 106"/>
                  <a:gd name="T106" fmla="*/ 2147483647 w 91"/>
                  <a:gd name="T107" fmla="*/ 2147483647 h 1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
                  <a:gd name="T163" fmla="*/ 0 h 106"/>
                  <a:gd name="T164" fmla="*/ 91 w 91"/>
                  <a:gd name="T165" fmla="*/ 106 h 1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 h="106">
                    <a:moveTo>
                      <a:pt x="78" y="106"/>
                    </a:moveTo>
                    <a:lnTo>
                      <a:pt x="91" y="10"/>
                    </a:lnTo>
                    <a:lnTo>
                      <a:pt x="25" y="0"/>
                    </a:lnTo>
                    <a:lnTo>
                      <a:pt x="23" y="9"/>
                    </a:lnTo>
                    <a:lnTo>
                      <a:pt x="21" y="16"/>
                    </a:lnTo>
                    <a:lnTo>
                      <a:pt x="19" y="16"/>
                    </a:lnTo>
                    <a:lnTo>
                      <a:pt x="18" y="15"/>
                    </a:lnTo>
                    <a:lnTo>
                      <a:pt x="18" y="14"/>
                    </a:lnTo>
                    <a:lnTo>
                      <a:pt x="17" y="13"/>
                    </a:lnTo>
                    <a:lnTo>
                      <a:pt x="15" y="13"/>
                    </a:lnTo>
                    <a:lnTo>
                      <a:pt x="12" y="13"/>
                    </a:lnTo>
                    <a:lnTo>
                      <a:pt x="12" y="14"/>
                    </a:lnTo>
                    <a:lnTo>
                      <a:pt x="12" y="17"/>
                    </a:lnTo>
                    <a:lnTo>
                      <a:pt x="12" y="25"/>
                    </a:lnTo>
                    <a:lnTo>
                      <a:pt x="12" y="26"/>
                    </a:lnTo>
                    <a:lnTo>
                      <a:pt x="11" y="30"/>
                    </a:lnTo>
                    <a:lnTo>
                      <a:pt x="11" y="31"/>
                    </a:lnTo>
                    <a:lnTo>
                      <a:pt x="11" y="32"/>
                    </a:lnTo>
                    <a:lnTo>
                      <a:pt x="11" y="34"/>
                    </a:lnTo>
                    <a:lnTo>
                      <a:pt x="11" y="35"/>
                    </a:lnTo>
                    <a:lnTo>
                      <a:pt x="11" y="36"/>
                    </a:lnTo>
                    <a:lnTo>
                      <a:pt x="12" y="38"/>
                    </a:lnTo>
                    <a:lnTo>
                      <a:pt x="12" y="39"/>
                    </a:lnTo>
                    <a:lnTo>
                      <a:pt x="12" y="41"/>
                    </a:lnTo>
                    <a:lnTo>
                      <a:pt x="13" y="43"/>
                    </a:lnTo>
                    <a:lnTo>
                      <a:pt x="14" y="44"/>
                    </a:lnTo>
                    <a:lnTo>
                      <a:pt x="15" y="46"/>
                    </a:lnTo>
                    <a:lnTo>
                      <a:pt x="14" y="46"/>
                    </a:lnTo>
                    <a:lnTo>
                      <a:pt x="12" y="47"/>
                    </a:lnTo>
                    <a:lnTo>
                      <a:pt x="10" y="48"/>
                    </a:lnTo>
                    <a:lnTo>
                      <a:pt x="9" y="50"/>
                    </a:lnTo>
                    <a:lnTo>
                      <a:pt x="7" y="55"/>
                    </a:lnTo>
                    <a:lnTo>
                      <a:pt x="5" y="58"/>
                    </a:lnTo>
                    <a:lnTo>
                      <a:pt x="3" y="58"/>
                    </a:lnTo>
                    <a:lnTo>
                      <a:pt x="3" y="59"/>
                    </a:lnTo>
                    <a:lnTo>
                      <a:pt x="4" y="60"/>
                    </a:lnTo>
                    <a:lnTo>
                      <a:pt x="3" y="61"/>
                    </a:lnTo>
                    <a:lnTo>
                      <a:pt x="3" y="63"/>
                    </a:lnTo>
                    <a:lnTo>
                      <a:pt x="3" y="64"/>
                    </a:lnTo>
                    <a:lnTo>
                      <a:pt x="5" y="66"/>
                    </a:lnTo>
                    <a:lnTo>
                      <a:pt x="6" y="67"/>
                    </a:lnTo>
                    <a:lnTo>
                      <a:pt x="5" y="67"/>
                    </a:lnTo>
                    <a:lnTo>
                      <a:pt x="5" y="69"/>
                    </a:lnTo>
                    <a:lnTo>
                      <a:pt x="4" y="70"/>
                    </a:lnTo>
                    <a:lnTo>
                      <a:pt x="3" y="70"/>
                    </a:lnTo>
                    <a:lnTo>
                      <a:pt x="1" y="69"/>
                    </a:lnTo>
                    <a:lnTo>
                      <a:pt x="0" y="73"/>
                    </a:lnTo>
                    <a:lnTo>
                      <a:pt x="49" y="102"/>
                    </a:lnTo>
                    <a:lnTo>
                      <a:pt x="78" y="106"/>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2804" name="Freeform 51"/>
              <p:cNvSpPr>
                <a:spLocks/>
              </p:cNvSpPr>
              <p:nvPr/>
            </p:nvSpPr>
            <p:spPr bwMode="auto">
              <a:xfrm>
                <a:off x="5183189" y="1981202"/>
                <a:ext cx="723900" cy="773113"/>
              </a:xfrm>
              <a:custGeom>
                <a:avLst/>
                <a:gdLst>
                  <a:gd name="T0" fmla="*/ 529260316 w 89"/>
                  <a:gd name="T1" fmla="*/ 2147483647 h 100"/>
                  <a:gd name="T2" fmla="*/ 264630158 w 89"/>
                  <a:gd name="T3" fmla="*/ 2147483647 h 100"/>
                  <a:gd name="T4" fmla="*/ 463100759 w 89"/>
                  <a:gd name="T5" fmla="*/ 2147483647 h 100"/>
                  <a:gd name="T6" fmla="*/ 463100759 w 89"/>
                  <a:gd name="T7" fmla="*/ 2147483647 h 100"/>
                  <a:gd name="T8" fmla="*/ 330789779 w 89"/>
                  <a:gd name="T9" fmla="*/ 2147483647 h 100"/>
                  <a:gd name="T10" fmla="*/ 330789779 w 89"/>
                  <a:gd name="T11" fmla="*/ 2147483647 h 100"/>
                  <a:gd name="T12" fmla="*/ 264630158 w 89"/>
                  <a:gd name="T13" fmla="*/ 1972419885 h 100"/>
                  <a:gd name="T14" fmla="*/ 132311012 w 89"/>
                  <a:gd name="T15" fmla="*/ 1554026719 h 100"/>
                  <a:gd name="T16" fmla="*/ 0 w 89"/>
                  <a:gd name="T17" fmla="*/ 956325268 h 100"/>
                  <a:gd name="T18" fmla="*/ 66159573 w 89"/>
                  <a:gd name="T19" fmla="*/ 717247877 h 100"/>
                  <a:gd name="T20" fmla="*/ 0 w 89"/>
                  <a:gd name="T21" fmla="*/ 418393286 h 100"/>
                  <a:gd name="T22" fmla="*/ 1521613385 w 89"/>
                  <a:gd name="T23" fmla="*/ 179308104 h 100"/>
                  <a:gd name="T24" fmla="*/ 1653932500 w 89"/>
                  <a:gd name="T25" fmla="*/ 59769363 h 100"/>
                  <a:gd name="T26" fmla="*/ 1852403037 w 89"/>
                  <a:gd name="T27" fmla="*/ 298854591 h 100"/>
                  <a:gd name="T28" fmla="*/ 1852403037 w 89"/>
                  <a:gd name="T29" fmla="*/ 597701451 h 100"/>
                  <a:gd name="T30" fmla="*/ 2117033132 w 89"/>
                  <a:gd name="T31" fmla="*/ 717247877 h 100"/>
                  <a:gd name="T32" fmla="*/ 2147483647 w 89"/>
                  <a:gd name="T33" fmla="*/ 777017225 h 100"/>
                  <a:gd name="T34" fmla="*/ 2147483647 w 89"/>
                  <a:gd name="T35" fmla="*/ 777017225 h 100"/>
                  <a:gd name="T36" fmla="*/ 2147483647 w 89"/>
                  <a:gd name="T37" fmla="*/ 836786573 h 100"/>
                  <a:gd name="T38" fmla="*/ 2147483647 w 89"/>
                  <a:gd name="T39" fmla="*/ 777017225 h 100"/>
                  <a:gd name="T40" fmla="*/ 2147483647 w 89"/>
                  <a:gd name="T41" fmla="*/ 836786573 h 100"/>
                  <a:gd name="T42" fmla="*/ 2147483647 w 89"/>
                  <a:gd name="T43" fmla="*/ 896555921 h 100"/>
                  <a:gd name="T44" fmla="*/ 2147483647 w 89"/>
                  <a:gd name="T45" fmla="*/ 896555921 h 100"/>
                  <a:gd name="T46" fmla="*/ 2147483647 w 89"/>
                  <a:gd name="T47" fmla="*/ 1075864206 h 100"/>
                  <a:gd name="T48" fmla="*/ 2147483647 w 89"/>
                  <a:gd name="T49" fmla="*/ 1016094858 h 100"/>
                  <a:gd name="T50" fmla="*/ 2147483647 w 89"/>
                  <a:gd name="T51" fmla="*/ 1016094858 h 100"/>
                  <a:gd name="T52" fmla="*/ 2147483647 w 89"/>
                  <a:gd name="T53" fmla="*/ 1135633553 h 100"/>
                  <a:gd name="T54" fmla="*/ 2147483647 w 89"/>
                  <a:gd name="T55" fmla="*/ 1255179980 h 100"/>
                  <a:gd name="T56" fmla="*/ 2147483647 w 89"/>
                  <a:gd name="T57" fmla="*/ 1255179980 h 100"/>
                  <a:gd name="T58" fmla="*/ 2147483647 w 89"/>
                  <a:gd name="T59" fmla="*/ 1075864206 h 100"/>
                  <a:gd name="T60" fmla="*/ 2147483647 w 89"/>
                  <a:gd name="T61" fmla="*/ 1195410632 h 100"/>
                  <a:gd name="T62" fmla="*/ 2147483647 w 89"/>
                  <a:gd name="T63" fmla="*/ 1195410632 h 100"/>
                  <a:gd name="T64" fmla="*/ 2147483647 w 89"/>
                  <a:gd name="T65" fmla="*/ 1255179980 h 100"/>
                  <a:gd name="T66" fmla="*/ 2147483647 w 89"/>
                  <a:gd name="T67" fmla="*/ 1314949328 h 100"/>
                  <a:gd name="T68" fmla="*/ 2147483647 w 89"/>
                  <a:gd name="T69" fmla="*/ 1494257371 h 100"/>
                  <a:gd name="T70" fmla="*/ 2147483647 w 89"/>
                  <a:gd name="T71" fmla="*/ 1673573146 h 100"/>
                  <a:gd name="T72" fmla="*/ 2147483647 w 89"/>
                  <a:gd name="T73" fmla="*/ 1793111841 h 100"/>
                  <a:gd name="T74" fmla="*/ 2147483647 w 89"/>
                  <a:gd name="T75" fmla="*/ 2147483647 h 100"/>
                  <a:gd name="T76" fmla="*/ 2147483647 w 89"/>
                  <a:gd name="T77" fmla="*/ 2147483647 h 100"/>
                  <a:gd name="T78" fmla="*/ 2147483647 w 89"/>
                  <a:gd name="T79" fmla="*/ 2147483647 h 100"/>
                  <a:gd name="T80" fmla="*/ 2147483647 w 89"/>
                  <a:gd name="T81" fmla="*/ 2147483647 h 100"/>
                  <a:gd name="T82" fmla="*/ 2147483647 w 89"/>
                  <a:gd name="T83" fmla="*/ 2147483647 h 100"/>
                  <a:gd name="T84" fmla="*/ 2147483647 w 89"/>
                  <a:gd name="T85" fmla="*/ 2147483647 h 100"/>
                  <a:gd name="T86" fmla="*/ 2147483647 w 89"/>
                  <a:gd name="T87" fmla="*/ 2147483647 h 100"/>
                  <a:gd name="T88" fmla="*/ 2147483647 w 89"/>
                  <a:gd name="T89" fmla="*/ 2147483647 h 100"/>
                  <a:gd name="T90" fmla="*/ 2147483647 w 89"/>
                  <a:gd name="T91" fmla="*/ 2147483647 h 100"/>
                  <a:gd name="T92" fmla="*/ 2147483647 w 89"/>
                  <a:gd name="T93" fmla="*/ 2147483647 h 100"/>
                  <a:gd name="T94" fmla="*/ 2147483647 w 89"/>
                  <a:gd name="T95" fmla="*/ 2147483647 h 100"/>
                  <a:gd name="T96" fmla="*/ 2147483647 w 89"/>
                  <a:gd name="T97" fmla="*/ 2147483647 h 100"/>
                  <a:gd name="T98" fmla="*/ 2147483647 w 89"/>
                  <a:gd name="T99" fmla="*/ 2147483647 h 100"/>
                  <a:gd name="T100" fmla="*/ 2147483647 w 89"/>
                  <a:gd name="T101" fmla="*/ 2147483647 h 100"/>
                  <a:gd name="T102" fmla="*/ 2147483647 w 89"/>
                  <a:gd name="T103" fmla="*/ 2147483647 h 100"/>
                  <a:gd name="T104" fmla="*/ 529260316 w 89"/>
                  <a:gd name="T105" fmla="*/ 2147483647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100"/>
                  <a:gd name="T161" fmla="*/ 89 w 89"/>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100">
                    <a:moveTo>
                      <a:pt x="8" y="100"/>
                    </a:moveTo>
                    <a:lnTo>
                      <a:pt x="8" y="69"/>
                    </a:lnTo>
                    <a:lnTo>
                      <a:pt x="4" y="65"/>
                    </a:lnTo>
                    <a:lnTo>
                      <a:pt x="4" y="64"/>
                    </a:lnTo>
                    <a:lnTo>
                      <a:pt x="6" y="61"/>
                    </a:lnTo>
                    <a:lnTo>
                      <a:pt x="7" y="60"/>
                    </a:lnTo>
                    <a:lnTo>
                      <a:pt x="7" y="58"/>
                    </a:lnTo>
                    <a:lnTo>
                      <a:pt x="7" y="56"/>
                    </a:lnTo>
                    <a:lnTo>
                      <a:pt x="7" y="54"/>
                    </a:lnTo>
                    <a:lnTo>
                      <a:pt x="5" y="47"/>
                    </a:lnTo>
                    <a:lnTo>
                      <a:pt x="5" y="46"/>
                    </a:lnTo>
                    <a:lnTo>
                      <a:pt x="5" y="43"/>
                    </a:lnTo>
                    <a:lnTo>
                      <a:pt x="4" y="41"/>
                    </a:lnTo>
                    <a:lnTo>
                      <a:pt x="4" y="33"/>
                    </a:lnTo>
                    <a:lnTo>
                      <a:pt x="3" y="28"/>
                    </a:lnTo>
                    <a:lnTo>
                      <a:pt x="2" y="26"/>
                    </a:lnTo>
                    <a:lnTo>
                      <a:pt x="0" y="21"/>
                    </a:lnTo>
                    <a:lnTo>
                      <a:pt x="0" y="16"/>
                    </a:lnTo>
                    <a:lnTo>
                      <a:pt x="1" y="13"/>
                    </a:lnTo>
                    <a:lnTo>
                      <a:pt x="1" y="12"/>
                    </a:lnTo>
                    <a:lnTo>
                      <a:pt x="0" y="8"/>
                    </a:lnTo>
                    <a:lnTo>
                      <a:pt x="0" y="7"/>
                    </a:lnTo>
                    <a:lnTo>
                      <a:pt x="23" y="7"/>
                    </a:lnTo>
                    <a:lnTo>
                      <a:pt x="23" y="3"/>
                    </a:lnTo>
                    <a:lnTo>
                      <a:pt x="23" y="0"/>
                    </a:lnTo>
                    <a:lnTo>
                      <a:pt x="25" y="1"/>
                    </a:lnTo>
                    <a:lnTo>
                      <a:pt x="27" y="2"/>
                    </a:lnTo>
                    <a:lnTo>
                      <a:pt x="28" y="5"/>
                    </a:lnTo>
                    <a:lnTo>
                      <a:pt x="28" y="8"/>
                    </a:lnTo>
                    <a:lnTo>
                      <a:pt x="28" y="10"/>
                    </a:lnTo>
                    <a:lnTo>
                      <a:pt x="31" y="12"/>
                    </a:lnTo>
                    <a:lnTo>
                      <a:pt x="32" y="12"/>
                    </a:lnTo>
                    <a:lnTo>
                      <a:pt x="33" y="12"/>
                    </a:lnTo>
                    <a:lnTo>
                      <a:pt x="34" y="13"/>
                    </a:lnTo>
                    <a:lnTo>
                      <a:pt x="36" y="13"/>
                    </a:lnTo>
                    <a:lnTo>
                      <a:pt x="38" y="13"/>
                    </a:lnTo>
                    <a:lnTo>
                      <a:pt x="39" y="14"/>
                    </a:lnTo>
                    <a:lnTo>
                      <a:pt x="42" y="14"/>
                    </a:lnTo>
                    <a:lnTo>
                      <a:pt x="43" y="13"/>
                    </a:lnTo>
                    <a:lnTo>
                      <a:pt x="48" y="13"/>
                    </a:lnTo>
                    <a:lnTo>
                      <a:pt x="51" y="14"/>
                    </a:lnTo>
                    <a:lnTo>
                      <a:pt x="52" y="14"/>
                    </a:lnTo>
                    <a:lnTo>
                      <a:pt x="52" y="15"/>
                    </a:lnTo>
                    <a:lnTo>
                      <a:pt x="53" y="15"/>
                    </a:lnTo>
                    <a:lnTo>
                      <a:pt x="54" y="16"/>
                    </a:lnTo>
                    <a:lnTo>
                      <a:pt x="54" y="18"/>
                    </a:lnTo>
                    <a:lnTo>
                      <a:pt x="55" y="19"/>
                    </a:lnTo>
                    <a:lnTo>
                      <a:pt x="57" y="17"/>
                    </a:lnTo>
                    <a:lnTo>
                      <a:pt x="59" y="17"/>
                    </a:lnTo>
                    <a:lnTo>
                      <a:pt x="60" y="19"/>
                    </a:lnTo>
                    <a:lnTo>
                      <a:pt x="62" y="19"/>
                    </a:lnTo>
                    <a:lnTo>
                      <a:pt x="63" y="20"/>
                    </a:lnTo>
                    <a:lnTo>
                      <a:pt x="64" y="21"/>
                    </a:lnTo>
                    <a:lnTo>
                      <a:pt x="66" y="21"/>
                    </a:lnTo>
                    <a:lnTo>
                      <a:pt x="68" y="21"/>
                    </a:lnTo>
                    <a:lnTo>
                      <a:pt x="72" y="18"/>
                    </a:lnTo>
                    <a:lnTo>
                      <a:pt x="73" y="18"/>
                    </a:lnTo>
                    <a:lnTo>
                      <a:pt x="74" y="20"/>
                    </a:lnTo>
                    <a:lnTo>
                      <a:pt x="81" y="20"/>
                    </a:lnTo>
                    <a:lnTo>
                      <a:pt x="82" y="20"/>
                    </a:lnTo>
                    <a:lnTo>
                      <a:pt x="83" y="20"/>
                    </a:lnTo>
                    <a:lnTo>
                      <a:pt x="84" y="22"/>
                    </a:lnTo>
                    <a:lnTo>
                      <a:pt x="86" y="21"/>
                    </a:lnTo>
                    <a:lnTo>
                      <a:pt x="89" y="21"/>
                    </a:lnTo>
                    <a:lnTo>
                      <a:pt x="87" y="22"/>
                    </a:lnTo>
                    <a:lnTo>
                      <a:pt x="83" y="25"/>
                    </a:lnTo>
                    <a:lnTo>
                      <a:pt x="81" y="25"/>
                    </a:lnTo>
                    <a:lnTo>
                      <a:pt x="79" y="26"/>
                    </a:lnTo>
                    <a:lnTo>
                      <a:pt x="78" y="28"/>
                    </a:lnTo>
                    <a:lnTo>
                      <a:pt x="74" y="29"/>
                    </a:lnTo>
                    <a:lnTo>
                      <a:pt x="73" y="30"/>
                    </a:lnTo>
                    <a:lnTo>
                      <a:pt x="67" y="36"/>
                    </a:lnTo>
                    <a:lnTo>
                      <a:pt x="59" y="44"/>
                    </a:lnTo>
                    <a:lnTo>
                      <a:pt x="58" y="45"/>
                    </a:lnTo>
                    <a:lnTo>
                      <a:pt x="57" y="46"/>
                    </a:lnTo>
                    <a:lnTo>
                      <a:pt x="58" y="55"/>
                    </a:lnTo>
                    <a:lnTo>
                      <a:pt x="57" y="56"/>
                    </a:lnTo>
                    <a:lnTo>
                      <a:pt x="56" y="56"/>
                    </a:lnTo>
                    <a:lnTo>
                      <a:pt x="52" y="59"/>
                    </a:lnTo>
                    <a:lnTo>
                      <a:pt x="52" y="61"/>
                    </a:lnTo>
                    <a:lnTo>
                      <a:pt x="51" y="64"/>
                    </a:lnTo>
                    <a:lnTo>
                      <a:pt x="52" y="65"/>
                    </a:lnTo>
                    <a:lnTo>
                      <a:pt x="54" y="67"/>
                    </a:lnTo>
                    <a:lnTo>
                      <a:pt x="53" y="69"/>
                    </a:lnTo>
                    <a:lnTo>
                      <a:pt x="53" y="70"/>
                    </a:lnTo>
                    <a:lnTo>
                      <a:pt x="52" y="73"/>
                    </a:lnTo>
                    <a:lnTo>
                      <a:pt x="52" y="78"/>
                    </a:lnTo>
                    <a:lnTo>
                      <a:pt x="53" y="79"/>
                    </a:lnTo>
                    <a:lnTo>
                      <a:pt x="54" y="80"/>
                    </a:lnTo>
                    <a:lnTo>
                      <a:pt x="55" y="80"/>
                    </a:lnTo>
                    <a:lnTo>
                      <a:pt x="58" y="81"/>
                    </a:lnTo>
                    <a:lnTo>
                      <a:pt x="59" y="82"/>
                    </a:lnTo>
                    <a:lnTo>
                      <a:pt x="59" y="83"/>
                    </a:lnTo>
                    <a:lnTo>
                      <a:pt x="63" y="84"/>
                    </a:lnTo>
                    <a:lnTo>
                      <a:pt x="64" y="87"/>
                    </a:lnTo>
                    <a:lnTo>
                      <a:pt x="68" y="89"/>
                    </a:lnTo>
                    <a:lnTo>
                      <a:pt x="72" y="92"/>
                    </a:lnTo>
                    <a:lnTo>
                      <a:pt x="72" y="93"/>
                    </a:lnTo>
                    <a:lnTo>
                      <a:pt x="72" y="95"/>
                    </a:lnTo>
                    <a:lnTo>
                      <a:pt x="72" y="98"/>
                    </a:lnTo>
                    <a:lnTo>
                      <a:pt x="8" y="100"/>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2805" name="Freeform 60"/>
              <p:cNvSpPr>
                <a:spLocks/>
              </p:cNvSpPr>
              <p:nvPr/>
            </p:nvSpPr>
            <p:spPr bwMode="auto">
              <a:xfrm>
                <a:off x="6664325" y="3127377"/>
                <a:ext cx="830264" cy="455613"/>
              </a:xfrm>
              <a:custGeom>
                <a:avLst/>
                <a:gdLst>
                  <a:gd name="T0" fmla="*/ 2053967212 w 102"/>
                  <a:gd name="T1" fmla="*/ 2147483647 h 59"/>
                  <a:gd name="T2" fmla="*/ 1722683836 w 102"/>
                  <a:gd name="T3" fmla="*/ 2147483647 h 59"/>
                  <a:gd name="T4" fmla="*/ 1457658762 w 102"/>
                  <a:gd name="T5" fmla="*/ 2147483647 h 59"/>
                  <a:gd name="T6" fmla="*/ 331283504 w 102"/>
                  <a:gd name="T7" fmla="*/ 2147483647 h 59"/>
                  <a:gd name="T8" fmla="*/ 596316844 w 102"/>
                  <a:gd name="T9" fmla="*/ 2147483647 h 59"/>
                  <a:gd name="T10" fmla="*/ 662567008 w 102"/>
                  <a:gd name="T11" fmla="*/ 2147483647 h 59"/>
                  <a:gd name="T12" fmla="*/ 1258883852 w 102"/>
                  <a:gd name="T13" fmla="*/ 2147483647 h 59"/>
                  <a:gd name="T14" fmla="*/ 1391400459 w 102"/>
                  <a:gd name="T15" fmla="*/ 2147483647 h 59"/>
                  <a:gd name="T16" fmla="*/ 1788942139 w 102"/>
                  <a:gd name="T17" fmla="*/ 2147483647 h 59"/>
                  <a:gd name="T18" fmla="*/ 1921450606 w 102"/>
                  <a:gd name="T19" fmla="*/ 2147483647 h 59"/>
                  <a:gd name="T20" fmla="*/ 2147483647 w 102"/>
                  <a:gd name="T21" fmla="*/ 2147483647 h 59"/>
                  <a:gd name="T22" fmla="*/ 2147483647 w 102"/>
                  <a:gd name="T23" fmla="*/ 2147483647 h 59"/>
                  <a:gd name="T24" fmla="*/ 2147483647 w 102"/>
                  <a:gd name="T25" fmla="*/ 2146794810 h 59"/>
                  <a:gd name="T26" fmla="*/ 2147483647 w 102"/>
                  <a:gd name="T27" fmla="*/ 1669729029 h 59"/>
                  <a:gd name="T28" fmla="*/ 2147483647 w 102"/>
                  <a:gd name="T29" fmla="*/ 1073401266 h 59"/>
                  <a:gd name="T30" fmla="*/ 2147483647 w 102"/>
                  <a:gd name="T31" fmla="*/ 1133032498 h 59"/>
                  <a:gd name="T32" fmla="*/ 2147483647 w 102"/>
                  <a:gd name="T33" fmla="*/ 715598190 h 59"/>
                  <a:gd name="T34" fmla="*/ 2147483647 w 102"/>
                  <a:gd name="T35" fmla="*/ 596335726 h 59"/>
                  <a:gd name="T36" fmla="*/ 2147483647 w 102"/>
                  <a:gd name="T37" fmla="*/ 298164002 h 59"/>
                  <a:gd name="T38" fmla="*/ 2147483647 w 102"/>
                  <a:gd name="T39" fmla="*/ 59631247 h 59"/>
                  <a:gd name="T40" fmla="*/ 2147483647 w 102"/>
                  <a:gd name="T41" fmla="*/ 238532710 h 59"/>
                  <a:gd name="T42" fmla="*/ 2147483647 w 102"/>
                  <a:gd name="T43" fmla="*/ 59631247 h 59"/>
                  <a:gd name="T44" fmla="*/ 2147483647 w 102"/>
                  <a:gd name="T45" fmla="*/ 119270216 h 59"/>
                  <a:gd name="T46" fmla="*/ 2147483647 w 102"/>
                  <a:gd name="T47" fmla="*/ 238532710 h 59"/>
                  <a:gd name="T48" fmla="*/ 2147483647 w 102"/>
                  <a:gd name="T49" fmla="*/ 477065420 h 59"/>
                  <a:gd name="T50" fmla="*/ 2147483647 w 102"/>
                  <a:gd name="T51" fmla="*/ 834868376 h 59"/>
                  <a:gd name="T52" fmla="*/ 2147483647 w 102"/>
                  <a:gd name="T53" fmla="*/ 894499607 h 59"/>
                  <a:gd name="T54" fmla="*/ 2147483647 w 102"/>
                  <a:gd name="T55" fmla="*/ 1013762312 h 59"/>
                  <a:gd name="T56" fmla="*/ 2147483647 w 102"/>
                  <a:gd name="T57" fmla="*/ 1073401266 h 59"/>
                  <a:gd name="T58" fmla="*/ 2147483647 w 102"/>
                  <a:gd name="T59" fmla="*/ 1192663730 h 59"/>
                  <a:gd name="T60" fmla="*/ 2147483647 w 102"/>
                  <a:gd name="T61" fmla="*/ 1371565148 h 59"/>
                  <a:gd name="T62" fmla="*/ 2147483647 w 102"/>
                  <a:gd name="T63" fmla="*/ 1550466565 h 59"/>
                  <a:gd name="T64" fmla="*/ 2147483647 w 102"/>
                  <a:gd name="T65" fmla="*/ 1729360261 h 59"/>
                  <a:gd name="T66" fmla="*/ 2147483647 w 102"/>
                  <a:gd name="T67" fmla="*/ 1788999215 h 59"/>
                  <a:gd name="T68" fmla="*/ 2147483647 w 102"/>
                  <a:gd name="T69" fmla="*/ 1848630446 h 59"/>
                  <a:gd name="T70" fmla="*/ 2147483647 w 102"/>
                  <a:gd name="T71" fmla="*/ 1908261678 h 59"/>
                  <a:gd name="T72" fmla="*/ 2147483647 w 102"/>
                  <a:gd name="T73" fmla="*/ 1967892910 h 59"/>
                  <a:gd name="T74" fmla="*/ 2147483647 w 102"/>
                  <a:gd name="T75" fmla="*/ 2146794810 h 59"/>
                  <a:gd name="T76" fmla="*/ 2147483647 w 102"/>
                  <a:gd name="T77" fmla="*/ 2146794810 h 59"/>
                  <a:gd name="T78" fmla="*/ 2147483647 w 102"/>
                  <a:gd name="T79" fmla="*/ 2147483647 h 59"/>
                  <a:gd name="T80" fmla="*/ 2147483647 w 102"/>
                  <a:gd name="T81" fmla="*/ 2146794810 h 59"/>
                  <a:gd name="T82" fmla="*/ 2147483647 w 102"/>
                  <a:gd name="T83" fmla="*/ 2147483647 h 59"/>
                  <a:gd name="T84" fmla="*/ 2147483647 w 102"/>
                  <a:gd name="T85" fmla="*/ 2147483647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
                  <a:gd name="T130" fmla="*/ 0 h 59"/>
                  <a:gd name="T131" fmla="*/ 102 w 102"/>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 h="59">
                    <a:moveTo>
                      <a:pt x="101" y="43"/>
                    </a:moveTo>
                    <a:lnTo>
                      <a:pt x="67" y="50"/>
                    </a:lnTo>
                    <a:lnTo>
                      <a:pt x="31" y="55"/>
                    </a:lnTo>
                    <a:lnTo>
                      <a:pt x="29" y="56"/>
                    </a:lnTo>
                    <a:lnTo>
                      <a:pt x="26" y="56"/>
                    </a:lnTo>
                    <a:lnTo>
                      <a:pt x="26" y="55"/>
                    </a:lnTo>
                    <a:lnTo>
                      <a:pt x="22" y="56"/>
                    </a:lnTo>
                    <a:lnTo>
                      <a:pt x="0" y="59"/>
                    </a:lnTo>
                    <a:lnTo>
                      <a:pt x="0" y="58"/>
                    </a:lnTo>
                    <a:lnTo>
                      <a:pt x="5" y="56"/>
                    </a:lnTo>
                    <a:lnTo>
                      <a:pt x="6" y="55"/>
                    </a:lnTo>
                    <a:lnTo>
                      <a:pt x="9" y="53"/>
                    </a:lnTo>
                    <a:lnTo>
                      <a:pt x="9" y="52"/>
                    </a:lnTo>
                    <a:lnTo>
                      <a:pt x="9" y="51"/>
                    </a:lnTo>
                    <a:lnTo>
                      <a:pt x="10" y="50"/>
                    </a:lnTo>
                    <a:lnTo>
                      <a:pt x="10" y="49"/>
                    </a:lnTo>
                    <a:lnTo>
                      <a:pt x="12" y="47"/>
                    </a:lnTo>
                    <a:lnTo>
                      <a:pt x="19" y="41"/>
                    </a:lnTo>
                    <a:lnTo>
                      <a:pt x="19" y="40"/>
                    </a:lnTo>
                    <a:lnTo>
                      <a:pt x="20" y="41"/>
                    </a:lnTo>
                    <a:lnTo>
                      <a:pt x="19" y="42"/>
                    </a:lnTo>
                    <a:lnTo>
                      <a:pt x="21" y="44"/>
                    </a:lnTo>
                    <a:lnTo>
                      <a:pt x="24" y="45"/>
                    </a:lnTo>
                    <a:lnTo>
                      <a:pt x="26" y="45"/>
                    </a:lnTo>
                    <a:lnTo>
                      <a:pt x="27" y="44"/>
                    </a:lnTo>
                    <a:lnTo>
                      <a:pt x="27" y="43"/>
                    </a:lnTo>
                    <a:lnTo>
                      <a:pt x="28" y="42"/>
                    </a:lnTo>
                    <a:lnTo>
                      <a:pt x="29" y="43"/>
                    </a:lnTo>
                    <a:lnTo>
                      <a:pt x="30" y="44"/>
                    </a:lnTo>
                    <a:lnTo>
                      <a:pt x="31" y="43"/>
                    </a:lnTo>
                    <a:lnTo>
                      <a:pt x="34" y="42"/>
                    </a:lnTo>
                    <a:lnTo>
                      <a:pt x="35" y="40"/>
                    </a:lnTo>
                    <a:lnTo>
                      <a:pt x="36" y="41"/>
                    </a:lnTo>
                    <a:lnTo>
                      <a:pt x="39" y="38"/>
                    </a:lnTo>
                    <a:lnTo>
                      <a:pt x="40" y="39"/>
                    </a:lnTo>
                    <a:lnTo>
                      <a:pt x="42" y="36"/>
                    </a:lnTo>
                    <a:lnTo>
                      <a:pt x="41" y="35"/>
                    </a:lnTo>
                    <a:lnTo>
                      <a:pt x="42" y="33"/>
                    </a:lnTo>
                    <a:lnTo>
                      <a:pt x="44" y="28"/>
                    </a:lnTo>
                    <a:lnTo>
                      <a:pt x="47" y="17"/>
                    </a:lnTo>
                    <a:lnTo>
                      <a:pt x="49" y="18"/>
                    </a:lnTo>
                    <a:lnTo>
                      <a:pt x="49" y="19"/>
                    </a:lnTo>
                    <a:lnTo>
                      <a:pt x="50" y="20"/>
                    </a:lnTo>
                    <a:lnTo>
                      <a:pt x="52" y="19"/>
                    </a:lnTo>
                    <a:lnTo>
                      <a:pt x="53" y="17"/>
                    </a:lnTo>
                    <a:lnTo>
                      <a:pt x="54" y="13"/>
                    </a:lnTo>
                    <a:lnTo>
                      <a:pt x="55" y="12"/>
                    </a:lnTo>
                    <a:lnTo>
                      <a:pt x="57" y="12"/>
                    </a:lnTo>
                    <a:lnTo>
                      <a:pt x="58" y="10"/>
                    </a:lnTo>
                    <a:lnTo>
                      <a:pt x="59" y="10"/>
                    </a:lnTo>
                    <a:lnTo>
                      <a:pt x="60" y="8"/>
                    </a:lnTo>
                    <a:lnTo>
                      <a:pt x="60" y="6"/>
                    </a:lnTo>
                    <a:lnTo>
                      <a:pt x="61" y="5"/>
                    </a:lnTo>
                    <a:lnTo>
                      <a:pt x="61" y="4"/>
                    </a:lnTo>
                    <a:lnTo>
                      <a:pt x="61" y="1"/>
                    </a:lnTo>
                    <a:lnTo>
                      <a:pt x="61" y="0"/>
                    </a:lnTo>
                    <a:lnTo>
                      <a:pt x="62" y="0"/>
                    </a:lnTo>
                    <a:lnTo>
                      <a:pt x="68" y="4"/>
                    </a:lnTo>
                    <a:lnTo>
                      <a:pt x="69" y="4"/>
                    </a:lnTo>
                    <a:lnTo>
                      <a:pt x="70" y="1"/>
                    </a:lnTo>
                    <a:lnTo>
                      <a:pt x="71" y="1"/>
                    </a:lnTo>
                    <a:lnTo>
                      <a:pt x="72" y="1"/>
                    </a:lnTo>
                    <a:lnTo>
                      <a:pt x="73" y="2"/>
                    </a:lnTo>
                    <a:lnTo>
                      <a:pt x="72" y="3"/>
                    </a:lnTo>
                    <a:lnTo>
                      <a:pt x="74" y="4"/>
                    </a:lnTo>
                    <a:lnTo>
                      <a:pt x="76" y="4"/>
                    </a:lnTo>
                    <a:lnTo>
                      <a:pt x="78" y="6"/>
                    </a:lnTo>
                    <a:lnTo>
                      <a:pt x="79" y="6"/>
                    </a:lnTo>
                    <a:lnTo>
                      <a:pt x="80" y="8"/>
                    </a:lnTo>
                    <a:lnTo>
                      <a:pt x="78" y="12"/>
                    </a:lnTo>
                    <a:lnTo>
                      <a:pt x="77" y="14"/>
                    </a:lnTo>
                    <a:lnTo>
                      <a:pt x="78" y="16"/>
                    </a:lnTo>
                    <a:lnTo>
                      <a:pt x="80" y="16"/>
                    </a:lnTo>
                    <a:lnTo>
                      <a:pt x="81" y="15"/>
                    </a:lnTo>
                    <a:lnTo>
                      <a:pt x="83" y="17"/>
                    </a:lnTo>
                    <a:lnTo>
                      <a:pt x="84" y="17"/>
                    </a:lnTo>
                    <a:lnTo>
                      <a:pt x="85" y="18"/>
                    </a:lnTo>
                    <a:lnTo>
                      <a:pt x="86" y="18"/>
                    </a:lnTo>
                    <a:lnTo>
                      <a:pt x="87" y="18"/>
                    </a:lnTo>
                    <a:lnTo>
                      <a:pt x="90" y="20"/>
                    </a:lnTo>
                    <a:lnTo>
                      <a:pt x="93" y="20"/>
                    </a:lnTo>
                    <a:lnTo>
                      <a:pt x="94" y="22"/>
                    </a:lnTo>
                    <a:lnTo>
                      <a:pt x="93" y="22"/>
                    </a:lnTo>
                    <a:lnTo>
                      <a:pt x="93" y="23"/>
                    </a:lnTo>
                    <a:lnTo>
                      <a:pt x="93" y="25"/>
                    </a:lnTo>
                    <a:lnTo>
                      <a:pt x="92" y="26"/>
                    </a:lnTo>
                    <a:lnTo>
                      <a:pt x="94" y="27"/>
                    </a:lnTo>
                    <a:lnTo>
                      <a:pt x="95" y="29"/>
                    </a:lnTo>
                    <a:lnTo>
                      <a:pt x="95" y="30"/>
                    </a:lnTo>
                    <a:lnTo>
                      <a:pt x="93" y="30"/>
                    </a:lnTo>
                    <a:lnTo>
                      <a:pt x="93" y="31"/>
                    </a:lnTo>
                    <a:lnTo>
                      <a:pt x="94" y="31"/>
                    </a:lnTo>
                    <a:lnTo>
                      <a:pt x="94" y="32"/>
                    </a:lnTo>
                    <a:lnTo>
                      <a:pt x="93" y="32"/>
                    </a:lnTo>
                    <a:lnTo>
                      <a:pt x="92" y="32"/>
                    </a:lnTo>
                    <a:lnTo>
                      <a:pt x="93" y="33"/>
                    </a:lnTo>
                    <a:lnTo>
                      <a:pt x="94" y="33"/>
                    </a:lnTo>
                    <a:lnTo>
                      <a:pt x="96" y="34"/>
                    </a:lnTo>
                    <a:lnTo>
                      <a:pt x="94" y="36"/>
                    </a:lnTo>
                    <a:lnTo>
                      <a:pt x="92" y="35"/>
                    </a:lnTo>
                    <a:lnTo>
                      <a:pt x="92" y="36"/>
                    </a:lnTo>
                    <a:lnTo>
                      <a:pt x="93" y="37"/>
                    </a:lnTo>
                    <a:lnTo>
                      <a:pt x="94" y="38"/>
                    </a:lnTo>
                    <a:lnTo>
                      <a:pt x="96" y="37"/>
                    </a:lnTo>
                    <a:lnTo>
                      <a:pt x="97" y="36"/>
                    </a:lnTo>
                    <a:lnTo>
                      <a:pt x="99" y="36"/>
                    </a:lnTo>
                    <a:lnTo>
                      <a:pt x="100" y="36"/>
                    </a:lnTo>
                    <a:lnTo>
                      <a:pt x="101" y="37"/>
                    </a:lnTo>
                    <a:lnTo>
                      <a:pt x="102" y="41"/>
                    </a:lnTo>
                    <a:lnTo>
                      <a:pt x="101" y="42"/>
                    </a:lnTo>
                    <a:lnTo>
                      <a:pt x="101" y="43"/>
                    </a:lnTo>
                    <a:close/>
                  </a:path>
                </a:pathLst>
              </a:custGeom>
              <a:solidFill>
                <a:srgbClr val="0000A0"/>
              </a:solidFill>
              <a:ln w="12700" cmpd="sng">
                <a:solidFill>
                  <a:schemeClr val="tx1"/>
                </a:solidFill>
                <a:prstDash val="solid"/>
                <a:round/>
                <a:headEnd/>
                <a:tailEnd/>
              </a:ln>
            </p:spPr>
            <p:txBody>
              <a:bodyPr/>
              <a:lstStyle/>
              <a:p>
                <a:endParaRPr lang="en-US"/>
              </a:p>
            </p:txBody>
          </p:sp>
          <p:grpSp>
            <p:nvGrpSpPr>
              <p:cNvPr id="10" name="Group 139"/>
              <p:cNvGrpSpPr>
                <a:grpSpLocks/>
              </p:cNvGrpSpPr>
              <p:nvPr/>
            </p:nvGrpSpPr>
            <p:grpSpPr bwMode="auto">
              <a:xfrm>
                <a:off x="1147770" y="2035181"/>
                <a:ext cx="6396061" cy="3241682"/>
                <a:chOff x="715" y="1282"/>
                <a:chExt cx="4029" cy="2042"/>
              </a:xfrm>
            </p:grpSpPr>
            <p:sp>
              <p:nvSpPr>
                <p:cNvPr id="32824" name="Freeform 7"/>
                <p:cNvSpPr>
                  <a:spLocks/>
                </p:cNvSpPr>
                <p:nvPr/>
              </p:nvSpPr>
              <p:spPr bwMode="auto">
                <a:xfrm>
                  <a:off x="2800" y="1760"/>
                  <a:ext cx="570" cy="268"/>
                </a:xfrm>
                <a:custGeom>
                  <a:avLst/>
                  <a:gdLst>
                    <a:gd name="T0" fmla="*/ 0 w 111"/>
                    <a:gd name="T1" fmla="*/ 809 h 55"/>
                    <a:gd name="T2" fmla="*/ 77 w 111"/>
                    <a:gd name="T3" fmla="*/ 0 h 55"/>
                    <a:gd name="T4" fmla="*/ 1900 w 111"/>
                    <a:gd name="T5" fmla="*/ 73 h 55"/>
                    <a:gd name="T6" fmla="*/ 1951 w 111"/>
                    <a:gd name="T7" fmla="*/ 141 h 55"/>
                    <a:gd name="T8" fmla="*/ 2003 w 111"/>
                    <a:gd name="T9" fmla="*/ 141 h 55"/>
                    <a:gd name="T10" fmla="*/ 2059 w 111"/>
                    <a:gd name="T11" fmla="*/ 117 h 55"/>
                    <a:gd name="T12" fmla="*/ 2085 w 111"/>
                    <a:gd name="T13" fmla="*/ 141 h 55"/>
                    <a:gd name="T14" fmla="*/ 2111 w 111"/>
                    <a:gd name="T15" fmla="*/ 214 h 55"/>
                    <a:gd name="T16" fmla="*/ 2162 w 111"/>
                    <a:gd name="T17" fmla="*/ 214 h 55"/>
                    <a:gd name="T18" fmla="*/ 2188 w 111"/>
                    <a:gd name="T19" fmla="*/ 214 h 55"/>
                    <a:gd name="T20" fmla="*/ 2239 w 111"/>
                    <a:gd name="T21" fmla="*/ 166 h 55"/>
                    <a:gd name="T22" fmla="*/ 2295 w 111"/>
                    <a:gd name="T23" fmla="*/ 166 h 55"/>
                    <a:gd name="T24" fmla="*/ 2347 w 111"/>
                    <a:gd name="T25" fmla="*/ 190 h 55"/>
                    <a:gd name="T26" fmla="*/ 2480 w 111"/>
                    <a:gd name="T27" fmla="*/ 263 h 55"/>
                    <a:gd name="T28" fmla="*/ 2557 w 111"/>
                    <a:gd name="T29" fmla="*/ 307 h 55"/>
                    <a:gd name="T30" fmla="*/ 2557 w 111"/>
                    <a:gd name="T31" fmla="*/ 356 h 55"/>
                    <a:gd name="T32" fmla="*/ 2609 w 111"/>
                    <a:gd name="T33" fmla="*/ 380 h 55"/>
                    <a:gd name="T34" fmla="*/ 2609 w 111"/>
                    <a:gd name="T35" fmla="*/ 404 h 55"/>
                    <a:gd name="T36" fmla="*/ 2583 w 111"/>
                    <a:gd name="T37" fmla="*/ 453 h 55"/>
                    <a:gd name="T38" fmla="*/ 2609 w 111"/>
                    <a:gd name="T39" fmla="*/ 497 h 55"/>
                    <a:gd name="T40" fmla="*/ 2639 w 111"/>
                    <a:gd name="T41" fmla="*/ 570 h 55"/>
                    <a:gd name="T42" fmla="*/ 2665 w 111"/>
                    <a:gd name="T43" fmla="*/ 594 h 55"/>
                    <a:gd name="T44" fmla="*/ 2665 w 111"/>
                    <a:gd name="T45" fmla="*/ 619 h 55"/>
                    <a:gd name="T46" fmla="*/ 2665 w 111"/>
                    <a:gd name="T47" fmla="*/ 663 h 55"/>
                    <a:gd name="T48" fmla="*/ 2716 w 111"/>
                    <a:gd name="T49" fmla="*/ 687 h 55"/>
                    <a:gd name="T50" fmla="*/ 2742 w 111"/>
                    <a:gd name="T51" fmla="*/ 711 h 55"/>
                    <a:gd name="T52" fmla="*/ 2716 w 111"/>
                    <a:gd name="T53" fmla="*/ 760 h 55"/>
                    <a:gd name="T54" fmla="*/ 2716 w 111"/>
                    <a:gd name="T55" fmla="*/ 809 h 55"/>
                    <a:gd name="T56" fmla="*/ 2768 w 111"/>
                    <a:gd name="T57" fmla="*/ 833 h 55"/>
                    <a:gd name="T58" fmla="*/ 2768 w 111"/>
                    <a:gd name="T59" fmla="*/ 877 h 55"/>
                    <a:gd name="T60" fmla="*/ 2742 w 111"/>
                    <a:gd name="T61" fmla="*/ 901 h 55"/>
                    <a:gd name="T62" fmla="*/ 2768 w 111"/>
                    <a:gd name="T63" fmla="*/ 926 h 55"/>
                    <a:gd name="T64" fmla="*/ 2794 w 111"/>
                    <a:gd name="T65" fmla="*/ 975 h 55"/>
                    <a:gd name="T66" fmla="*/ 2768 w 111"/>
                    <a:gd name="T67" fmla="*/ 999 h 55"/>
                    <a:gd name="T68" fmla="*/ 2794 w 111"/>
                    <a:gd name="T69" fmla="*/ 1043 h 55"/>
                    <a:gd name="T70" fmla="*/ 2794 w 111"/>
                    <a:gd name="T71" fmla="*/ 1067 h 55"/>
                    <a:gd name="T72" fmla="*/ 2819 w 111"/>
                    <a:gd name="T73" fmla="*/ 1091 h 55"/>
                    <a:gd name="T74" fmla="*/ 2850 w 111"/>
                    <a:gd name="T75" fmla="*/ 1140 h 55"/>
                    <a:gd name="T76" fmla="*/ 2876 w 111"/>
                    <a:gd name="T77" fmla="*/ 1189 h 55"/>
                    <a:gd name="T78" fmla="*/ 2927 w 111"/>
                    <a:gd name="T79" fmla="*/ 1233 h 55"/>
                    <a:gd name="T80" fmla="*/ 2927 w 111"/>
                    <a:gd name="T81" fmla="*/ 1257 h 55"/>
                    <a:gd name="T82" fmla="*/ 2927 w 111"/>
                    <a:gd name="T83" fmla="*/ 1282 h 55"/>
                    <a:gd name="T84" fmla="*/ 2927 w 111"/>
                    <a:gd name="T85" fmla="*/ 1306 h 55"/>
                    <a:gd name="T86" fmla="*/ 657 w 111"/>
                    <a:gd name="T87" fmla="*/ 1257 h 55"/>
                    <a:gd name="T88" fmla="*/ 688 w 111"/>
                    <a:gd name="T89" fmla="*/ 853 h 55"/>
                    <a:gd name="T90" fmla="*/ 0 w 111"/>
                    <a:gd name="T91" fmla="*/ 809 h 55"/>
                    <a:gd name="T92" fmla="*/ 0 w 111"/>
                    <a:gd name="T93" fmla="*/ 809 h 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1"/>
                    <a:gd name="T142" fmla="*/ 0 h 55"/>
                    <a:gd name="T143" fmla="*/ 111 w 111"/>
                    <a:gd name="T144" fmla="*/ 55 h 5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1" h="55">
                      <a:moveTo>
                        <a:pt x="0" y="34"/>
                      </a:moveTo>
                      <a:lnTo>
                        <a:pt x="3" y="0"/>
                      </a:lnTo>
                      <a:lnTo>
                        <a:pt x="72" y="3"/>
                      </a:lnTo>
                      <a:lnTo>
                        <a:pt x="74" y="6"/>
                      </a:lnTo>
                      <a:lnTo>
                        <a:pt x="76" y="6"/>
                      </a:lnTo>
                      <a:lnTo>
                        <a:pt x="78" y="5"/>
                      </a:lnTo>
                      <a:lnTo>
                        <a:pt x="79" y="6"/>
                      </a:lnTo>
                      <a:lnTo>
                        <a:pt x="80" y="9"/>
                      </a:lnTo>
                      <a:lnTo>
                        <a:pt x="82" y="9"/>
                      </a:lnTo>
                      <a:lnTo>
                        <a:pt x="83" y="9"/>
                      </a:lnTo>
                      <a:lnTo>
                        <a:pt x="85" y="7"/>
                      </a:lnTo>
                      <a:lnTo>
                        <a:pt x="87" y="7"/>
                      </a:lnTo>
                      <a:lnTo>
                        <a:pt x="89" y="8"/>
                      </a:lnTo>
                      <a:lnTo>
                        <a:pt x="94" y="11"/>
                      </a:lnTo>
                      <a:lnTo>
                        <a:pt x="97" y="13"/>
                      </a:lnTo>
                      <a:lnTo>
                        <a:pt x="97" y="15"/>
                      </a:lnTo>
                      <a:lnTo>
                        <a:pt x="99" y="16"/>
                      </a:lnTo>
                      <a:lnTo>
                        <a:pt x="99" y="17"/>
                      </a:lnTo>
                      <a:lnTo>
                        <a:pt x="98" y="19"/>
                      </a:lnTo>
                      <a:lnTo>
                        <a:pt x="99" y="21"/>
                      </a:lnTo>
                      <a:lnTo>
                        <a:pt x="100" y="24"/>
                      </a:lnTo>
                      <a:lnTo>
                        <a:pt x="101" y="25"/>
                      </a:lnTo>
                      <a:lnTo>
                        <a:pt x="101" y="26"/>
                      </a:lnTo>
                      <a:lnTo>
                        <a:pt x="101" y="28"/>
                      </a:lnTo>
                      <a:lnTo>
                        <a:pt x="103" y="29"/>
                      </a:lnTo>
                      <a:lnTo>
                        <a:pt x="104" y="30"/>
                      </a:lnTo>
                      <a:lnTo>
                        <a:pt x="103" y="32"/>
                      </a:lnTo>
                      <a:lnTo>
                        <a:pt x="103" y="34"/>
                      </a:lnTo>
                      <a:lnTo>
                        <a:pt x="105" y="35"/>
                      </a:lnTo>
                      <a:lnTo>
                        <a:pt x="105" y="37"/>
                      </a:lnTo>
                      <a:lnTo>
                        <a:pt x="104" y="38"/>
                      </a:lnTo>
                      <a:lnTo>
                        <a:pt x="105" y="39"/>
                      </a:lnTo>
                      <a:lnTo>
                        <a:pt x="106" y="41"/>
                      </a:lnTo>
                      <a:lnTo>
                        <a:pt x="105" y="42"/>
                      </a:lnTo>
                      <a:lnTo>
                        <a:pt x="106" y="44"/>
                      </a:lnTo>
                      <a:lnTo>
                        <a:pt x="106" y="45"/>
                      </a:lnTo>
                      <a:lnTo>
                        <a:pt x="107" y="46"/>
                      </a:lnTo>
                      <a:lnTo>
                        <a:pt x="108" y="48"/>
                      </a:lnTo>
                      <a:lnTo>
                        <a:pt x="109" y="50"/>
                      </a:lnTo>
                      <a:lnTo>
                        <a:pt x="111" y="52"/>
                      </a:lnTo>
                      <a:lnTo>
                        <a:pt x="111" y="53"/>
                      </a:lnTo>
                      <a:lnTo>
                        <a:pt x="111" y="54"/>
                      </a:lnTo>
                      <a:lnTo>
                        <a:pt x="111" y="55"/>
                      </a:lnTo>
                      <a:lnTo>
                        <a:pt x="25" y="53"/>
                      </a:lnTo>
                      <a:lnTo>
                        <a:pt x="26" y="36"/>
                      </a:lnTo>
                      <a:lnTo>
                        <a:pt x="0" y="34"/>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2825" name="Freeform 8"/>
                <p:cNvSpPr>
                  <a:spLocks/>
                </p:cNvSpPr>
                <p:nvPr/>
              </p:nvSpPr>
              <p:spPr bwMode="auto">
                <a:xfrm>
                  <a:off x="2913" y="2018"/>
                  <a:ext cx="512" cy="259"/>
                </a:xfrm>
                <a:custGeom>
                  <a:avLst/>
                  <a:gdLst>
                    <a:gd name="T0" fmla="*/ 77 w 100"/>
                    <a:gd name="T1" fmla="*/ 0 h 53"/>
                    <a:gd name="T2" fmla="*/ 2335 w 100"/>
                    <a:gd name="T3" fmla="*/ 49 h 53"/>
                    <a:gd name="T4" fmla="*/ 2488 w 100"/>
                    <a:gd name="T5" fmla="*/ 142 h 53"/>
                    <a:gd name="T6" fmla="*/ 2437 w 100"/>
                    <a:gd name="T7" fmla="*/ 191 h 53"/>
                    <a:gd name="T8" fmla="*/ 2437 w 100"/>
                    <a:gd name="T9" fmla="*/ 239 h 53"/>
                    <a:gd name="T10" fmla="*/ 2463 w 100"/>
                    <a:gd name="T11" fmla="*/ 288 h 53"/>
                    <a:gd name="T12" fmla="*/ 2488 w 100"/>
                    <a:gd name="T13" fmla="*/ 288 h 53"/>
                    <a:gd name="T14" fmla="*/ 2519 w 100"/>
                    <a:gd name="T15" fmla="*/ 357 h 53"/>
                    <a:gd name="T16" fmla="*/ 2545 w 100"/>
                    <a:gd name="T17" fmla="*/ 381 h 53"/>
                    <a:gd name="T18" fmla="*/ 2596 w 100"/>
                    <a:gd name="T19" fmla="*/ 381 h 53"/>
                    <a:gd name="T20" fmla="*/ 2596 w 100"/>
                    <a:gd name="T21" fmla="*/ 406 h 53"/>
                    <a:gd name="T22" fmla="*/ 2621 w 100"/>
                    <a:gd name="T23" fmla="*/ 1266 h 53"/>
                    <a:gd name="T24" fmla="*/ 0 w 100"/>
                    <a:gd name="T25" fmla="*/ 1217 h 53"/>
                    <a:gd name="T26" fmla="*/ 77 w 100"/>
                    <a:gd name="T27" fmla="*/ 0 h 53"/>
                    <a:gd name="T28" fmla="*/ 77 w 100"/>
                    <a:gd name="T29" fmla="*/ 0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53"/>
                    <a:gd name="T47" fmla="*/ 100 w 100"/>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53">
                      <a:moveTo>
                        <a:pt x="3" y="0"/>
                      </a:moveTo>
                      <a:lnTo>
                        <a:pt x="89" y="2"/>
                      </a:lnTo>
                      <a:lnTo>
                        <a:pt x="95" y="6"/>
                      </a:lnTo>
                      <a:lnTo>
                        <a:pt x="93" y="8"/>
                      </a:lnTo>
                      <a:lnTo>
                        <a:pt x="93" y="10"/>
                      </a:lnTo>
                      <a:lnTo>
                        <a:pt x="94" y="12"/>
                      </a:lnTo>
                      <a:lnTo>
                        <a:pt x="95" y="12"/>
                      </a:lnTo>
                      <a:lnTo>
                        <a:pt x="96" y="15"/>
                      </a:lnTo>
                      <a:lnTo>
                        <a:pt x="97" y="16"/>
                      </a:lnTo>
                      <a:lnTo>
                        <a:pt x="99" y="16"/>
                      </a:lnTo>
                      <a:lnTo>
                        <a:pt x="99" y="17"/>
                      </a:lnTo>
                      <a:lnTo>
                        <a:pt x="100" y="53"/>
                      </a:lnTo>
                      <a:lnTo>
                        <a:pt x="0" y="51"/>
                      </a:lnTo>
                      <a:lnTo>
                        <a:pt x="3" y="0"/>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2826" name="Freeform 10"/>
                <p:cNvSpPr>
                  <a:spLocks/>
                </p:cNvSpPr>
                <p:nvPr/>
              </p:nvSpPr>
              <p:spPr bwMode="auto">
                <a:xfrm>
                  <a:off x="3288" y="1726"/>
                  <a:ext cx="420" cy="263"/>
                </a:xfrm>
                <a:custGeom>
                  <a:avLst/>
                  <a:gdLst>
                    <a:gd name="T0" fmla="*/ 1731 w 82"/>
                    <a:gd name="T1" fmla="*/ 0 h 54"/>
                    <a:gd name="T2" fmla="*/ 1782 w 82"/>
                    <a:gd name="T3" fmla="*/ 93 h 54"/>
                    <a:gd name="T4" fmla="*/ 1757 w 82"/>
                    <a:gd name="T5" fmla="*/ 141 h 54"/>
                    <a:gd name="T6" fmla="*/ 1808 w 82"/>
                    <a:gd name="T7" fmla="*/ 307 h 54"/>
                    <a:gd name="T8" fmla="*/ 1941 w 82"/>
                    <a:gd name="T9" fmla="*/ 380 h 54"/>
                    <a:gd name="T10" fmla="*/ 1967 w 82"/>
                    <a:gd name="T11" fmla="*/ 429 h 54"/>
                    <a:gd name="T12" fmla="*/ 2049 w 82"/>
                    <a:gd name="T13" fmla="*/ 497 h 54"/>
                    <a:gd name="T14" fmla="*/ 2151 w 82"/>
                    <a:gd name="T15" fmla="*/ 619 h 54"/>
                    <a:gd name="T16" fmla="*/ 2100 w 82"/>
                    <a:gd name="T17" fmla="*/ 687 h 54"/>
                    <a:gd name="T18" fmla="*/ 2100 w 82"/>
                    <a:gd name="T19" fmla="*/ 735 h 54"/>
                    <a:gd name="T20" fmla="*/ 1967 w 82"/>
                    <a:gd name="T21" fmla="*/ 808 h 54"/>
                    <a:gd name="T22" fmla="*/ 1890 w 82"/>
                    <a:gd name="T23" fmla="*/ 828 h 54"/>
                    <a:gd name="T24" fmla="*/ 1839 w 82"/>
                    <a:gd name="T25" fmla="*/ 901 h 54"/>
                    <a:gd name="T26" fmla="*/ 1890 w 82"/>
                    <a:gd name="T27" fmla="*/ 974 h 54"/>
                    <a:gd name="T28" fmla="*/ 1890 w 82"/>
                    <a:gd name="T29" fmla="*/ 1042 h 54"/>
                    <a:gd name="T30" fmla="*/ 1782 w 82"/>
                    <a:gd name="T31" fmla="*/ 1188 h 54"/>
                    <a:gd name="T32" fmla="*/ 1757 w 82"/>
                    <a:gd name="T33" fmla="*/ 1257 h 54"/>
                    <a:gd name="T34" fmla="*/ 1654 w 82"/>
                    <a:gd name="T35" fmla="*/ 1188 h 54"/>
                    <a:gd name="T36" fmla="*/ 287 w 82"/>
                    <a:gd name="T37" fmla="*/ 1208 h 54"/>
                    <a:gd name="T38" fmla="*/ 287 w 82"/>
                    <a:gd name="T39" fmla="*/ 1140 h 54"/>
                    <a:gd name="T40" fmla="*/ 236 w 82"/>
                    <a:gd name="T41" fmla="*/ 1067 h 54"/>
                    <a:gd name="T42" fmla="*/ 261 w 82"/>
                    <a:gd name="T43" fmla="*/ 998 h 54"/>
                    <a:gd name="T44" fmla="*/ 210 w 82"/>
                    <a:gd name="T45" fmla="*/ 925 h 54"/>
                    <a:gd name="T46" fmla="*/ 210 w 82"/>
                    <a:gd name="T47" fmla="*/ 852 h 54"/>
                    <a:gd name="T48" fmla="*/ 159 w 82"/>
                    <a:gd name="T49" fmla="*/ 784 h 54"/>
                    <a:gd name="T50" fmla="*/ 133 w 82"/>
                    <a:gd name="T51" fmla="*/ 735 h 54"/>
                    <a:gd name="T52" fmla="*/ 77 w 82"/>
                    <a:gd name="T53" fmla="*/ 619 h 54"/>
                    <a:gd name="T54" fmla="*/ 102 w 82"/>
                    <a:gd name="T55" fmla="*/ 545 h 54"/>
                    <a:gd name="T56" fmla="*/ 51 w 82"/>
                    <a:gd name="T57" fmla="*/ 472 h 54"/>
                    <a:gd name="T58" fmla="*/ 51 w 82"/>
                    <a:gd name="T59" fmla="*/ 429 h 54"/>
                    <a:gd name="T60" fmla="*/ 51 w 82"/>
                    <a:gd name="T61" fmla="*/ 282 h 54"/>
                    <a:gd name="T62" fmla="*/ 51 w 82"/>
                    <a:gd name="T63" fmla="*/ 239 h 54"/>
                    <a:gd name="T64" fmla="*/ 26 w 82"/>
                    <a:gd name="T65" fmla="*/ 141 h 54"/>
                    <a:gd name="T66" fmla="*/ 26 w 82"/>
                    <a:gd name="T67" fmla="*/ 73 h 54"/>
                    <a:gd name="T68" fmla="*/ 51 w 82"/>
                    <a:gd name="T69" fmla="*/ 49 h 54"/>
                    <a:gd name="T70" fmla="*/ 51 w 82"/>
                    <a:gd name="T71" fmla="*/ 49 h 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2"/>
                    <a:gd name="T109" fmla="*/ 0 h 54"/>
                    <a:gd name="T110" fmla="*/ 82 w 82"/>
                    <a:gd name="T111" fmla="*/ 54 h 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2" h="54">
                      <a:moveTo>
                        <a:pt x="2" y="2"/>
                      </a:moveTo>
                      <a:lnTo>
                        <a:pt x="66" y="0"/>
                      </a:lnTo>
                      <a:lnTo>
                        <a:pt x="67" y="2"/>
                      </a:lnTo>
                      <a:lnTo>
                        <a:pt x="68" y="4"/>
                      </a:lnTo>
                      <a:lnTo>
                        <a:pt x="68" y="5"/>
                      </a:lnTo>
                      <a:lnTo>
                        <a:pt x="67" y="6"/>
                      </a:lnTo>
                      <a:lnTo>
                        <a:pt x="68" y="8"/>
                      </a:lnTo>
                      <a:lnTo>
                        <a:pt x="69" y="13"/>
                      </a:lnTo>
                      <a:lnTo>
                        <a:pt x="73" y="14"/>
                      </a:lnTo>
                      <a:lnTo>
                        <a:pt x="74" y="16"/>
                      </a:lnTo>
                      <a:lnTo>
                        <a:pt x="75" y="17"/>
                      </a:lnTo>
                      <a:lnTo>
                        <a:pt x="75" y="18"/>
                      </a:lnTo>
                      <a:lnTo>
                        <a:pt x="78" y="20"/>
                      </a:lnTo>
                      <a:lnTo>
                        <a:pt x="78" y="21"/>
                      </a:lnTo>
                      <a:lnTo>
                        <a:pt x="81" y="23"/>
                      </a:lnTo>
                      <a:lnTo>
                        <a:pt x="82" y="26"/>
                      </a:lnTo>
                      <a:lnTo>
                        <a:pt x="81" y="27"/>
                      </a:lnTo>
                      <a:lnTo>
                        <a:pt x="80" y="29"/>
                      </a:lnTo>
                      <a:lnTo>
                        <a:pt x="80" y="30"/>
                      </a:lnTo>
                      <a:lnTo>
                        <a:pt x="80" y="31"/>
                      </a:lnTo>
                      <a:lnTo>
                        <a:pt x="77" y="34"/>
                      </a:lnTo>
                      <a:lnTo>
                        <a:pt x="75" y="34"/>
                      </a:lnTo>
                      <a:lnTo>
                        <a:pt x="75" y="35"/>
                      </a:lnTo>
                      <a:lnTo>
                        <a:pt x="72" y="35"/>
                      </a:lnTo>
                      <a:lnTo>
                        <a:pt x="71" y="36"/>
                      </a:lnTo>
                      <a:lnTo>
                        <a:pt x="70" y="38"/>
                      </a:lnTo>
                      <a:lnTo>
                        <a:pt x="70" y="39"/>
                      </a:lnTo>
                      <a:lnTo>
                        <a:pt x="72" y="41"/>
                      </a:lnTo>
                      <a:lnTo>
                        <a:pt x="72" y="42"/>
                      </a:lnTo>
                      <a:lnTo>
                        <a:pt x="72" y="44"/>
                      </a:lnTo>
                      <a:lnTo>
                        <a:pt x="70" y="49"/>
                      </a:lnTo>
                      <a:lnTo>
                        <a:pt x="68" y="50"/>
                      </a:lnTo>
                      <a:lnTo>
                        <a:pt x="67" y="51"/>
                      </a:lnTo>
                      <a:lnTo>
                        <a:pt x="67" y="53"/>
                      </a:lnTo>
                      <a:lnTo>
                        <a:pt x="66" y="54"/>
                      </a:lnTo>
                      <a:lnTo>
                        <a:pt x="63" y="50"/>
                      </a:lnTo>
                      <a:lnTo>
                        <a:pt x="11" y="52"/>
                      </a:lnTo>
                      <a:lnTo>
                        <a:pt x="11" y="51"/>
                      </a:lnTo>
                      <a:lnTo>
                        <a:pt x="10" y="49"/>
                      </a:lnTo>
                      <a:lnTo>
                        <a:pt x="11" y="48"/>
                      </a:lnTo>
                      <a:lnTo>
                        <a:pt x="10" y="46"/>
                      </a:lnTo>
                      <a:lnTo>
                        <a:pt x="9" y="45"/>
                      </a:lnTo>
                      <a:lnTo>
                        <a:pt x="10" y="44"/>
                      </a:lnTo>
                      <a:lnTo>
                        <a:pt x="10" y="42"/>
                      </a:lnTo>
                      <a:lnTo>
                        <a:pt x="8" y="41"/>
                      </a:lnTo>
                      <a:lnTo>
                        <a:pt x="8" y="39"/>
                      </a:lnTo>
                      <a:lnTo>
                        <a:pt x="9" y="37"/>
                      </a:lnTo>
                      <a:lnTo>
                        <a:pt x="8" y="36"/>
                      </a:lnTo>
                      <a:lnTo>
                        <a:pt x="6" y="35"/>
                      </a:lnTo>
                      <a:lnTo>
                        <a:pt x="6" y="33"/>
                      </a:lnTo>
                      <a:lnTo>
                        <a:pt x="6" y="32"/>
                      </a:lnTo>
                      <a:lnTo>
                        <a:pt x="5" y="31"/>
                      </a:lnTo>
                      <a:lnTo>
                        <a:pt x="4" y="28"/>
                      </a:lnTo>
                      <a:lnTo>
                        <a:pt x="3" y="26"/>
                      </a:lnTo>
                      <a:lnTo>
                        <a:pt x="4" y="24"/>
                      </a:lnTo>
                      <a:lnTo>
                        <a:pt x="4" y="23"/>
                      </a:lnTo>
                      <a:lnTo>
                        <a:pt x="2" y="22"/>
                      </a:lnTo>
                      <a:lnTo>
                        <a:pt x="2" y="20"/>
                      </a:lnTo>
                      <a:lnTo>
                        <a:pt x="2" y="18"/>
                      </a:lnTo>
                      <a:lnTo>
                        <a:pt x="0" y="15"/>
                      </a:lnTo>
                      <a:lnTo>
                        <a:pt x="2" y="12"/>
                      </a:lnTo>
                      <a:lnTo>
                        <a:pt x="1" y="10"/>
                      </a:lnTo>
                      <a:lnTo>
                        <a:pt x="2" y="10"/>
                      </a:lnTo>
                      <a:lnTo>
                        <a:pt x="2" y="7"/>
                      </a:lnTo>
                      <a:lnTo>
                        <a:pt x="1" y="6"/>
                      </a:lnTo>
                      <a:lnTo>
                        <a:pt x="2" y="4"/>
                      </a:lnTo>
                      <a:lnTo>
                        <a:pt x="1" y="3"/>
                      </a:lnTo>
                      <a:lnTo>
                        <a:pt x="0" y="2"/>
                      </a:lnTo>
                      <a:lnTo>
                        <a:pt x="2" y="2"/>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2827" name="Freeform 11"/>
                <p:cNvSpPr>
                  <a:spLocks/>
                </p:cNvSpPr>
                <p:nvPr/>
              </p:nvSpPr>
              <p:spPr bwMode="auto">
                <a:xfrm>
                  <a:off x="3345" y="1970"/>
                  <a:ext cx="460" cy="380"/>
                </a:xfrm>
                <a:custGeom>
                  <a:avLst/>
                  <a:gdLst>
                    <a:gd name="T0" fmla="*/ 1983 w 90"/>
                    <a:gd name="T1" fmla="*/ 1637 h 78"/>
                    <a:gd name="T2" fmla="*/ 2014 w 90"/>
                    <a:gd name="T3" fmla="*/ 1686 h 78"/>
                    <a:gd name="T4" fmla="*/ 2014 w 90"/>
                    <a:gd name="T5" fmla="*/ 1759 h 78"/>
                    <a:gd name="T6" fmla="*/ 1932 w 90"/>
                    <a:gd name="T7" fmla="*/ 1827 h 78"/>
                    <a:gd name="T8" fmla="*/ 2167 w 90"/>
                    <a:gd name="T9" fmla="*/ 1851 h 78"/>
                    <a:gd name="T10" fmla="*/ 2167 w 90"/>
                    <a:gd name="T11" fmla="*/ 1759 h 78"/>
                    <a:gd name="T12" fmla="*/ 2218 w 90"/>
                    <a:gd name="T13" fmla="*/ 1637 h 78"/>
                    <a:gd name="T14" fmla="*/ 2300 w 90"/>
                    <a:gd name="T15" fmla="*/ 1588 h 78"/>
                    <a:gd name="T16" fmla="*/ 2326 w 90"/>
                    <a:gd name="T17" fmla="*/ 1588 h 78"/>
                    <a:gd name="T18" fmla="*/ 2351 w 90"/>
                    <a:gd name="T19" fmla="*/ 1447 h 78"/>
                    <a:gd name="T20" fmla="*/ 2326 w 90"/>
                    <a:gd name="T21" fmla="*/ 1423 h 78"/>
                    <a:gd name="T22" fmla="*/ 2300 w 90"/>
                    <a:gd name="T23" fmla="*/ 1398 h 78"/>
                    <a:gd name="T24" fmla="*/ 2274 w 90"/>
                    <a:gd name="T25" fmla="*/ 1423 h 78"/>
                    <a:gd name="T26" fmla="*/ 2193 w 90"/>
                    <a:gd name="T27" fmla="*/ 1330 h 78"/>
                    <a:gd name="T28" fmla="*/ 2218 w 90"/>
                    <a:gd name="T29" fmla="*/ 1281 h 78"/>
                    <a:gd name="T30" fmla="*/ 2193 w 90"/>
                    <a:gd name="T31" fmla="*/ 1233 h 78"/>
                    <a:gd name="T32" fmla="*/ 2065 w 90"/>
                    <a:gd name="T33" fmla="*/ 1091 h 78"/>
                    <a:gd name="T34" fmla="*/ 1932 w 90"/>
                    <a:gd name="T35" fmla="*/ 1018 h 78"/>
                    <a:gd name="T36" fmla="*/ 1855 w 90"/>
                    <a:gd name="T37" fmla="*/ 901 h 78"/>
                    <a:gd name="T38" fmla="*/ 1932 w 90"/>
                    <a:gd name="T39" fmla="*/ 809 h 78"/>
                    <a:gd name="T40" fmla="*/ 1932 w 90"/>
                    <a:gd name="T41" fmla="*/ 711 h 78"/>
                    <a:gd name="T42" fmla="*/ 1830 w 90"/>
                    <a:gd name="T43" fmla="*/ 643 h 78"/>
                    <a:gd name="T44" fmla="*/ 1779 w 90"/>
                    <a:gd name="T45" fmla="*/ 687 h 78"/>
                    <a:gd name="T46" fmla="*/ 1697 w 90"/>
                    <a:gd name="T47" fmla="*/ 521 h 78"/>
                    <a:gd name="T48" fmla="*/ 1569 w 90"/>
                    <a:gd name="T49" fmla="*/ 429 h 78"/>
                    <a:gd name="T50" fmla="*/ 1462 w 90"/>
                    <a:gd name="T51" fmla="*/ 307 h 78"/>
                    <a:gd name="T52" fmla="*/ 1436 w 90"/>
                    <a:gd name="T53" fmla="*/ 141 h 78"/>
                    <a:gd name="T54" fmla="*/ 1436 w 90"/>
                    <a:gd name="T55" fmla="*/ 93 h 78"/>
                    <a:gd name="T56" fmla="*/ 0 w 90"/>
                    <a:gd name="T57" fmla="*/ 49 h 78"/>
                    <a:gd name="T58" fmla="*/ 51 w 90"/>
                    <a:gd name="T59" fmla="*/ 117 h 78"/>
                    <a:gd name="T60" fmla="*/ 133 w 90"/>
                    <a:gd name="T61" fmla="*/ 214 h 78"/>
                    <a:gd name="T62" fmla="*/ 133 w 90"/>
                    <a:gd name="T63" fmla="*/ 263 h 78"/>
                    <a:gd name="T64" fmla="*/ 286 w 90"/>
                    <a:gd name="T65" fmla="*/ 380 h 78"/>
                    <a:gd name="T66" fmla="*/ 235 w 90"/>
                    <a:gd name="T67" fmla="*/ 473 h 78"/>
                    <a:gd name="T68" fmla="*/ 286 w 90"/>
                    <a:gd name="T69" fmla="*/ 521 h 78"/>
                    <a:gd name="T70" fmla="*/ 337 w 90"/>
                    <a:gd name="T71" fmla="*/ 619 h 78"/>
                    <a:gd name="T72" fmla="*/ 394 w 90"/>
                    <a:gd name="T73" fmla="*/ 643 h 78"/>
                    <a:gd name="T74" fmla="*/ 419 w 90"/>
                    <a:gd name="T75" fmla="*/ 1710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0"/>
                    <a:gd name="T115" fmla="*/ 0 h 78"/>
                    <a:gd name="T116" fmla="*/ 90 w 90"/>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0" h="78">
                      <a:moveTo>
                        <a:pt x="16" y="72"/>
                      </a:moveTo>
                      <a:lnTo>
                        <a:pt x="76" y="69"/>
                      </a:lnTo>
                      <a:lnTo>
                        <a:pt x="76" y="70"/>
                      </a:lnTo>
                      <a:lnTo>
                        <a:pt x="77" y="71"/>
                      </a:lnTo>
                      <a:lnTo>
                        <a:pt x="78" y="72"/>
                      </a:lnTo>
                      <a:lnTo>
                        <a:pt x="77" y="74"/>
                      </a:lnTo>
                      <a:lnTo>
                        <a:pt x="76" y="75"/>
                      </a:lnTo>
                      <a:lnTo>
                        <a:pt x="74" y="77"/>
                      </a:lnTo>
                      <a:lnTo>
                        <a:pt x="74" y="78"/>
                      </a:lnTo>
                      <a:lnTo>
                        <a:pt x="83" y="78"/>
                      </a:lnTo>
                      <a:lnTo>
                        <a:pt x="84" y="75"/>
                      </a:lnTo>
                      <a:lnTo>
                        <a:pt x="83" y="74"/>
                      </a:lnTo>
                      <a:lnTo>
                        <a:pt x="84" y="71"/>
                      </a:lnTo>
                      <a:lnTo>
                        <a:pt x="85" y="69"/>
                      </a:lnTo>
                      <a:lnTo>
                        <a:pt x="86" y="67"/>
                      </a:lnTo>
                      <a:lnTo>
                        <a:pt x="88" y="67"/>
                      </a:lnTo>
                      <a:lnTo>
                        <a:pt x="89" y="67"/>
                      </a:lnTo>
                      <a:lnTo>
                        <a:pt x="90" y="62"/>
                      </a:lnTo>
                      <a:lnTo>
                        <a:pt x="90" y="61"/>
                      </a:lnTo>
                      <a:lnTo>
                        <a:pt x="89" y="60"/>
                      </a:lnTo>
                      <a:lnTo>
                        <a:pt x="88" y="59"/>
                      </a:lnTo>
                      <a:lnTo>
                        <a:pt x="87" y="59"/>
                      </a:lnTo>
                      <a:lnTo>
                        <a:pt x="87" y="60"/>
                      </a:lnTo>
                      <a:lnTo>
                        <a:pt x="84" y="56"/>
                      </a:lnTo>
                      <a:lnTo>
                        <a:pt x="84" y="55"/>
                      </a:lnTo>
                      <a:lnTo>
                        <a:pt x="85" y="54"/>
                      </a:lnTo>
                      <a:lnTo>
                        <a:pt x="85" y="53"/>
                      </a:lnTo>
                      <a:lnTo>
                        <a:pt x="84" y="52"/>
                      </a:lnTo>
                      <a:lnTo>
                        <a:pt x="83" y="49"/>
                      </a:lnTo>
                      <a:lnTo>
                        <a:pt x="79" y="46"/>
                      </a:lnTo>
                      <a:lnTo>
                        <a:pt x="78" y="45"/>
                      </a:lnTo>
                      <a:lnTo>
                        <a:pt x="74" y="43"/>
                      </a:lnTo>
                      <a:lnTo>
                        <a:pt x="72" y="40"/>
                      </a:lnTo>
                      <a:lnTo>
                        <a:pt x="71" y="38"/>
                      </a:lnTo>
                      <a:lnTo>
                        <a:pt x="71" y="37"/>
                      </a:lnTo>
                      <a:lnTo>
                        <a:pt x="74" y="34"/>
                      </a:lnTo>
                      <a:lnTo>
                        <a:pt x="73" y="32"/>
                      </a:lnTo>
                      <a:lnTo>
                        <a:pt x="74" y="30"/>
                      </a:lnTo>
                      <a:lnTo>
                        <a:pt x="73" y="29"/>
                      </a:lnTo>
                      <a:lnTo>
                        <a:pt x="70" y="27"/>
                      </a:lnTo>
                      <a:lnTo>
                        <a:pt x="69" y="28"/>
                      </a:lnTo>
                      <a:lnTo>
                        <a:pt x="68" y="29"/>
                      </a:lnTo>
                      <a:lnTo>
                        <a:pt x="67" y="29"/>
                      </a:lnTo>
                      <a:lnTo>
                        <a:pt x="65" y="22"/>
                      </a:lnTo>
                      <a:lnTo>
                        <a:pt x="64" y="21"/>
                      </a:lnTo>
                      <a:lnTo>
                        <a:pt x="60" y="18"/>
                      </a:lnTo>
                      <a:lnTo>
                        <a:pt x="56" y="14"/>
                      </a:lnTo>
                      <a:lnTo>
                        <a:pt x="56" y="13"/>
                      </a:lnTo>
                      <a:lnTo>
                        <a:pt x="55" y="10"/>
                      </a:lnTo>
                      <a:lnTo>
                        <a:pt x="55" y="6"/>
                      </a:lnTo>
                      <a:lnTo>
                        <a:pt x="55" y="5"/>
                      </a:lnTo>
                      <a:lnTo>
                        <a:pt x="55" y="4"/>
                      </a:lnTo>
                      <a:lnTo>
                        <a:pt x="52" y="0"/>
                      </a:lnTo>
                      <a:lnTo>
                        <a:pt x="0" y="2"/>
                      </a:lnTo>
                      <a:lnTo>
                        <a:pt x="1" y="3"/>
                      </a:lnTo>
                      <a:lnTo>
                        <a:pt x="2" y="5"/>
                      </a:lnTo>
                      <a:lnTo>
                        <a:pt x="3" y="7"/>
                      </a:lnTo>
                      <a:lnTo>
                        <a:pt x="5" y="9"/>
                      </a:lnTo>
                      <a:lnTo>
                        <a:pt x="5" y="10"/>
                      </a:lnTo>
                      <a:lnTo>
                        <a:pt x="5" y="11"/>
                      </a:lnTo>
                      <a:lnTo>
                        <a:pt x="5" y="12"/>
                      </a:lnTo>
                      <a:lnTo>
                        <a:pt x="11" y="16"/>
                      </a:lnTo>
                      <a:lnTo>
                        <a:pt x="9" y="18"/>
                      </a:lnTo>
                      <a:lnTo>
                        <a:pt x="9" y="20"/>
                      </a:lnTo>
                      <a:lnTo>
                        <a:pt x="10" y="22"/>
                      </a:lnTo>
                      <a:lnTo>
                        <a:pt x="11" y="22"/>
                      </a:lnTo>
                      <a:lnTo>
                        <a:pt x="12" y="25"/>
                      </a:lnTo>
                      <a:lnTo>
                        <a:pt x="13" y="26"/>
                      </a:lnTo>
                      <a:lnTo>
                        <a:pt x="15" y="26"/>
                      </a:lnTo>
                      <a:lnTo>
                        <a:pt x="15" y="27"/>
                      </a:lnTo>
                      <a:lnTo>
                        <a:pt x="16" y="63"/>
                      </a:lnTo>
                      <a:lnTo>
                        <a:pt x="16" y="72"/>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2828" name="Freeform 13"/>
                <p:cNvSpPr>
                  <a:spLocks/>
                </p:cNvSpPr>
                <p:nvPr/>
              </p:nvSpPr>
              <p:spPr bwMode="auto">
                <a:xfrm>
                  <a:off x="3779" y="2057"/>
                  <a:ext cx="509" cy="249"/>
                </a:xfrm>
                <a:custGeom>
                  <a:avLst/>
                  <a:gdLst>
                    <a:gd name="T0" fmla="*/ 530 w 99"/>
                    <a:gd name="T1" fmla="*/ 1167 h 51"/>
                    <a:gd name="T2" fmla="*/ 504 w 99"/>
                    <a:gd name="T3" fmla="*/ 1118 h 51"/>
                    <a:gd name="T4" fmla="*/ 581 w 99"/>
                    <a:gd name="T5" fmla="*/ 1118 h 51"/>
                    <a:gd name="T6" fmla="*/ 2113 w 99"/>
                    <a:gd name="T7" fmla="*/ 976 h 51"/>
                    <a:gd name="T8" fmla="*/ 2247 w 99"/>
                    <a:gd name="T9" fmla="*/ 908 h 51"/>
                    <a:gd name="T10" fmla="*/ 2355 w 99"/>
                    <a:gd name="T11" fmla="*/ 835 h 51"/>
                    <a:gd name="T12" fmla="*/ 2355 w 99"/>
                    <a:gd name="T13" fmla="*/ 786 h 51"/>
                    <a:gd name="T14" fmla="*/ 2380 w 99"/>
                    <a:gd name="T15" fmla="*/ 737 h 51"/>
                    <a:gd name="T16" fmla="*/ 2617 w 99"/>
                    <a:gd name="T17" fmla="*/ 547 h 51"/>
                    <a:gd name="T18" fmla="*/ 2591 w 99"/>
                    <a:gd name="T19" fmla="*/ 522 h 51"/>
                    <a:gd name="T20" fmla="*/ 2566 w 99"/>
                    <a:gd name="T21" fmla="*/ 503 h 51"/>
                    <a:gd name="T22" fmla="*/ 2509 w 99"/>
                    <a:gd name="T23" fmla="*/ 478 h 51"/>
                    <a:gd name="T24" fmla="*/ 2483 w 99"/>
                    <a:gd name="T25" fmla="*/ 478 h 51"/>
                    <a:gd name="T26" fmla="*/ 2380 w 99"/>
                    <a:gd name="T27" fmla="*/ 332 h 51"/>
                    <a:gd name="T28" fmla="*/ 2355 w 99"/>
                    <a:gd name="T29" fmla="*/ 288 h 51"/>
                    <a:gd name="T30" fmla="*/ 2355 w 99"/>
                    <a:gd name="T31" fmla="*/ 190 h 51"/>
                    <a:gd name="T32" fmla="*/ 2298 w 99"/>
                    <a:gd name="T33" fmla="*/ 166 h 51"/>
                    <a:gd name="T34" fmla="*/ 2221 w 99"/>
                    <a:gd name="T35" fmla="*/ 98 h 51"/>
                    <a:gd name="T36" fmla="*/ 2170 w 99"/>
                    <a:gd name="T37" fmla="*/ 98 h 51"/>
                    <a:gd name="T38" fmla="*/ 2139 w 99"/>
                    <a:gd name="T39" fmla="*/ 142 h 51"/>
                    <a:gd name="T40" fmla="*/ 2062 w 99"/>
                    <a:gd name="T41" fmla="*/ 142 h 51"/>
                    <a:gd name="T42" fmla="*/ 1985 w 99"/>
                    <a:gd name="T43" fmla="*/ 142 h 51"/>
                    <a:gd name="T44" fmla="*/ 1877 w 99"/>
                    <a:gd name="T45" fmla="*/ 117 h 51"/>
                    <a:gd name="T46" fmla="*/ 1743 w 99"/>
                    <a:gd name="T47" fmla="*/ 98 h 51"/>
                    <a:gd name="T48" fmla="*/ 1666 w 99"/>
                    <a:gd name="T49" fmla="*/ 0 h 51"/>
                    <a:gd name="T50" fmla="*/ 1614 w 99"/>
                    <a:gd name="T51" fmla="*/ 24 h 51"/>
                    <a:gd name="T52" fmla="*/ 1532 w 99"/>
                    <a:gd name="T53" fmla="*/ 0 h 51"/>
                    <a:gd name="T54" fmla="*/ 1532 w 99"/>
                    <a:gd name="T55" fmla="*/ 49 h 51"/>
                    <a:gd name="T56" fmla="*/ 1532 w 99"/>
                    <a:gd name="T57" fmla="*/ 142 h 51"/>
                    <a:gd name="T58" fmla="*/ 1455 w 99"/>
                    <a:gd name="T59" fmla="*/ 190 h 51"/>
                    <a:gd name="T60" fmla="*/ 1347 w 99"/>
                    <a:gd name="T61" fmla="*/ 190 h 51"/>
                    <a:gd name="T62" fmla="*/ 1219 w 99"/>
                    <a:gd name="T63" fmla="*/ 430 h 51"/>
                    <a:gd name="T64" fmla="*/ 1111 w 99"/>
                    <a:gd name="T65" fmla="*/ 503 h 51"/>
                    <a:gd name="T66" fmla="*/ 1033 w 99"/>
                    <a:gd name="T67" fmla="*/ 454 h 51"/>
                    <a:gd name="T68" fmla="*/ 977 w 99"/>
                    <a:gd name="T69" fmla="*/ 571 h 51"/>
                    <a:gd name="T70" fmla="*/ 925 w 99"/>
                    <a:gd name="T71" fmla="*/ 571 h 51"/>
                    <a:gd name="T72" fmla="*/ 848 w 99"/>
                    <a:gd name="T73" fmla="*/ 547 h 51"/>
                    <a:gd name="T74" fmla="*/ 792 w 99"/>
                    <a:gd name="T75" fmla="*/ 620 h 51"/>
                    <a:gd name="T76" fmla="*/ 689 w 99"/>
                    <a:gd name="T77" fmla="*/ 571 h 51"/>
                    <a:gd name="T78" fmla="*/ 530 w 99"/>
                    <a:gd name="T79" fmla="*/ 596 h 51"/>
                    <a:gd name="T80" fmla="*/ 530 w 99"/>
                    <a:gd name="T81" fmla="*/ 644 h 51"/>
                    <a:gd name="T82" fmla="*/ 478 w 99"/>
                    <a:gd name="T83" fmla="*/ 644 h 51"/>
                    <a:gd name="T84" fmla="*/ 478 w 99"/>
                    <a:gd name="T85" fmla="*/ 644 h 51"/>
                    <a:gd name="T86" fmla="*/ 447 w 99"/>
                    <a:gd name="T87" fmla="*/ 713 h 51"/>
                    <a:gd name="T88" fmla="*/ 447 w 99"/>
                    <a:gd name="T89" fmla="*/ 713 h 51"/>
                    <a:gd name="T90" fmla="*/ 478 w 99"/>
                    <a:gd name="T91" fmla="*/ 786 h 51"/>
                    <a:gd name="T92" fmla="*/ 319 w 99"/>
                    <a:gd name="T93" fmla="*/ 810 h 51"/>
                    <a:gd name="T94" fmla="*/ 344 w 99"/>
                    <a:gd name="T95" fmla="*/ 952 h 51"/>
                    <a:gd name="T96" fmla="*/ 262 w 99"/>
                    <a:gd name="T97" fmla="*/ 928 h 51"/>
                    <a:gd name="T98" fmla="*/ 159 w 99"/>
                    <a:gd name="T99" fmla="*/ 908 h 51"/>
                    <a:gd name="T100" fmla="*/ 108 w 99"/>
                    <a:gd name="T101" fmla="*/ 1001 h 51"/>
                    <a:gd name="T102" fmla="*/ 108 w 99"/>
                    <a:gd name="T103" fmla="*/ 1001 h 51"/>
                    <a:gd name="T104" fmla="*/ 134 w 99"/>
                    <a:gd name="T105" fmla="*/ 1050 h 51"/>
                    <a:gd name="T106" fmla="*/ 77 w 99"/>
                    <a:gd name="T107" fmla="*/ 1167 h 51"/>
                    <a:gd name="T108" fmla="*/ 26 w 99"/>
                    <a:gd name="T109" fmla="*/ 1167 h 51"/>
                    <a:gd name="T110" fmla="*/ 0 w 99"/>
                    <a:gd name="T111" fmla="*/ 1216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9"/>
                    <a:gd name="T169" fmla="*/ 0 h 51"/>
                    <a:gd name="T170" fmla="*/ 99 w 9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9" h="51">
                      <a:moveTo>
                        <a:pt x="0" y="51"/>
                      </a:moveTo>
                      <a:lnTo>
                        <a:pt x="20" y="49"/>
                      </a:lnTo>
                      <a:lnTo>
                        <a:pt x="20" y="48"/>
                      </a:lnTo>
                      <a:lnTo>
                        <a:pt x="19" y="47"/>
                      </a:lnTo>
                      <a:lnTo>
                        <a:pt x="22" y="46"/>
                      </a:lnTo>
                      <a:lnTo>
                        <a:pt x="22" y="47"/>
                      </a:lnTo>
                      <a:lnTo>
                        <a:pt x="78" y="42"/>
                      </a:lnTo>
                      <a:lnTo>
                        <a:pt x="80" y="41"/>
                      </a:lnTo>
                      <a:lnTo>
                        <a:pt x="80" y="40"/>
                      </a:lnTo>
                      <a:lnTo>
                        <a:pt x="85" y="38"/>
                      </a:lnTo>
                      <a:lnTo>
                        <a:pt x="86" y="37"/>
                      </a:lnTo>
                      <a:lnTo>
                        <a:pt x="89" y="35"/>
                      </a:lnTo>
                      <a:lnTo>
                        <a:pt x="89" y="34"/>
                      </a:lnTo>
                      <a:lnTo>
                        <a:pt x="89" y="33"/>
                      </a:lnTo>
                      <a:lnTo>
                        <a:pt x="90" y="32"/>
                      </a:lnTo>
                      <a:lnTo>
                        <a:pt x="90" y="31"/>
                      </a:lnTo>
                      <a:lnTo>
                        <a:pt x="92" y="29"/>
                      </a:lnTo>
                      <a:lnTo>
                        <a:pt x="99" y="23"/>
                      </a:lnTo>
                      <a:lnTo>
                        <a:pt x="99" y="22"/>
                      </a:lnTo>
                      <a:lnTo>
                        <a:pt x="98" y="22"/>
                      </a:lnTo>
                      <a:lnTo>
                        <a:pt x="97" y="22"/>
                      </a:lnTo>
                      <a:lnTo>
                        <a:pt x="97" y="21"/>
                      </a:lnTo>
                      <a:lnTo>
                        <a:pt x="95" y="20"/>
                      </a:lnTo>
                      <a:lnTo>
                        <a:pt x="95" y="21"/>
                      </a:lnTo>
                      <a:lnTo>
                        <a:pt x="94" y="20"/>
                      </a:lnTo>
                      <a:lnTo>
                        <a:pt x="92" y="18"/>
                      </a:lnTo>
                      <a:lnTo>
                        <a:pt x="90" y="14"/>
                      </a:lnTo>
                      <a:lnTo>
                        <a:pt x="89" y="13"/>
                      </a:lnTo>
                      <a:lnTo>
                        <a:pt x="89" y="12"/>
                      </a:lnTo>
                      <a:lnTo>
                        <a:pt x="89" y="10"/>
                      </a:lnTo>
                      <a:lnTo>
                        <a:pt x="89" y="8"/>
                      </a:lnTo>
                      <a:lnTo>
                        <a:pt x="87" y="7"/>
                      </a:lnTo>
                      <a:lnTo>
                        <a:pt x="86" y="6"/>
                      </a:lnTo>
                      <a:lnTo>
                        <a:pt x="84" y="4"/>
                      </a:lnTo>
                      <a:lnTo>
                        <a:pt x="84" y="3"/>
                      </a:lnTo>
                      <a:lnTo>
                        <a:pt x="82" y="4"/>
                      </a:lnTo>
                      <a:lnTo>
                        <a:pt x="82" y="5"/>
                      </a:lnTo>
                      <a:lnTo>
                        <a:pt x="81" y="6"/>
                      </a:lnTo>
                      <a:lnTo>
                        <a:pt x="80" y="6"/>
                      </a:lnTo>
                      <a:lnTo>
                        <a:pt x="78" y="6"/>
                      </a:lnTo>
                      <a:lnTo>
                        <a:pt x="76" y="5"/>
                      </a:lnTo>
                      <a:lnTo>
                        <a:pt x="75" y="6"/>
                      </a:lnTo>
                      <a:lnTo>
                        <a:pt x="74" y="7"/>
                      </a:lnTo>
                      <a:lnTo>
                        <a:pt x="71" y="5"/>
                      </a:lnTo>
                      <a:lnTo>
                        <a:pt x="68" y="5"/>
                      </a:lnTo>
                      <a:lnTo>
                        <a:pt x="66" y="4"/>
                      </a:lnTo>
                      <a:lnTo>
                        <a:pt x="65" y="2"/>
                      </a:lnTo>
                      <a:lnTo>
                        <a:pt x="63" y="0"/>
                      </a:lnTo>
                      <a:lnTo>
                        <a:pt x="61" y="1"/>
                      </a:lnTo>
                      <a:lnTo>
                        <a:pt x="59" y="0"/>
                      </a:lnTo>
                      <a:lnTo>
                        <a:pt x="58" y="0"/>
                      </a:lnTo>
                      <a:lnTo>
                        <a:pt x="58" y="2"/>
                      </a:lnTo>
                      <a:lnTo>
                        <a:pt x="58" y="5"/>
                      </a:lnTo>
                      <a:lnTo>
                        <a:pt x="58" y="6"/>
                      </a:lnTo>
                      <a:lnTo>
                        <a:pt x="56" y="7"/>
                      </a:lnTo>
                      <a:lnTo>
                        <a:pt x="55" y="8"/>
                      </a:lnTo>
                      <a:lnTo>
                        <a:pt x="52" y="8"/>
                      </a:lnTo>
                      <a:lnTo>
                        <a:pt x="51" y="8"/>
                      </a:lnTo>
                      <a:lnTo>
                        <a:pt x="51" y="11"/>
                      </a:lnTo>
                      <a:lnTo>
                        <a:pt x="46" y="18"/>
                      </a:lnTo>
                      <a:lnTo>
                        <a:pt x="45" y="21"/>
                      </a:lnTo>
                      <a:lnTo>
                        <a:pt x="42" y="21"/>
                      </a:lnTo>
                      <a:lnTo>
                        <a:pt x="40" y="19"/>
                      </a:lnTo>
                      <a:lnTo>
                        <a:pt x="39" y="19"/>
                      </a:lnTo>
                      <a:lnTo>
                        <a:pt x="38" y="20"/>
                      </a:lnTo>
                      <a:lnTo>
                        <a:pt x="37" y="24"/>
                      </a:lnTo>
                      <a:lnTo>
                        <a:pt x="36" y="25"/>
                      </a:lnTo>
                      <a:lnTo>
                        <a:pt x="35" y="24"/>
                      </a:lnTo>
                      <a:lnTo>
                        <a:pt x="34" y="23"/>
                      </a:lnTo>
                      <a:lnTo>
                        <a:pt x="32" y="23"/>
                      </a:lnTo>
                      <a:lnTo>
                        <a:pt x="31" y="26"/>
                      </a:lnTo>
                      <a:lnTo>
                        <a:pt x="30" y="26"/>
                      </a:lnTo>
                      <a:lnTo>
                        <a:pt x="26" y="24"/>
                      </a:lnTo>
                      <a:lnTo>
                        <a:pt x="23" y="25"/>
                      </a:lnTo>
                      <a:lnTo>
                        <a:pt x="20" y="25"/>
                      </a:lnTo>
                      <a:lnTo>
                        <a:pt x="20" y="26"/>
                      </a:lnTo>
                      <a:lnTo>
                        <a:pt x="20" y="27"/>
                      </a:lnTo>
                      <a:lnTo>
                        <a:pt x="19" y="27"/>
                      </a:lnTo>
                      <a:lnTo>
                        <a:pt x="18" y="27"/>
                      </a:lnTo>
                      <a:lnTo>
                        <a:pt x="17" y="28"/>
                      </a:lnTo>
                      <a:lnTo>
                        <a:pt x="17" y="30"/>
                      </a:lnTo>
                      <a:lnTo>
                        <a:pt x="18" y="32"/>
                      </a:lnTo>
                      <a:lnTo>
                        <a:pt x="18" y="33"/>
                      </a:lnTo>
                      <a:lnTo>
                        <a:pt x="14" y="34"/>
                      </a:lnTo>
                      <a:lnTo>
                        <a:pt x="12" y="34"/>
                      </a:lnTo>
                      <a:lnTo>
                        <a:pt x="13" y="36"/>
                      </a:lnTo>
                      <a:lnTo>
                        <a:pt x="13" y="40"/>
                      </a:lnTo>
                      <a:lnTo>
                        <a:pt x="12" y="40"/>
                      </a:lnTo>
                      <a:lnTo>
                        <a:pt x="10" y="39"/>
                      </a:lnTo>
                      <a:lnTo>
                        <a:pt x="8" y="38"/>
                      </a:lnTo>
                      <a:lnTo>
                        <a:pt x="6" y="38"/>
                      </a:lnTo>
                      <a:lnTo>
                        <a:pt x="4" y="39"/>
                      </a:lnTo>
                      <a:lnTo>
                        <a:pt x="4" y="42"/>
                      </a:lnTo>
                      <a:lnTo>
                        <a:pt x="5" y="43"/>
                      </a:lnTo>
                      <a:lnTo>
                        <a:pt x="5" y="44"/>
                      </a:lnTo>
                      <a:lnTo>
                        <a:pt x="4" y="49"/>
                      </a:lnTo>
                      <a:lnTo>
                        <a:pt x="3" y="49"/>
                      </a:lnTo>
                      <a:lnTo>
                        <a:pt x="1" y="49"/>
                      </a:lnTo>
                      <a:lnTo>
                        <a:pt x="0" y="51"/>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2829" name="Freeform 14"/>
                <p:cNvSpPr>
                  <a:spLocks/>
                </p:cNvSpPr>
                <p:nvPr/>
              </p:nvSpPr>
              <p:spPr bwMode="auto">
                <a:xfrm>
                  <a:off x="3734" y="2243"/>
                  <a:ext cx="568" cy="190"/>
                </a:xfrm>
                <a:custGeom>
                  <a:avLst/>
                  <a:gdLst>
                    <a:gd name="T0" fmla="*/ 2907 w 111"/>
                    <a:gd name="T1" fmla="*/ 0 h 39"/>
                    <a:gd name="T2" fmla="*/ 2328 w 111"/>
                    <a:gd name="T3" fmla="*/ 73 h 39"/>
                    <a:gd name="T4" fmla="*/ 2277 w 111"/>
                    <a:gd name="T5" fmla="*/ 93 h 39"/>
                    <a:gd name="T6" fmla="*/ 814 w 111"/>
                    <a:gd name="T7" fmla="*/ 214 h 39"/>
                    <a:gd name="T8" fmla="*/ 814 w 111"/>
                    <a:gd name="T9" fmla="*/ 190 h 39"/>
                    <a:gd name="T10" fmla="*/ 732 w 111"/>
                    <a:gd name="T11" fmla="*/ 214 h 39"/>
                    <a:gd name="T12" fmla="*/ 757 w 111"/>
                    <a:gd name="T13" fmla="*/ 239 h 39"/>
                    <a:gd name="T14" fmla="*/ 757 w 111"/>
                    <a:gd name="T15" fmla="*/ 263 h 39"/>
                    <a:gd name="T16" fmla="*/ 235 w 111"/>
                    <a:gd name="T17" fmla="*/ 307 h 39"/>
                    <a:gd name="T18" fmla="*/ 210 w 111"/>
                    <a:gd name="T19" fmla="*/ 356 h 39"/>
                    <a:gd name="T20" fmla="*/ 184 w 111"/>
                    <a:gd name="T21" fmla="*/ 429 h 39"/>
                    <a:gd name="T22" fmla="*/ 210 w 111"/>
                    <a:gd name="T23" fmla="*/ 453 h 39"/>
                    <a:gd name="T24" fmla="*/ 184 w 111"/>
                    <a:gd name="T25" fmla="*/ 521 h 39"/>
                    <a:gd name="T26" fmla="*/ 184 w 111"/>
                    <a:gd name="T27" fmla="*/ 521 h 39"/>
                    <a:gd name="T28" fmla="*/ 184 w 111"/>
                    <a:gd name="T29" fmla="*/ 546 h 39"/>
                    <a:gd name="T30" fmla="*/ 159 w 111"/>
                    <a:gd name="T31" fmla="*/ 594 h 39"/>
                    <a:gd name="T32" fmla="*/ 133 w 111"/>
                    <a:gd name="T33" fmla="*/ 619 h 39"/>
                    <a:gd name="T34" fmla="*/ 102 w 111"/>
                    <a:gd name="T35" fmla="*/ 711 h 39"/>
                    <a:gd name="T36" fmla="*/ 51 w 111"/>
                    <a:gd name="T37" fmla="*/ 760 h 39"/>
                    <a:gd name="T38" fmla="*/ 51 w 111"/>
                    <a:gd name="T39" fmla="*/ 833 h 39"/>
                    <a:gd name="T40" fmla="*/ 51 w 111"/>
                    <a:gd name="T41" fmla="*/ 901 h 39"/>
                    <a:gd name="T42" fmla="*/ 51 w 111"/>
                    <a:gd name="T43" fmla="*/ 901 h 39"/>
                    <a:gd name="T44" fmla="*/ 0 w 111"/>
                    <a:gd name="T45" fmla="*/ 926 h 39"/>
                    <a:gd name="T46" fmla="*/ 757 w 111"/>
                    <a:gd name="T47" fmla="*/ 877 h 39"/>
                    <a:gd name="T48" fmla="*/ 1704 w 111"/>
                    <a:gd name="T49" fmla="*/ 809 h 39"/>
                    <a:gd name="T50" fmla="*/ 2042 w 111"/>
                    <a:gd name="T51" fmla="*/ 760 h 39"/>
                    <a:gd name="T52" fmla="*/ 2067 w 111"/>
                    <a:gd name="T53" fmla="*/ 663 h 39"/>
                    <a:gd name="T54" fmla="*/ 2093 w 111"/>
                    <a:gd name="T55" fmla="*/ 663 h 39"/>
                    <a:gd name="T56" fmla="*/ 2093 w 111"/>
                    <a:gd name="T57" fmla="*/ 663 h 39"/>
                    <a:gd name="T58" fmla="*/ 2118 w 111"/>
                    <a:gd name="T59" fmla="*/ 643 h 39"/>
                    <a:gd name="T60" fmla="*/ 2149 w 111"/>
                    <a:gd name="T61" fmla="*/ 619 h 39"/>
                    <a:gd name="T62" fmla="*/ 2118 w 111"/>
                    <a:gd name="T63" fmla="*/ 594 h 39"/>
                    <a:gd name="T64" fmla="*/ 2149 w 111"/>
                    <a:gd name="T65" fmla="*/ 570 h 39"/>
                    <a:gd name="T66" fmla="*/ 2175 w 111"/>
                    <a:gd name="T67" fmla="*/ 546 h 39"/>
                    <a:gd name="T68" fmla="*/ 2252 w 111"/>
                    <a:gd name="T69" fmla="*/ 521 h 39"/>
                    <a:gd name="T70" fmla="*/ 2328 w 111"/>
                    <a:gd name="T71" fmla="*/ 497 h 39"/>
                    <a:gd name="T72" fmla="*/ 2410 w 111"/>
                    <a:gd name="T73" fmla="*/ 429 h 39"/>
                    <a:gd name="T74" fmla="*/ 2436 w 111"/>
                    <a:gd name="T75" fmla="*/ 429 h 39"/>
                    <a:gd name="T76" fmla="*/ 2487 w 111"/>
                    <a:gd name="T77" fmla="*/ 380 h 39"/>
                    <a:gd name="T78" fmla="*/ 2513 w 111"/>
                    <a:gd name="T79" fmla="*/ 331 h 39"/>
                    <a:gd name="T80" fmla="*/ 2513 w 111"/>
                    <a:gd name="T81" fmla="*/ 331 h 39"/>
                    <a:gd name="T82" fmla="*/ 2538 w 111"/>
                    <a:gd name="T83" fmla="*/ 331 h 39"/>
                    <a:gd name="T84" fmla="*/ 2564 w 111"/>
                    <a:gd name="T85" fmla="*/ 331 h 39"/>
                    <a:gd name="T86" fmla="*/ 2564 w 111"/>
                    <a:gd name="T87" fmla="*/ 307 h 39"/>
                    <a:gd name="T88" fmla="*/ 2594 w 111"/>
                    <a:gd name="T89" fmla="*/ 283 h 39"/>
                    <a:gd name="T90" fmla="*/ 2594 w 111"/>
                    <a:gd name="T91" fmla="*/ 283 h 39"/>
                    <a:gd name="T92" fmla="*/ 2620 w 111"/>
                    <a:gd name="T93" fmla="*/ 307 h 39"/>
                    <a:gd name="T94" fmla="*/ 2646 w 111"/>
                    <a:gd name="T95" fmla="*/ 283 h 39"/>
                    <a:gd name="T96" fmla="*/ 2646 w 111"/>
                    <a:gd name="T97" fmla="*/ 283 h 39"/>
                    <a:gd name="T98" fmla="*/ 2697 w 111"/>
                    <a:gd name="T99" fmla="*/ 239 h 39"/>
                    <a:gd name="T100" fmla="*/ 2722 w 111"/>
                    <a:gd name="T101" fmla="*/ 239 h 39"/>
                    <a:gd name="T102" fmla="*/ 2773 w 111"/>
                    <a:gd name="T103" fmla="*/ 239 h 39"/>
                    <a:gd name="T104" fmla="*/ 2855 w 111"/>
                    <a:gd name="T105" fmla="*/ 141 h 39"/>
                    <a:gd name="T106" fmla="*/ 2881 w 111"/>
                    <a:gd name="T107" fmla="*/ 117 h 39"/>
                    <a:gd name="T108" fmla="*/ 2907 w 111"/>
                    <a:gd name="T109" fmla="*/ 93 h 39"/>
                    <a:gd name="T110" fmla="*/ 2907 w 111"/>
                    <a:gd name="T111" fmla="*/ 73 h 39"/>
                    <a:gd name="T112" fmla="*/ 2907 w 111"/>
                    <a:gd name="T113" fmla="*/ 24 h 39"/>
                    <a:gd name="T114" fmla="*/ 2907 w 111"/>
                    <a:gd name="T115" fmla="*/ 0 h 39"/>
                    <a:gd name="T116" fmla="*/ 2907 w 111"/>
                    <a:gd name="T117" fmla="*/ 0 h 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
                    <a:gd name="T178" fmla="*/ 0 h 39"/>
                    <a:gd name="T179" fmla="*/ 111 w 111"/>
                    <a:gd name="T180" fmla="*/ 39 h 3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 h="39">
                      <a:moveTo>
                        <a:pt x="111" y="0"/>
                      </a:moveTo>
                      <a:lnTo>
                        <a:pt x="89" y="3"/>
                      </a:lnTo>
                      <a:lnTo>
                        <a:pt x="87" y="4"/>
                      </a:lnTo>
                      <a:lnTo>
                        <a:pt x="31" y="9"/>
                      </a:lnTo>
                      <a:lnTo>
                        <a:pt x="31" y="8"/>
                      </a:lnTo>
                      <a:lnTo>
                        <a:pt x="28" y="9"/>
                      </a:lnTo>
                      <a:lnTo>
                        <a:pt x="29" y="10"/>
                      </a:lnTo>
                      <a:lnTo>
                        <a:pt x="29" y="11"/>
                      </a:lnTo>
                      <a:lnTo>
                        <a:pt x="9" y="13"/>
                      </a:lnTo>
                      <a:lnTo>
                        <a:pt x="8" y="15"/>
                      </a:lnTo>
                      <a:lnTo>
                        <a:pt x="7" y="18"/>
                      </a:lnTo>
                      <a:lnTo>
                        <a:pt x="8" y="19"/>
                      </a:lnTo>
                      <a:lnTo>
                        <a:pt x="7" y="22"/>
                      </a:lnTo>
                      <a:lnTo>
                        <a:pt x="7" y="23"/>
                      </a:lnTo>
                      <a:lnTo>
                        <a:pt x="6" y="25"/>
                      </a:lnTo>
                      <a:lnTo>
                        <a:pt x="5" y="26"/>
                      </a:lnTo>
                      <a:lnTo>
                        <a:pt x="4" y="30"/>
                      </a:lnTo>
                      <a:lnTo>
                        <a:pt x="2" y="32"/>
                      </a:lnTo>
                      <a:lnTo>
                        <a:pt x="2" y="35"/>
                      </a:lnTo>
                      <a:lnTo>
                        <a:pt x="2" y="38"/>
                      </a:lnTo>
                      <a:lnTo>
                        <a:pt x="0" y="39"/>
                      </a:lnTo>
                      <a:lnTo>
                        <a:pt x="29" y="37"/>
                      </a:lnTo>
                      <a:lnTo>
                        <a:pt x="65" y="34"/>
                      </a:lnTo>
                      <a:lnTo>
                        <a:pt x="78" y="32"/>
                      </a:lnTo>
                      <a:lnTo>
                        <a:pt x="79" y="28"/>
                      </a:lnTo>
                      <a:lnTo>
                        <a:pt x="80" y="28"/>
                      </a:lnTo>
                      <a:lnTo>
                        <a:pt x="81" y="27"/>
                      </a:lnTo>
                      <a:lnTo>
                        <a:pt x="82" y="26"/>
                      </a:lnTo>
                      <a:lnTo>
                        <a:pt x="81" y="25"/>
                      </a:lnTo>
                      <a:lnTo>
                        <a:pt x="82" y="24"/>
                      </a:lnTo>
                      <a:lnTo>
                        <a:pt x="83" y="23"/>
                      </a:lnTo>
                      <a:lnTo>
                        <a:pt x="86" y="22"/>
                      </a:lnTo>
                      <a:lnTo>
                        <a:pt x="89" y="21"/>
                      </a:lnTo>
                      <a:lnTo>
                        <a:pt x="92" y="18"/>
                      </a:lnTo>
                      <a:lnTo>
                        <a:pt x="93" y="18"/>
                      </a:lnTo>
                      <a:lnTo>
                        <a:pt x="95" y="16"/>
                      </a:lnTo>
                      <a:lnTo>
                        <a:pt x="96" y="14"/>
                      </a:lnTo>
                      <a:lnTo>
                        <a:pt x="97" y="14"/>
                      </a:lnTo>
                      <a:lnTo>
                        <a:pt x="98" y="14"/>
                      </a:lnTo>
                      <a:lnTo>
                        <a:pt x="98" y="13"/>
                      </a:lnTo>
                      <a:lnTo>
                        <a:pt x="99" y="12"/>
                      </a:lnTo>
                      <a:lnTo>
                        <a:pt x="100" y="13"/>
                      </a:lnTo>
                      <a:lnTo>
                        <a:pt x="101" y="12"/>
                      </a:lnTo>
                      <a:lnTo>
                        <a:pt x="103" y="10"/>
                      </a:lnTo>
                      <a:lnTo>
                        <a:pt x="104" y="10"/>
                      </a:lnTo>
                      <a:lnTo>
                        <a:pt x="106" y="10"/>
                      </a:lnTo>
                      <a:lnTo>
                        <a:pt x="109" y="6"/>
                      </a:lnTo>
                      <a:lnTo>
                        <a:pt x="110" y="5"/>
                      </a:lnTo>
                      <a:lnTo>
                        <a:pt x="111" y="4"/>
                      </a:lnTo>
                      <a:lnTo>
                        <a:pt x="111" y="3"/>
                      </a:lnTo>
                      <a:lnTo>
                        <a:pt x="111" y="1"/>
                      </a:lnTo>
                      <a:lnTo>
                        <a:pt x="111" y="0"/>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2830" name="Freeform 15"/>
                <p:cNvSpPr>
                  <a:spLocks/>
                </p:cNvSpPr>
                <p:nvPr/>
              </p:nvSpPr>
              <p:spPr bwMode="auto">
                <a:xfrm>
                  <a:off x="3882" y="2409"/>
                  <a:ext cx="267" cy="404"/>
                </a:xfrm>
                <a:custGeom>
                  <a:avLst/>
                  <a:gdLst>
                    <a:gd name="T0" fmla="*/ 0 w 52"/>
                    <a:gd name="T1" fmla="*/ 73 h 83"/>
                    <a:gd name="T2" fmla="*/ 26 w 52"/>
                    <a:gd name="T3" fmla="*/ 117 h 83"/>
                    <a:gd name="T4" fmla="*/ 0 w 52"/>
                    <a:gd name="T5" fmla="*/ 1304 h 83"/>
                    <a:gd name="T6" fmla="*/ 0 w 52"/>
                    <a:gd name="T7" fmla="*/ 1348 h 83"/>
                    <a:gd name="T8" fmla="*/ 77 w 52"/>
                    <a:gd name="T9" fmla="*/ 1942 h 83"/>
                    <a:gd name="T10" fmla="*/ 108 w 52"/>
                    <a:gd name="T11" fmla="*/ 1942 h 83"/>
                    <a:gd name="T12" fmla="*/ 134 w 52"/>
                    <a:gd name="T13" fmla="*/ 1918 h 83"/>
                    <a:gd name="T14" fmla="*/ 185 w 52"/>
                    <a:gd name="T15" fmla="*/ 1942 h 83"/>
                    <a:gd name="T16" fmla="*/ 211 w 52"/>
                    <a:gd name="T17" fmla="*/ 1918 h 83"/>
                    <a:gd name="T18" fmla="*/ 211 w 52"/>
                    <a:gd name="T19" fmla="*/ 1825 h 83"/>
                    <a:gd name="T20" fmla="*/ 236 w 52"/>
                    <a:gd name="T21" fmla="*/ 1777 h 83"/>
                    <a:gd name="T22" fmla="*/ 262 w 52"/>
                    <a:gd name="T23" fmla="*/ 1825 h 83"/>
                    <a:gd name="T24" fmla="*/ 262 w 52"/>
                    <a:gd name="T25" fmla="*/ 1850 h 83"/>
                    <a:gd name="T26" fmla="*/ 288 w 52"/>
                    <a:gd name="T27" fmla="*/ 1893 h 83"/>
                    <a:gd name="T28" fmla="*/ 344 w 52"/>
                    <a:gd name="T29" fmla="*/ 1966 h 83"/>
                    <a:gd name="T30" fmla="*/ 370 w 52"/>
                    <a:gd name="T31" fmla="*/ 1966 h 83"/>
                    <a:gd name="T32" fmla="*/ 395 w 52"/>
                    <a:gd name="T33" fmla="*/ 1966 h 83"/>
                    <a:gd name="T34" fmla="*/ 447 w 52"/>
                    <a:gd name="T35" fmla="*/ 1918 h 83"/>
                    <a:gd name="T36" fmla="*/ 447 w 52"/>
                    <a:gd name="T37" fmla="*/ 1918 h 83"/>
                    <a:gd name="T38" fmla="*/ 472 w 52"/>
                    <a:gd name="T39" fmla="*/ 1893 h 83"/>
                    <a:gd name="T40" fmla="*/ 472 w 52"/>
                    <a:gd name="T41" fmla="*/ 1893 h 83"/>
                    <a:gd name="T42" fmla="*/ 472 w 52"/>
                    <a:gd name="T43" fmla="*/ 1874 h 83"/>
                    <a:gd name="T44" fmla="*/ 447 w 52"/>
                    <a:gd name="T45" fmla="*/ 1874 h 83"/>
                    <a:gd name="T46" fmla="*/ 447 w 52"/>
                    <a:gd name="T47" fmla="*/ 1850 h 83"/>
                    <a:gd name="T48" fmla="*/ 472 w 52"/>
                    <a:gd name="T49" fmla="*/ 1825 h 83"/>
                    <a:gd name="T50" fmla="*/ 472 w 52"/>
                    <a:gd name="T51" fmla="*/ 1801 h 83"/>
                    <a:gd name="T52" fmla="*/ 421 w 52"/>
                    <a:gd name="T53" fmla="*/ 1777 h 83"/>
                    <a:gd name="T54" fmla="*/ 421 w 52"/>
                    <a:gd name="T55" fmla="*/ 1777 h 83"/>
                    <a:gd name="T56" fmla="*/ 395 w 52"/>
                    <a:gd name="T57" fmla="*/ 1777 h 83"/>
                    <a:gd name="T58" fmla="*/ 370 w 52"/>
                    <a:gd name="T59" fmla="*/ 1728 h 83"/>
                    <a:gd name="T60" fmla="*/ 370 w 52"/>
                    <a:gd name="T61" fmla="*/ 1704 h 83"/>
                    <a:gd name="T62" fmla="*/ 370 w 52"/>
                    <a:gd name="T63" fmla="*/ 1684 h 83"/>
                    <a:gd name="T64" fmla="*/ 370 w 52"/>
                    <a:gd name="T65" fmla="*/ 1684 h 83"/>
                    <a:gd name="T66" fmla="*/ 370 w 52"/>
                    <a:gd name="T67" fmla="*/ 1660 h 83"/>
                    <a:gd name="T68" fmla="*/ 1371 w 52"/>
                    <a:gd name="T69" fmla="*/ 1562 h 83"/>
                    <a:gd name="T70" fmla="*/ 1371 w 52"/>
                    <a:gd name="T71" fmla="*/ 1538 h 83"/>
                    <a:gd name="T72" fmla="*/ 1320 w 52"/>
                    <a:gd name="T73" fmla="*/ 1494 h 83"/>
                    <a:gd name="T74" fmla="*/ 1320 w 52"/>
                    <a:gd name="T75" fmla="*/ 1373 h 83"/>
                    <a:gd name="T76" fmla="*/ 1263 w 52"/>
                    <a:gd name="T77" fmla="*/ 1304 h 83"/>
                    <a:gd name="T78" fmla="*/ 1263 w 52"/>
                    <a:gd name="T79" fmla="*/ 1231 h 83"/>
                    <a:gd name="T80" fmla="*/ 1294 w 52"/>
                    <a:gd name="T81" fmla="*/ 1183 h 83"/>
                    <a:gd name="T82" fmla="*/ 1294 w 52"/>
                    <a:gd name="T83" fmla="*/ 1115 h 83"/>
                    <a:gd name="T84" fmla="*/ 1320 w 52"/>
                    <a:gd name="T85" fmla="*/ 1066 h 83"/>
                    <a:gd name="T86" fmla="*/ 1345 w 52"/>
                    <a:gd name="T87" fmla="*/ 1066 h 83"/>
                    <a:gd name="T88" fmla="*/ 1294 w 52"/>
                    <a:gd name="T89" fmla="*/ 1042 h 83"/>
                    <a:gd name="T90" fmla="*/ 1320 w 52"/>
                    <a:gd name="T91" fmla="*/ 993 h 83"/>
                    <a:gd name="T92" fmla="*/ 1294 w 52"/>
                    <a:gd name="T93" fmla="*/ 973 h 83"/>
                    <a:gd name="T94" fmla="*/ 1263 w 52"/>
                    <a:gd name="T95" fmla="*/ 949 h 83"/>
                    <a:gd name="T96" fmla="*/ 1237 w 52"/>
                    <a:gd name="T97" fmla="*/ 925 h 83"/>
                    <a:gd name="T98" fmla="*/ 1212 w 52"/>
                    <a:gd name="T99" fmla="*/ 876 h 83"/>
                    <a:gd name="T100" fmla="*/ 1186 w 52"/>
                    <a:gd name="T101" fmla="*/ 852 h 83"/>
                    <a:gd name="T102" fmla="*/ 950 w 52"/>
                    <a:gd name="T103" fmla="*/ 0 h 83"/>
                    <a:gd name="T104" fmla="*/ 0 w 52"/>
                    <a:gd name="T105" fmla="*/ 73 h 83"/>
                    <a:gd name="T106" fmla="*/ 0 w 52"/>
                    <a:gd name="T107" fmla="*/ 73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83"/>
                    <a:gd name="T164" fmla="*/ 52 w 52"/>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83">
                      <a:moveTo>
                        <a:pt x="0" y="3"/>
                      </a:moveTo>
                      <a:lnTo>
                        <a:pt x="1" y="5"/>
                      </a:lnTo>
                      <a:lnTo>
                        <a:pt x="0" y="55"/>
                      </a:lnTo>
                      <a:lnTo>
                        <a:pt x="0" y="57"/>
                      </a:lnTo>
                      <a:lnTo>
                        <a:pt x="3" y="82"/>
                      </a:lnTo>
                      <a:lnTo>
                        <a:pt x="4" y="82"/>
                      </a:lnTo>
                      <a:lnTo>
                        <a:pt x="5" y="81"/>
                      </a:lnTo>
                      <a:lnTo>
                        <a:pt x="7" y="82"/>
                      </a:lnTo>
                      <a:lnTo>
                        <a:pt x="8" y="81"/>
                      </a:lnTo>
                      <a:lnTo>
                        <a:pt x="8" y="77"/>
                      </a:lnTo>
                      <a:lnTo>
                        <a:pt x="9" y="75"/>
                      </a:lnTo>
                      <a:lnTo>
                        <a:pt x="10" y="77"/>
                      </a:lnTo>
                      <a:lnTo>
                        <a:pt x="10" y="78"/>
                      </a:lnTo>
                      <a:lnTo>
                        <a:pt x="11" y="80"/>
                      </a:lnTo>
                      <a:lnTo>
                        <a:pt x="13" y="83"/>
                      </a:lnTo>
                      <a:lnTo>
                        <a:pt x="14" y="83"/>
                      </a:lnTo>
                      <a:lnTo>
                        <a:pt x="15" y="83"/>
                      </a:lnTo>
                      <a:lnTo>
                        <a:pt x="17" y="81"/>
                      </a:lnTo>
                      <a:lnTo>
                        <a:pt x="18" y="80"/>
                      </a:lnTo>
                      <a:lnTo>
                        <a:pt x="18" y="79"/>
                      </a:lnTo>
                      <a:lnTo>
                        <a:pt x="17" y="79"/>
                      </a:lnTo>
                      <a:lnTo>
                        <a:pt x="17" y="78"/>
                      </a:lnTo>
                      <a:lnTo>
                        <a:pt x="18" y="77"/>
                      </a:lnTo>
                      <a:lnTo>
                        <a:pt x="18" y="76"/>
                      </a:lnTo>
                      <a:lnTo>
                        <a:pt x="16" y="75"/>
                      </a:lnTo>
                      <a:lnTo>
                        <a:pt x="15" y="75"/>
                      </a:lnTo>
                      <a:lnTo>
                        <a:pt x="14" y="73"/>
                      </a:lnTo>
                      <a:lnTo>
                        <a:pt x="14" y="72"/>
                      </a:lnTo>
                      <a:lnTo>
                        <a:pt x="14" y="71"/>
                      </a:lnTo>
                      <a:lnTo>
                        <a:pt x="14" y="70"/>
                      </a:lnTo>
                      <a:lnTo>
                        <a:pt x="52" y="66"/>
                      </a:lnTo>
                      <a:lnTo>
                        <a:pt x="52" y="65"/>
                      </a:lnTo>
                      <a:lnTo>
                        <a:pt x="50" y="63"/>
                      </a:lnTo>
                      <a:lnTo>
                        <a:pt x="50" y="58"/>
                      </a:lnTo>
                      <a:lnTo>
                        <a:pt x="48" y="55"/>
                      </a:lnTo>
                      <a:lnTo>
                        <a:pt x="48" y="52"/>
                      </a:lnTo>
                      <a:lnTo>
                        <a:pt x="49" y="50"/>
                      </a:lnTo>
                      <a:lnTo>
                        <a:pt x="49" y="47"/>
                      </a:lnTo>
                      <a:lnTo>
                        <a:pt x="50" y="45"/>
                      </a:lnTo>
                      <a:lnTo>
                        <a:pt x="51" y="45"/>
                      </a:lnTo>
                      <a:lnTo>
                        <a:pt x="49" y="44"/>
                      </a:lnTo>
                      <a:lnTo>
                        <a:pt x="50" y="42"/>
                      </a:lnTo>
                      <a:lnTo>
                        <a:pt x="49" y="41"/>
                      </a:lnTo>
                      <a:lnTo>
                        <a:pt x="48" y="40"/>
                      </a:lnTo>
                      <a:lnTo>
                        <a:pt x="47" y="39"/>
                      </a:lnTo>
                      <a:lnTo>
                        <a:pt x="46" y="37"/>
                      </a:lnTo>
                      <a:lnTo>
                        <a:pt x="45" y="36"/>
                      </a:lnTo>
                      <a:lnTo>
                        <a:pt x="36" y="0"/>
                      </a:lnTo>
                      <a:lnTo>
                        <a:pt x="0" y="3"/>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2831" name="Freeform 16"/>
                <p:cNvSpPr>
                  <a:spLocks/>
                </p:cNvSpPr>
                <p:nvPr/>
              </p:nvSpPr>
              <p:spPr bwMode="auto">
                <a:xfrm>
                  <a:off x="4052" y="1789"/>
                  <a:ext cx="291" cy="307"/>
                </a:xfrm>
                <a:custGeom>
                  <a:avLst/>
                  <a:gdLst>
                    <a:gd name="T0" fmla="*/ 133 w 57"/>
                    <a:gd name="T1" fmla="*/ 1306 h 63"/>
                    <a:gd name="T2" fmla="*/ 209 w 57"/>
                    <a:gd name="T3" fmla="*/ 1330 h 63"/>
                    <a:gd name="T4" fmla="*/ 260 w 57"/>
                    <a:gd name="T5" fmla="*/ 1306 h 63"/>
                    <a:gd name="T6" fmla="*/ 337 w 57"/>
                    <a:gd name="T7" fmla="*/ 1403 h 63"/>
                    <a:gd name="T8" fmla="*/ 470 w 57"/>
                    <a:gd name="T9" fmla="*/ 1423 h 63"/>
                    <a:gd name="T10" fmla="*/ 572 w 57"/>
                    <a:gd name="T11" fmla="*/ 1447 h 63"/>
                    <a:gd name="T12" fmla="*/ 653 w 57"/>
                    <a:gd name="T13" fmla="*/ 1447 h 63"/>
                    <a:gd name="T14" fmla="*/ 730 w 57"/>
                    <a:gd name="T15" fmla="*/ 1447 h 63"/>
                    <a:gd name="T16" fmla="*/ 756 w 57"/>
                    <a:gd name="T17" fmla="*/ 1403 h 63"/>
                    <a:gd name="T18" fmla="*/ 807 w 57"/>
                    <a:gd name="T19" fmla="*/ 1403 h 63"/>
                    <a:gd name="T20" fmla="*/ 888 w 57"/>
                    <a:gd name="T21" fmla="*/ 1472 h 63"/>
                    <a:gd name="T22" fmla="*/ 939 w 57"/>
                    <a:gd name="T23" fmla="*/ 1496 h 63"/>
                    <a:gd name="T24" fmla="*/ 1016 w 57"/>
                    <a:gd name="T25" fmla="*/ 1447 h 63"/>
                    <a:gd name="T26" fmla="*/ 1041 w 57"/>
                    <a:gd name="T27" fmla="*/ 1379 h 63"/>
                    <a:gd name="T28" fmla="*/ 1067 w 57"/>
                    <a:gd name="T29" fmla="*/ 1233 h 63"/>
                    <a:gd name="T30" fmla="*/ 1149 w 57"/>
                    <a:gd name="T31" fmla="*/ 1282 h 63"/>
                    <a:gd name="T32" fmla="*/ 1174 w 57"/>
                    <a:gd name="T33" fmla="*/ 1213 h 63"/>
                    <a:gd name="T34" fmla="*/ 1225 w 57"/>
                    <a:gd name="T35" fmla="*/ 1116 h 63"/>
                    <a:gd name="T36" fmla="*/ 1251 w 57"/>
                    <a:gd name="T37" fmla="*/ 1067 h 63"/>
                    <a:gd name="T38" fmla="*/ 1327 w 57"/>
                    <a:gd name="T39" fmla="*/ 1043 h 63"/>
                    <a:gd name="T40" fmla="*/ 1384 w 57"/>
                    <a:gd name="T41" fmla="*/ 975 h 63"/>
                    <a:gd name="T42" fmla="*/ 1435 w 57"/>
                    <a:gd name="T43" fmla="*/ 926 h 63"/>
                    <a:gd name="T44" fmla="*/ 1435 w 57"/>
                    <a:gd name="T45" fmla="*/ 853 h 63"/>
                    <a:gd name="T46" fmla="*/ 1460 w 57"/>
                    <a:gd name="T47" fmla="*/ 809 h 63"/>
                    <a:gd name="T48" fmla="*/ 1409 w 57"/>
                    <a:gd name="T49" fmla="*/ 619 h 63"/>
                    <a:gd name="T50" fmla="*/ 1435 w 57"/>
                    <a:gd name="T51" fmla="*/ 546 h 63"/>
                    <a:gd name="T52" fmla="*/ 1486 w 57"/>
                    <a:gd name="T53" fmla="*/ 521 h 63"/>
                    <a:gd name="T54" fmla="*/ 1200 w 57"/>
                    <a:gd name="T55" fmla="*/ 73 h 63"/>
                    <a:gd name="T56" fmla="*/ 1093 w 57"/>
                    <a:gd name="T57" fmla="*/ 141 h 63"/>
                    <a:gd name="T58" fmla="*/ 965 w 57"/>
                    <a:gd name="T59" fmla="*/ 239 h 63"/>
                    <a:gd name="T60" fmla="*/ 888 w 57"/>
                    <a:gd name="T61" fmla="*/ 239 h 63"/>
                    <a:gd name="T62" fmla="*/ 781 w 57"/>
                    <a:gd name="T63" fmla="*/ 307 h 63"/>
                    <a:gd name="T64" fmla="*/ 705 w 57"/>
                    <a:gd name="T65" fmla="*/ 283 h 63"/>
                    <a:gd name="T66" fmla="*/ 653 w 57"/>
                    <a:gd name="T67" fmla="*/ 283 h 63"/>
                    <a:gd name="T68" fmla="*/ 653 w 57"/>
                    <a:gd name="T69" fmla="*/ 263 h 63"/>
                    <a:gd name="T70" fmla="*/ 495 w 57"/>
                    <a:gd name="T71" fmla="*/ 214 h 63"/>
                    <a:gd name="T72" fmla="*/ 444 w 57"/>
                    <a:gd name="T73" fmla="*/ 239 h 63"/>
                    <a:gd name="T74" fmla="*/ 0 w 57"/>
                    <a:gd name="T75" fmla="*/ 263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
                    <a:gd name="T115" fmla="*/ 0 h 63"/>
                    <a:gd name="T116" fmla="*/ 57 w 57"/>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 h="63">
                      <a:moveTo>
                        <a:pt x="0" y="11"/>
                      </a:moveTo>
                      <a:lnTo>
                        <a:pt x="5" y="55"/>
                      </a:lnTo>
                      <a:lnTo>
                        <a:pt x="6" y="55"/>
                      </a:lnTo>
                      <a:lnTo>
                        <a:pt x="8" y="56"/>
                      </a:lnTo>
                      <a:lnTo>
                        <a:pt x="10" y="55"/>
                      </a:lnTo>
                      <a:lnTo>
                        <a:pt x="12" y="57"/>
                      </a:lnTo>
                      <a:lnTo>
                        <a:pt x="13" y="59"/>
                      </a:lnTo>
                      <a:lnTo>
                        <a:pt x="15" y="60"/>
                      </a:lnTo>
                      <a:lnTo>
                        <a:pt x="18" y="60"/>
                      </a:lnTo>
                      <a:lnTo>
                        <a:pt x="21" y="62"/>
                      </a:lnTo>
                      <a:lnTo>
                        <a:pt x="22" y="61"/>
                      </a:lnTo>
                      <a:lnTo>
                        <a:pt x="23" y="60"/>
                      </a:lnTo>
                      <a:lnTo>
                        <a:pt x="25" y="61"/>
                      </a:lnTo>
                      <a:lnTo>
                        <a:pt x="27" y="61"/>
                      </a:lnTo>
                      <a:lnTo>
                        <a:pt x="28" y="61"/>
                      </a:lnTo>
                      <a:lnTo>
                        <a:pt x="29" y="60"/>
                      </a:lnTo>
                      <a:lnTo>
                        <a:pt x="29" y="59"/>
                      </a:lnTo>
                      <a:lnTo>
                        <a:pt x="31" y="58"/>
                      </a:lnTo>
                      <a:lnTo>
                        <a:pt x="31" y="59"/>
                      </a:lnTo>
                      <a:lnTo>
                        <a:pt x="33" y="61"/>
                      </a:lnTo>
                      <a:lnTo>
                        <a:pt x="34" y="62"/>
                      </a:lnTo>
                      <a:lnTo>
                        <a:pt x="36" y="63"/>
                      </a:lnTo>
                      <a:lnTo>
                        <a:pt x="38" y="63"/>
                      </a:lnTo>
                      <a:lnTo>
                        <a:pt x="39" y="61"/>
                      </a:lnTo>
                      <a:lnTo>
                        <a:pt x="40" y="60"/>
                      </a:lnTo>
                      <a:lnTo>
                        <a:pt x="40" y="58"/>
                      </a:lnTo>
                      <a:lnTo>
                        <a:pt x="40" y="56"/>
                      </a:lnTo>
                      <a:lnTo>
                        <a:pt x="41" y="52"/>
                      </a:lnTo>
                      <a:lnTo>
                        <a:pt x="42" y="52"/>
                      </a:lnTo>
                      <a:lnTo>
                        <a:pt x="44" y="54"/>
                      </a:lnTo>
                      <a:lnTo>
                        <a:pt x="45" y="52"/>
                      </a:lnTo>
                      <a:lnTo>
                        <a:pt x="45" y="51"/>
                      </a:lnTo>
                      <a:lnTo>
                        <a:pt x="46" y="48"/>
                      </a:lnTo>
                      <a:lnTo>
                        <a:pt x="47" y="47"/>
                      </a:lnTo>
                      <a:lnTo>
                        <a:pt x="47" y="46"/>
                      </a:lnTo>
                      <a:lnTo>
                        <a:pt x="48" y="45"/>
                      </a:lnTo>
                      <a:lnTo>
                        <a:pt x="49" y="45"/>
                      </a:lnTo>
                      <a:lnTo>
                        <a:pt x="51" y="44"/>
                      </a:lnTo>
                      <a:lnTo>
                        <a:pt x="53" y="41"/>
                      </a:lnTo>
                      <a:lnTo>
                        <a:pt x="54" y="41"/>
                      </a:lnTo>
                      <a:lnTo>
                        <a:pt x="55" y="39"/>
                      </a:lnTo>
                      <a:lnTo>
                        <a:pt x="55" y="37"/>
                      </a:lnTo>
                      <a:lnTo>
                        <a:pt x="55" y="36"/>
                      </a:lnTo>
                      <a:lnTo>
                        <a:pt x="55" y="35"/>
                      </a:lnTo>
                      <a:lnTo>
                        <a:pt x="56" y="34"/>
                      </a:lnTo>
                      <a:lnTo>
                        <a:pt x="57" y="27"/>
                      </a:lnTo>
                      <a:lnTo>
                        <a:pt x="54" y="26"/>
                      </a:lnTo>
                      <a:lnTo>
                        <a:pt x="56" y="25"/>
                      </a:lnTo>
                      <a:lnTo>
                        <a:pt x="55" y="23"/>
                      </a:lnTo>
                      <a:lnTo>
                        <a:pt x="56" y="22"/>
                      </a:lnTo>
                      <a:lnTo>
                        <a:pt x="57" y="22"/>
                      </a:lnTo>
                      <a:lnTo>
                        <a:pt x="53" y="0"/>
                      </a:lnTo>
                      <a:lnTo>
                        <a:pt x="46" y="3"/>
                      </a:lnTo>
                      <a:lnTo>
                        <a:pt x="44" y="5"/>
                      </a:lnTo>
                      <a:lnTo>
                        <a:pt x="42" y="6"/>
                      </a:lnTo>
                      <a:lnTo>
                        <a:pt x="39" y="10"/>
                      </a:lnTo>
                      <a:lnTo>
                        <a:pt x="37" y="10"/>
                      </a:lnTo>
                      <a:lnTo>
                        <a:pt x="36" y="10"/>
                      </a:lnTo>
                      <a:lnTo>
                        <a:pt x="34" y="10"/>
                      </a:lnTo>
                      <a:lnTo>
                        <a:pt x="33" y="11"/>
                      </a:lnTo>
                      <a:lnTo>
                        <a:pt x="30" y="13"/>
                      </a:lnTo>
                      <a:lnTo>
                        <a:pt x="29" y="13"/>
                      </a:lnTo>
                      <a:lnTo>
                        <a:pt x="27" y="12"/>
                      </a:lnTo>
                      <a:lnTo>
                        <a:pt x="26" y="13"/>
                      </a:lnTo>
                      <a:lnTo>
                        <a:pt x="25" y="12"/>
                      </a:lnTo>
                      <a:lnTo>
                        <a:pt x="26" y="11"/>
                      </a:lnTo>
                      <a:lnTo>
                        <a:pt x="25" y="11"/>
                      </a:lnTo>
                      <a:lnTo>
                        <a:pt x="23" y="11"/>
                      </a:lnTo>
                      <a:lnTo>
                        <a:pt x="19" y="9"/>
                      </a:lnTo>
                      <a:lnTo>
                        <a:pt x="18" y="9"/>
                      </a:lnTo>
                      <a:lnTo>
                        <a:pt x="17" y="10"/>
                      </a:lnTo>
                      <a:lnTo>
                        <a:pt x="17" y="9"/>
                      </a:lnTo>
                      <a:lnTo>
                        <a:pt x="0" y="11"/>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2832" name="Freeform 17"/>
                <p:cNvSpPr>
                  <a:spLocks/>
                </p:cNvSpPr>
                <p:nvPr/>
              </p:nvSpPr>
              <p:spPr bwMode="auto">
                <a:xfrm>
                  <a:off x="4134" y="2179"/>
                  <a:ext cx="610" cy="249"/>
                </a:xfrm>
                <a:custGeom>
                  <a:avLst/>
                  <a:gdLst>
                    <a:gd name="T0" fmla="*/ 51 w 119"/>
                    <a:gd name="T1" fmla="*/ 976 h 51"/>
                    <a:gd name="T2" fmla="*/ 108 w 119"/>
                    <a:gd name="T3" fmla="*/ 928 h 51"/>
                    <a:gd name="T4" fmla="*/ 133 w 119"/>
                    <a:gd name="T5" fmla="*/ 859 h 51"/>
                    <a:gd name="T6" fmla="*/ 369 w 119"/>
                    <a:gd name="T7" fmla="*/ 737 h 51"/>
                    <a:gd name="T8" fmla="*/ 472 w 119"/>
                    <a:gd name="T9" fmla="*/ 644 h 51"/>
                    <a:gd name="T10" fmla="*/ 528 w 119"/>
                    <a:gd name="T11" fmla="*/ 644 h 51"/>
                    <a:gd name="T12" fmla="*/ 554 w 119"/>
                    <a:gd name="T13" fmla="*/ 596 h 51"/>
                    <a:gd name="T14" fmla="*/ 605 w 119"/>
                    <a:gd name="T15" fmla="*/ 596 h 51"/>
                    <a:gd name="T16" fmla="*/ 738 w 119"/>
                    <a:gd name="T17" fmla="*/ 547 h 51"/>
                    <a:gd name="T18" fmla="*/ 866 w 119"/>
                    <a:gd name="T19" fmla="*/ 405 h 51"/>
                    <a:gd name="T20" fmla="*/ 866 w 119"/>
                    <a:gd name="T21" fmla="*/ 308 h 51"/>
                    <a:gd name="T22" fmla="*/ 974 w 119"/>
                    <a:gd name="T23" fmla="*/ 308 h 51"/>
                    <a:gd name="T24" fmla="*/ 1102 w 119"/>
                    <a:gd name="T25" fmla="*/ 288 h 51"/>
                    <a:gd name="T26" fmla="*/ 2968 w 119"/>
                    <a:gd name="T27" fmla="*/ 24 h 51"/>
                    <a:gd name="T28" fmla="*/ 2994 w 119"/>
                    <a:gd name="T29" fmla="*/ 49 h 51"/>
                    <a:gd name="T30" fmla="*/ 3050 w 119"/>
                    <a:gd name="T31" fmla="*/ 117 h 51"/>
                    <a:gd name="T32" fmla="*/ 3050 w 119"/>
                    <a:gd name="T33" fmla="*/ 142 h 51"/>
                    <a:gd name="T34" fmla="*/ 2994 w 119"/>
                    <a:gd name="T35" fmla="*/ 117 h 51"/>
                    <a:gd name="T36" fmla="*/ 2968 w 119"/>
                    <a:gd name="T37" fmla="*/ 142 h 51"/>
                    <a:gd name="T38" fmla="*/ 2865 w 119"/>
                    <a:gd name="T39" fmla="*/ 190 h 51"/>
                    <a:gd name="T40" fmla="*/ 2758 w 119"/>
                    <a:gd name="T41" fmla="*/ 264 h 51"/>
                    <a:gd name="T42" fmla="*/ 2783 w 119"/>
                    <a:gd name="T43" fmla="*/ 288 h 51"/>
                    <a:gd name="T44" fmla="*/ 2942 w 119"/>
                    <a:gd name="T45" fmla="*/ 215 h 51"/>
                    <a:gd name="T46" fmla="*/ 2994 w 119"/>
                    <a:gd name="T47" fmla="*/ 264 h 51"/>
                    <a:gd name="T48" fmla="*/ 3019 w 119"/>
                    <a:gd name="T49" fmla="*/ 264 h 51"/>
                    <a:gd name="T50" fmla="*/ 3101 w 119"/>
                    <a:gd name="T51" fmla="*/ 215 h 51"/>
                    <a:gd name="T52" fmla="*/ 3127 w 119"/>
                    <a:gd name="T53" fmla="*/ 332 h 51"/>
                    <a:gd name="T54" fmla="*/ 3076 w 119"/>
                    <a:gd name="T55" fmla="*/ 405 h 51"/>
                    <a:gd name="T56" fmla="*/ 2994 w 119"/>
                    <a:gd name="T57" fmla="*/ 454 h 51"/>
                    <a:gd name="T58" fmla="*/ 2891 w 119"/>
                    <a:gd name="T59" fmla="*/ 478 h 51"/>
                    <a:gd name="T60" fmla="*/ 2865 w 119"/>
                    <a:gd name="T61" fmla="*/ 454 h 51"/>
                    <a:gd name="T62" fmla="*/ 2840 w 119"/>
                    <a:gd name="T63" fmla="*/ 430 h 51"/>
                    <a:gd name="T64" fmla="*/ 2840 w 119"/>
                    <a:gd name="T65" fmla="*/ 503 h 51"/>
                    <a:gd name="T66" fmla="*/ 2865 w 119"/>
                    <a:gd name="T67" fmla="*/ 522 h 51"/>
                    <a:gd name="T68" fmla="*/ 2891 w 119"/>
                    <a:gd name="T69" fmla="*/ 571 h 51"/>
                    <a:gd name="T70" fmla="*/ 2758 w 119"/>
                    <a:gd name="T71" fmla="*/ 644 h 51"/>
                    <a:gd name="T72" fmla="*/ 2758 w 119"/>
                    <a:gd name="T73" fmla="*/ 693 h 51"/>
                    <a:gd name="T74" fmla="*/ 2942 w 119"/>
                    <a:gd name="T75" fmla="*/ 644 h 51"/>
                    <a:gd name="T76" fmla="*/ 2994 w 119"/>
                    <a:gd name="T77" fmla="*/ 644 h 51"/>
                    <a:gd name="T78" fmla="*/ 2865 w 119"/>
                    <a:gd name="T79" fmla="*/ 762 h 51"/>
                    <a:gd name="T80" fmla="*/ 2707 w 119"/>
                    <a:gd name="T81" fmla="*/ 859 h 51"/>
                    <a:gd name="T82" fmla="*/ 2681 w 119"/>
                    <a:gd name="T83" fmla="*/ 884 h 51"/>
                    <a:gd name="T84" fmla="*/ 2522 w 119"/>
                    <a:gd name="T85" fmla="*/ 1050 h 51"/>
                    <a:gd name="T86" fmla="*/ 2445 w 119"/>
                    <a:gd name="T87" fmla="*/ 1191 h 51"/>
                    <a:gd name="T88" fmla="*/ 1815 w 119"/>
                    <a:gd name="T89" fmla="*/ 928 h 51"/>
                    <a:gd name="T90" fmla="*/ 1312 w 119"/>
                    <a:gd name="T91" fmla="*/ 859 h 51"/>
                    <a:gd name="T92" fmla="*/ 1287 w 119"/>
                    <a:gd name="T93" fmla="*/ 859 h 51"/>
                    <a:gd name="T94" fmla="*/ 789 w 119"/>
                    <a:gd name="T95" fmla="*/ 884 h 51"/>
                    <a:gd name="T96" fmla="*/ 682 w 119"/>
                    <a:gd name="T97" fmla="*/ 952 h 51"/>
                    <a:gd name="T98" fmla="*/ 0 w 119"/>
                    <a:gd name="T99" fmla="*/ 1074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
                    <a:gd name="T151" fmla="*/ 0 h 51"/>
                    <a:gd name="T152" fmla="*/ 119 w 119"/>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 h="51">
                      <a:moveTo>
                        <a:pt x="0" y="45"/>
                      </a:moveTo>
                      <a:lnTo>
                        <a:pt x="1" y="41"/>
                      </a:lnTo>
                      <a:lnTo>
                        <a:pt x="2" y="41"/>
                      </a:lnTo>
                      <a:lnTo>
                        <a:pt x="3" y="40"/>
                      </a:lnTo>
                      <a:lnTo>
                        <a:pt x="4" y="39"/>
                      </a:lnTo>
                      <a:lnTo>
                        <a:pt x="3" y="38"/>
                      </a:lnTo>
                      <a:lnTo>
                        <a:pt x="4" y="37"/>
                      </a:lnTo>
                      <a:lnTo>
                        <a:pt x="5" y="36"/>
                      </a:lnTo>
                      <a:lnTo>
                        <a:pt x="8" y="35"/>
                      </a:lnTo>
                      <a:lnTo>
                        <a:pt x="11" y="34"/>
                      </a:lnTo>
                      <a:lnTo>
                        <a:pt x="14" y="31"/>
                      </a:lnTo>
                      <a:lnTo>
                        <a:pt x="15" y="31"/>
                      </a:lnTo>
                      <a:lnTo>
                        <a:pt x="17" y="29"/>
                      </a:lnTo>
                      <a:lnTo>
                        <a:pt x="18" y="27"/>
                      </a:lnTo>
                      <a:lnTo>
                        <a:pt x="19" y="27"/>
                      </a:lnTo>
                      <a:lnTo>
                        <a:pt x="20" y="27"/>
                      </a:lnTo>
                      <a:lnTo>
                        <a:pt x="20" y="26"/>
                      </a:lnTo>
                      <a:lnTo>
                        <a:pt x="21" y="25"/>
                      </a:lnTo>
                      <a:lnTo>
                        <a:pt x="22" y="26"/>
                      </a:lnTo>
                      <a:lnTo>
                        <a:pt x="23" y="25"/>
                      </a:lnTo>
                      <a:lnTo>
                        <a:pt x="25" y="23"/>
                      </a:lnTo>
                      <a:lnTo>
                        <a:pt x="26" y="23"/>
                      </a:lnTo>
                      <a:lnTo>
                        <a:pt x="28" y="23"/>
                      </a:lnTo>
                      <a:lnTo>
                        <a:pt x="31" y="19"/>
                      </a:lnTo>
                      <a:lnTo>
                        <a:pt x="32" y="18"/>
                      </a:lnTo>
                      <a:lnTo>
                        <a:pt x="33" y="17"/>
                      </a:lnTo>
                      <a:lnTo>
                        <a:pt x="33" y="16"/>
                      </a:lnTo>
                      <a:lnTo>
                        <a:pt x="33" y="14"/>
                      </a:lnTo>
                      <a:lnTo>
                        <a:pt x="33" y="13"/>
                      </a:lnTo>
                      <a:lnTo>
                        <a:pt x="37" y="12"/>
                      </a:lnTo>
                      <a:lnTo>
                        <a:pt x="37" y="13"/>
                      </a:lnTo>
                      <a:lnTo>
                        <a:pt x="40" y="13"/>
                      </a:lnTo>
                      <a:lnTo>
                        <a:pt x="42" y="12"/>
                      </a:lnTo>
                      <a:lnTo>
                        <a:pt x="78" y="7"/>
                      </a:lnTo>
                      <a:lnTo>
                        <a:pt x="112" y="0"/>
                      </a:lnTo>
                      <a:lnTo>
                        <a:pt x="113" y="1"/>
                      </a:lnTo>
                      <a:lnTo>
                        <a:pt x="114" y="2"/>
                      </a:lnTo>
                      <a:lnTo>
                        <a:pt x="115" y="3"/>
                      </a:lnTo>
                      <a:lnTo>
                        <a:pt x="116" y="5"/>
                      </a:lnTo>
                      <a:lnTo>
                        <a:pt x="116" y="6"/>
                      </a:lnTo>
                      <a:lnTo>
                        <a:pt x="115" y="5"/>
                      </a:lnTo>
                      <a:lnTo>
                        <a:pt x="114" y="5"/>
                      </a:lnTo>
                      <a:lnTo>
                        <a:pt x="113" y="5"/>
                      </a:lnTo>
                      <a:lnTo>
                        <a:pt x="112" y="5"/>
                      </a:lnTo>
                      <a:lnTo>
                        <a:pt x="113" y="6"/>
                      </a:lnTo>
                      <a:lnTo>
                        <a:pt x="110" y="8"/>
                      </a:lnTo>
                      <a:lnTo>
                        <a:pt x="109" y="8"/>
                      </a:lnTo>
                      <a:lnTo>
                        <a:pt x="108" y="10"/>
                      </a:lnTo>
                      <a:lnTo>
                        <a:pt x="106" y="10"/>
                      </a:lnTo>
                      <a:lnTo>
                        <a:pt x="105" y="11"/>
                      </a:lnTo>
                      <a:lnTo>
                        <a:pt x="105" y="12"/>
                      </a:lnTo>
                      <a:lnTo>
                        <a:pt x="106" y="12"/>
                      </a:lnTo>
                      <a:lnTo>
                        <a:pt x="108" y="11"/>
                      </a:lnTo>
                      <a:lnTo>
                        <a:pt x="111" y="10"/>
                      </a:lnTo>
                      <a:lnTo>
                        <a:pt x="112" y="9"/>
                      </a:lnTo>
                      <a:lnTo>
                        <a:pt x="114" y="9"/>
                      </a:lnTo>
                      <a:lnTo>
                        <a:pt x="114" y="10"/>
                      </a:lnTo>
                      <a:lnTo>
                        <a:pt x="114" y="11"/>
                      </a:lnTo>
                      <a:lnTo>
                        <a:pt x="115" y="12"/>
                      </a:lnTo>
                      <a:lnTo>
                        <a:pt x="115" y="11"/>
                      </a:lnTo>
                      <a:lnTo>
                        <a:pt x="116" y="11"/>
                      </a:lnTo>
                      <a:lnTo>
                        <a:pt x="117" y="9"/>
                      </a:lnTo>
                      <a:lnTo>
                        <a:pt x="118" y="9"/>
                      </a:lnTo>
                      <a:lnTo>
                        <a:pt x="119" y="11"/>
                      </a:lnTo>
                      <a:lnTo>
                        <a:pt x="119" y="14"/>
                      </a:lnTo>
                      <a:lnTo>
                        <a:pt x="119" y="15"/>
                      </a:lnTo>
                      <a:lnTo>
                        <a:pt x="117" y="16"/>
                      </a:lnTo>
                      <a:lnTo>
                        <a:pt x="117" y="17"/>
                      </a:lnTo>
                      <a:lnTo>
                        <a:pt x="117" y="18"/>
                      </a:lnTo>
                      <a:lnTo>
                        <a:pt x="115" y="19"/>
                      </a:lnTo>
                      <a:lnTo>
                        <a:pt x="114" y="19"/>
                      </a:lnTo>
                      <a:lnTo>
                        <a:pt x="113" y="20"/>
                      </a:lnTo>
                      <a:lnTo>
                        <a:pt x="111" y="20"/>
                      </a:lnTo>
                      <a:lnTo>
                        <a:pt x="110" y="20"/>
                      </a:lnTo>
                      <a:lnTo>
                        <a:pt x="109" y="19"/>
                      </a:lnTo>
                      <a:lnTo>
                        <a:pt x="109" y="18"/>
                      </a:lnTo>
                      <a:lnTo>
                        <a:pt x="108" y="18"/>
                      </a:lnTo>
                      <a:lnTo>
                        <a:pt x="108" y="20"/>
                      </a:lnTo>
                      <a:lnTo>
                        <a:pt x="108" y="21"/>
                      </a:lnTo>
                      <a:lnTo>
                        <a:pt x="108" y="22"/>
                      </a:lnTo>
                      <a:lnTo>
                        <a:pt x="109" y="22"/>
                      </a:lnTo>
                      <a:lnTo>
                        <a:pt x="110" y="23"/>
                      </a:lnTo>
                      <a:lnTo>
                        <a:pt x="110" y="24"/>
                      </a:lnTo>
                      <a:lnTo>
                        <a:pt x="107" y="28"/>
                      </a:lnTo>
                      <a:lnTo>
                        <a:pt x="105" y="27"/>
                      </a:lnTo>
                      <a:lnTo>
                        <a:pt x="104" y="27"/>
                      </a:lnTo>
                      <a:lnTo>
                        <a:pt x="104" y="28"/>
                      </a:lnTo>
                      <a:lnTo>
                        <a:pt x="105" y="29"/>
                      </a:lnTo>
                      <a:lnTo>
                        <a:pt x="108" y="28"/>
                      </a:lnTo>
                      <a:lnTo>
                        <a:pt x="110" y="28"/>
                      </a:lnTo>
                      <a:lnTo>
                        <a:pt x="112" y="27"/>
                      </a:lnTo>
                      <a:lnTo>
                        <a:pt x="112" y="26"/>
                      </a:lnTo>
                      <a:lnTo>
                        <a:pt x="113" y="26"/>
                      </a:lnTo>
                      <a:lnTo>
                        <a:pt x="114" y="27"/>
                      </a:lnTo>
                      <a:lnTo>
                        <a:pt x="113" y="29"/>
                      </a:lnTo>
                      <a:lnTo>
                        <a:pt x="111" y="31"/>
                      </a:lnTo>
                      <a:lnTo>
                        <a:pt x="109" y="32"/>
                      </a:lnTo>
                      <a:lnTo>
                        <a:pt x="108" y="32"/>
                      </a:lnTo>
                      <a:lnTo>
                        <a:pt x="105" y="32"/>
                      </a:lnTo>
                      <a:lnTo>
                        <a:pt x="103" y="36"/>
                      </a:lnTo>
                      <a:lnTo>
                        <a:pt x="102" y="37"/>
                      </a:lnTo>
                      <a:lnTo>
                        <a:pt x="99" y="39"/>
                      </a:lnTo>
                      <a:lnTo>
                        <a:pt x="97" y="41"/>
                      </a:lnTo>
                      <a:lnTo>
                        <a:pt x="96" y="44"/>
                      </a:lnTo>
                      <a:lnTo>
                        <a:pt x="95" y="48"/>
                      </a:lnTo>
                      <a:lnTo>
                        <a:pt x="95" y="49"/>
                      </a:lnTo>
                      <a:lnTo>
                        <a:pt x="93" y="50"/>
                      </a:lnTo>
                      <a:lnTo>
                        <a:pt x="88" y="51"/>
                      </a:lnTo>
                      <a:lnTo>
                        <a:pt x="87" y="51"/>
                      </a:lnTo>
                      <a:lnTo>
                        <a:pt x="69" y="39"/>
                      </a:lnTo>
                      <a:lnTo>
                        <a:pt x="54" y="41"/>
                      </a:lnTo>
                      <a:lnTo>
                        <a:pt x="53" y="39"/>
                      </a:lnTo>
                      <a:lnTo>
                        <a:pt x="50" y="36"/>
                      </a:lnTo>
                      <a:lnTo>
                        <a:pt x="49" y="37"/>
                      </a:lnTo>
                      <a:lnTo>
                        <a:pt x="49" y="36"/>
                      </a:lnTo>
                      <a:lnTo>
                        <a:pt x="49" y="35"/>
                      </a:lnTo>
                      <a:lnTo>
                        <a:pt x="31" y="37"/>
                      </a:lnTo>
                      <a:lnTo>
                        <a:pt x="30" y="37"/>
                      </a:lnTo>
                      <a:lnTo>
                        <a:pt x="30" y="38"/>
                      </a:lnTo>
                      <a:lnTo>
                        <a:pt x="26" y="40"/>
                      </a:lnTo>
                      <a:lnTo>
                        <a:pt x="25" y="40"/>
                      </a:lnTo>
                      <a:lnTo>
                        <a:pt x="21" y="42"/>
                      </a:lnTo>
                      <a:lnTo>
                        <a:pt x="0" y="45"/>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2833" name="Freeform 19"/>
                <p:cNvSpPr>
                  <a:spLocks/>
                </p:cNvSpPr>
                <p:nvPr/>
              </p:nvSpPr>
              <p:spPr bwMode="auto">
                <a:xfrm>
                  <a:off x="4236" y="1896"/>
                  <a:ext cx="313" cy="293"/>
                </a:xfrm>
                <a:custGeom>
                  <a:avLst/>
                  <a:gdLst>
                    <a:gd name="T0" fmla="*/ 529 w 61"/>
                    <a:gd name="T1" fmla="*/ 0 h 60"/>
                    <a:gd name="T2" fmla="*/ 529 w 61"/>
                    <a:gd name="T3" fmla="*/ 73 h 60"/>
                    <a:gd name="T4" fmla="*/ 554 w 61"/>
                    <a:gd name="T5" fmla="*/ 117 h 60"/>
                    <a:gd name="T6" fmla="*/ 498 w 61"/>
                    <a:gd name="T7" fmla="*/ 308 h 60"/>
                    <a:gd name="T8" fmla="*/ 498 w 61"/>
                    <a:gd name="T9" fmla="*/ 356 h 60"/>
                    <a:gd name="T10" fmla="*/ 472 w 61"/>
                    <a:gd name="T11" fmla="*/ 454 h 60"/>
                    <a:gd name="T12" fmla="*/ 395 w 61"/>
                    <a:gd name="T13" fmla="*/ 523 h 60"/>
                    <a:gd name="T14" fmla="*/ 344 w 61"/>
                    <a:gd name="T15" fmla="*/ 547 h 60"/>
                    <a:gd name="T16" fmla="*/ 287 w 61"/>
                    <a:gd name="T17" fmla="*/ 571 h 60"/>
                    <a:gd name="T18" fmla="*/ 262 w 61"/>
                    <a:gd name="T19" fmla="*/ 620 h 60"/>
                    <a:gd name="T20" fmla="*/ 236 w 61"/>
                    <a:gd name="T21" fmla="*/ 718 h 60"/>
                    <a:gd name="T22" fmla="*/ 159 w 61"/>
                    <a:gd name="T23" fmla="*/ 718 h 60"/>
                    <a:gd name="T24" fmla="*/ 108 w 61"/>
                    <a:gd name="T25" fmla="*/ 811 h 60"/>
                    <a:gd name="T26" fmla="*/ 108 w 61"/>
                    <a:gd name="T27" fmla="*/ 908 h 60"/>
                    <a:gd name="T28" fmla="*/ 51 w 61"/>
                    <a:gd name="T29" fmla="*/ 977 h 60"/>
                    <a:gd name="T30" fmla="*/ 0 w 61"/>
                    <a:gd name="T31" fmla="*/ 1026 h 60"/>
                    <a:gd name="T32" fmla="*/ 0 w 61"/>
                    <a:gd name="T33" fmla="*/ 1099 h 60"/>
                    <a:gd name="T34" fmla="*/ 77 w 61"/>
                    <a:gd name="T35" fmla="*/ 1216 h 60"/>
                    <a:gd name="T36" fmla="*/ 159 w 61"/>
                    <a:gd name="T37" fmla="*/ 1289 h 60"/>
                    <a:gd name="T38" fmla="*/ 210 w 61"/>
                    <a:gd name="T39" fmla="*/ 1289 h 60"/>
                    <a:gd name="T40" fmla="*/ 210 w 61"/>
                    <a:gd name="T41" fmla="*/ 1314 h 60"/>
                    <a:gd name="T42" fmla="*/ 262 w 61"/>
                    <a:gd name="T43" fmla="*/ 1314 h 60"/>
                    <a:gd name="T44" fmla="*/ 262 w 61"/>
                    <a:gd name="T45" fmla="*/ 1358 h 60"/>
                    <a:gd name="T46" fmla="*/ 395 w 61"/>
                    <a:gd name="T47" fmla="*/ 1431 h 60"/>
                    <a:gd name="T48" fmla="*/ 472 w 61"/>
                    <a:gd name="T49" fmla="*/ 1406 h 60"/>
                    <a:gd name="T50" fmla="*/ 498 w 61"/>
                    <a:gd name="T51" fmla="*/ 1358 h 60"/>
                    <a:gd name="T52" fmla="*/ 554 w 61"/>
                    <a:gd name="T53" fmla="*/ 1406 h 60"/>
                    <a:gd name="T54" fmla="*/ 657 w 61"/>
                    <a:gd name="T55" fmla="*/ 1358 h 60"/>
                    <a:gd name="T56" fmla="*/ 682 w 61"/>
                    <a:gd name="T57" fmla="*/ 1314 h 60"/>
                    <a:gd name="T58" fmla="*/ 790 w 61"/>
                    <a:gd name="T59" fmla="*/ 1265 h 60"/>
                    <a:gd name="T60" fmla="*/ 867 w 61"/>
                    <a:gd name="T61" fmla="*/ 1216 h 60"/>
                    <a:gd name="T62" fmla="*/ 867 w 61"/>
                    <a:gd name="T63" fmla="*/ 1143 h 60"/>
                    <a:gd name="T64" fmla="*/ 1001 w 61"/>
                    <a:gd name="T65" fmla="*/ 762 h 60"/>
                    <a:gd name="T66" fmla="*/ 1052 w 61"/>
                    <a:gd name="T67" fmla="*/ 786 h 60"/>
                    <a:gd name="T68" fmla="*/ 1078 w 61"/>
                    <a:gd name="T69" fmla="*/ 835 h 60"/>
                    <a:gd name="T70" fmla="*/ 1160 w 61"/>
                    <a:gd name="T71" fmla="*/ 762 h 60"/>
                    <a:gd name="T72" fmla="*/ 1211 w 61"/>
                    <a:gd name="T73" fmla="*/ 645 h 60"/>
                    <a:gd name="T74" fmla="*/ 1288 w 61"/>
                    <a:gd name="T75" fmla="*/ 596 h 60"/>
                    <a:gd name="T76" fmla="*/ 1344 w 61"/>
                    <a:gd name="T77" fmla="*/ 547 h 60"/>
                    <a:gd name="T78" fmla="*/ 1370 w 61"/>
                    <a:gd name="T79" fmla="*/ 479 h 60"/>
                    <a:gd name="T80" fmla="*/ 1370 w 61"/>
                    <a:gd name="T81" fmla="*/ 454 h 60"/>
                    <a:gd name="T82" fmla="*/ 1370 w 61"/>
                    <a:gd name="T83" fmla="*/ 356 h 60"/>
                    <a:gd name="T84" fmla="*/ 1555 w 61"/>
                    <a:gd name="T85" fmla="*/ 454 h 60"/>
                    <a:gd name="T86" fmla="*/ 1580 w 61"/>
                    <a:gd name="T87" fmla="*/ 454 h 60"/>
                    <a:gd name="T88" fmla="*/ 1555 w 61"/>
                    <a:gd name="T89" fmla="*/ 308 h 60"/>
                    <a:gd name="T90" fmla="*/ 1529 w 61"/>
                    <a:gd name="T91" fmla="*/ 264 h 60"/>
                    <a:gd name="T92" fmla="*/ 1473 w 61"/>
                    <a:gd name="T93" fmla="*/ 264 h 60"/>
                    <a:gd name="T94" fmla="*/ 1344 w 61"/>
                    <a:gd name="T95" fmla="*/ 288 h 60"/>
                    <a:gd name="T96" fmla="*/ 1288 w 61"/>
                    <a:gd name="T97" fmla="*/ 332 h 60"/>
                    <a:gd name="T98" fmla="*/ 1211 w 61"/>
                    <a:gd name="T99" fmla="*/ 308 h 60"/>
                    <a:gd name="T100" fmla="*/ 1185 w 61"/>
                    <a:gd name="T101" fmla="*/ 356 h 60"/>
                    <a:gd name="T102" fmla="*/ 1108 w 61"/>
                    <a:gd name="T103" fmla="*/ 405 h 60"/>
                    <a:gd name="T104" fmla="*/ 1026 w 61"/>
                    <a:gd name="T105" fmla="*/ 479 h 60"/>
                    <a:gd name="T106" fmla="*/ 949 w 61"/>
                    <a:gd name="T107" fmla="*/ 308 h 60"/>
                    <a:gd name="T108" fmla="*/ 554 w 61"/>
                    <a:gd name="T109" fmla="*/ 0 h 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
                    <a:gd name="T166" fmla="*/ 0 h 60"/>
                    <a:gd name="T167" fmla="*/ 61 w 61"/>
                    <a:gd name="T168" fmla="*/ 60 h 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 h="60">
                      <a:moveTo>
                        <a:pt x="21" y="0"/>
                      </a:moveTo>
                      <a:lnTo>
                        <a:pt x="20" y="0"/>
                      </a:lnTo>
                      <a:lnTo>
                        <a:pt x="19" y="1"/>
                      </a:lnTo>
                      <a:lnTo>
                        <a:pt x="20" y="3"/>
                      </a:lnTo>
                      <a:lnTo>
                        <a:pt x="18" y="4"/>
                      </a:lnTo>
                      <a:lnTo>
                        <a:pt x="21" y="5"/>
                      </a:lnTo>
                      <a:lnTo>
                        <a:pt x="20" y="12"/>
                      </a:lnTo>
                      <a:lnTo>
                        <a:pt x="19" y="13"/>
                      </a:lnTo>
                      <a:lnTo>
                        <a:pt x="19" y="14"/>
                      </a:lnTo>
                      <a:lnTo>
                        <a:pt x="19" y="15"/>
                      </a:lnTo>
                      <a:lnTo>
                        <a:pt x="19" y="17"/>
                      </a:lnTo>
                      <a:lnTo>
                        <a:pt x="18" y="19"/>
                      </a:lnTo>
                      <a:lnTo>
                        <a:pt x="17" y="19"/>
                      </a:lnTo>
                      <a:lnTo>
                        <a:pt x="15" y="22"/>
                      </a:lnTo>
                      <a:lnTo>
                        <a:pt x="13" y="23"/>
                      </a:lnTo>
                      <a:lnTo>
                        <a:pt x="12" y="23"/>
                      </a:lnTo>
                      <a:lnTo>
                        <a:pt x="11" y="24"/>
                      </a:lnTo>
                      <a:lnTo>
                        <a:pt x="11" y="25"/>
                      </a:lnTo>
                      <a:lnTo>
                        <a:pt x="10" y="26"/>
                      </a:lnTo>
                      <a:lnTo>
                        <a:pt x="9" y="29"/>
                      </a:lnTo>
                      <a:lnTo>
                        <a:pt x="9" y="30"/>
                      </a:lnTo>
                      <a:lnTo>
                        <a:pt x="8" y="32"/>
                      </a:lnTo>
                      <a:lnTo>
                        <a:pt x="6" y="30"/>
                      </a:lnTo>
                      <a:lnTo>
                        <a:pt x="5" y="30"/>
                      </a:lnTo>
                      <a:lnTo>
                        <a:pt x="4" y="34"/>
                      </a:lnTo>
                      <a:lnTo>
                        <a:pt x="4" y="36"/>
                      </a:lnTo>
                      <a:lnTo>
                        <a:pt x="4" y="38"/>
                      </a:lnTo>
                      <a:lnTo>
                        <a:pt x="3" y="39"/>
                      </a:lnTo>
                      <a:lnTo>
                        <a:pt x="2" y="41"/>
                      </a:lnTo>
                      <a:lnTo>
                        <a:pt x="0" y="41"/>
                      </a:lnTo>
                      <a:lnTo>
                        <a:pt x="0" y="43"/>
                      </a:lnTo>
                      <a:lnTo>
                        <a:pt x="0" y="45"/>
                      </a:lnTo>
                      <a:lnTo>
                        <a:pt x="0" y="46"/>
                      </a:lnTo>
                      <a:lnTo>
                        <a:pt x="1" y="47"/>
                      </a:lnTo>
                      <a:lnTo>
                        <a:pt x="3" y="51"/>
                      </a:lnTo>
                      <a:lnTo>
                        <a:pt x="5" y="53"/>
                      </a:lnTo>
                      <a:lnTo>
                        <a:pt x="6" y="54"/>
                      </a:lnTo>
                      <a:lnTo>
                        <a:pt x="6" y="53"/>
                      </a:lnTo>
                      <a:lnTo>
                        <a:pt x="8" y="54"/>
                      </a:lnTo>
                      <a:lnTo>
                        <a:pt x="8" y="55"/>
                      </a:lnTo>
                      <a:lnTo>
                        <a:pt x="9" y="55"/>
                      </a:lnTo>
                      <a:lnTo>
                        <a:pt x="10" y="55"/>
                      </a:lnTo>
                      <a:lnTo>
                        <a:pt x="11" y="56"/>
                      </a:lnTo>
                      <a:lnTo>
                        <a:pt x="10" y="57"/>
                      </a:lnTo>
                      <a:lnTo>
                        <a:pt x="12" y="59"/>
                      </a:lnTo>
                      <a:lnTo>
                        <a:pt x="15" y="60"/>
                      </a:lnTo>
                      <a:lnTo>
                        <a:pt x="17" y="60"/>
                      </a:lnTo>
                      <a:lnTo>
                        <a:pt x="18" y="59"/>
                      </a:lnTo>
                      <a:lnTo>
                        <a:pt x="18" y="58"/>
                      </a:lnTo>
                      <a:lnTo>
                        <a:pt x="19" y="57"/>
                      </a:lnTo>
                      <a:lnTo>
                        <a:pt x="20" y="58"/>
                      </a:lnTo>
                      <a:lnTo>
                        <a:pt x="21" y="59"/>
                      </a:lnTo>
                      <a:lnTo>
                        <a:pt x="22" y="58"/>
                      </a:lnTo>
                      <a:lnTo>
                        <a:pt x="25" y="57"/>
                      </a:lnTo>
                      <a:lnTo>
                        <a:pt x="26" y="55"/>
                      </a:lnTo>
                      <a:lnTo>
                        <a:pt x="27" y="56"/>
                      </a:lnTo>
                      <a:lnTo>
                        <a:pt x="30" y="53"/>
                      </a:lnTo>
                      <a:lnTo>
                        <a:pt x="31" y="54"/>
                      </a:lnTo>
                      <a:lnTo>
                        <a:pt x="33" y="51"/>
                      </a:lnTo>
                      <a:lnTo>
                        <a:pt x="32" y="50"/>
                      </a:lnTo>
                      <a:lnTo>
                        <a:pt x="33" y="48"/>
                      </a:lnTo>
                      <a:lnTo>
                        <a:pt x="35" y="43"/>
                      </a:lnTo>
                      <a:lnTo>
                        <a:pt x="38" y="32"/>
                      </a:lnTo>
                      <a:lnTo>
                        <a:pt x="40" y="33"/>
                      </a:lnTo>
                      <a:lnTo>
                        <a:pt x="40" y="34"/>
                      </a:lnTo>
                      <a:lnTo>
                        <a:pt x="41" y="35"/>
                      </a:lnTo>
                      <a:lnTo>
                        <a:pt x="43" y="34"/>
                      </a:lnTo>
                      <a:lnTo>
                        <a:pt x="44" y="32"/>
                      </a:lnTo>
                      <a:lnTo>
                        <a:pt x="45" y="28"/>
                      </a:lnTo>
                      <a:lnTo>
                        <a:pt x="46" y="27"/>
                      </a:lnTo>
                      <a:lnTo>
                        <a:pt x="48" y="27"/>
                      </a:lnTo>
                      <a:lnTo>
                        <a:pt x="49" y="25"/>
                      </a:lnTo>
                      <a:lnTo>
                        <a:pt x="50" y="25"/>
                      </a:lnTo>
                      <a:lnTo>
                        <a:pt x="51" y="23"/>
                      </a:lnTo>
                      <a:lnTo>
                        <a:pt x="51" y="21"/>
                      </a:lnTo>
                      <a:lnTo>
                        <a:pt x="52" y="20"/>
                      </a:lnTo>
                      <a:lnTo>
                        <a:pt x="52" y="19"/>
                      </a:lnTo>
                      <a:lnTo>
                        <a:pt x="52" y="16"/>
                      </a:lnTo>
                      <a:lnTo>
                        <a:pt x="52" y="15"/>
                      </a:lnTo>
                      <a:lnTo>
                        <a:pt x="53" y="15"/>
                      </a:lnTo>
                      <a:lnTo>
                        <a:pt x="59" y="19"/>
                      </a:lnTo>
                      <a:lnTo>
                        <a:pt x="60" y="19"/>
                      </a:lnTo>
                      <a:lnTo>
                        <a:pt x="61" y="16"/>
                      </a:lnTo>
                      <a:lnTo>
                        <a:pt x="59" y="13"/>
                      </a:lnTo>
                      <a:lnTo>
                        <a:pt x="59" y="12"/>
                      </a:lnTo>
                      <a:lnTo>
                        <a:pt x="58" y="11"/>
                      </a:lnTo>
                      <a:lnTo>
                        <a:pt x="57" y="12"/>
                      </a:lnTo>
                      <a:lnTo>
                        <a:pt x="56" y="11"/>
                      </a:lnTo>
                      <a:lnTo>
                        <a:pt x="55" y="11"/>
                      </a:lnTo>
                      <a:lnTo>
                        <a:pt x="51" y="12"/>
                      </a:lnTo>
                      <a:lnTo>
                        <a:pt x="50" y="13"/>
                      </a:lnTo>
                      <a:lnTo>
                        <a:pt x="49" y="14"/>
                      </a:lnTo>
                      <a:lnTo>
                        <a:pt x="47" y="14"/>
                      </a:lnTo>
                      <a:lnTo>
                        <a:pt x="46" y="13"/>
                      </a:lnTo>
                      <a:lnTo>
                        <a:pt x="46" y="15"/>
                      </a:lnTo>
                      <a:lnTo>
                        <a:pt x="45" y="15"/>
                      </a:lnTo>
                      <a:lnTo>
                        <a:pt x="44" y="17"/>
                      </a:lnTo>
                      <a:lnTo>
                        <a:pt x="42" y="17"/>
                      </a:lnTo>
                      <a:lnTo>
                        <a:pt x="40" y="20"/>
                      </a:lnTo>
                      <a:lnTo>
                        <a:pt x="39" y="20"/>
                      </a:lnTo>
                      <a:lnTo>
                        <a:pt x="38" y="21"/>
                      </a:lnTo>
                      <a:lnTo>
                        <a:pt x="36" y="13"/>
                      </a:lnTo>
                      <a:lnTo>
                        <a:pt x="23" y="15"/>
                      </a:lnTo>
                      <a:lnTo>
                        <a:pt x="21" y="0"/>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2834" name="Freeform 20"/>
                <p:cNvSpPr>
                  <a:spLocks/>
                </p:cNvSpPr>
                <p:nvPr/>
              </p:nvSpPr>
              <p:spPr bwMode="auto">
                <a:xfrm>
                  <a:off x="3425" y="2306"/>
                  <a:ext cx="345" cy="302"/>
                </a:xfrm>
                <a:custGeom>
                  <a:avLst/>
                  <a:gdLst>
                    <a:gd name="T0" fmla="*/ 0 w 67"/>
                    <a:gd name="T1" fmla="*/ 73 h 62"/>
                    <a:gd name="T2" fmla="*/ 1591 w 67"/>
                    <a:gd name="T3" fmla="*/ 0 h 62"/>
                    <a:gd name="T4" fmla="*/ 1591 w 67"/>
                    <a:gd name="T5" fmla="*/ 24 h 62"/>
                    <a:gd name="T6" fmla="*/ 1617 w 67"/>
                    <a:gd name="T7" fmla="*/ 49 h 62"/>
                    <a:gd name="T8" fmla="*/ 1643 w 67"/>
                    <a:gd name="T9" fmla="*/ 73 h 62"/>
                    <a:gd name="T10" fmla="*/ 1617 w 67"/>
                    <a:gd name="T11" fmla="*/ 117 h 62"/>
                    <a:gd name="T12" fmla="*/ 1591 w 67"/>
                    <a:gd name="T13" fmla="*/ 141 h 62"/>
                    <a:gd name="T14" fmla="*/ 1540 w 67"/>
                    <a:gd name="T15" fmla="*/ 190 h 62"/>
                    <a:gd name="T16" fmla="*/ 1540 w 67"/>
                    <a:gd name="T17" fmla="*/ 214 h 62"/>
                    <a:gd name="T18" fmla="*/ 1776 w 67"/>
                    <a:gd name="T19" fmla="*/ 214 h 62"/>
                    <a:gd name="T20" fmla="*/ 1776 w 67"/>
                    <a:gd name="T21" fmla="*/ 214 h 62"/>
                    <a:gd name="T22" fmla="*/ 1776 w 67"/>
                    <a:gd name="T23" fmla="*/ 239 h 62"/>
                    <a:gd name="T24" fmla="*/ 1751 w 67"/>
                    <a:gd name="T25" fmla="*/ 283 h 62"/>
                    <a:gd name="T26" fmla="*/ 1725 w 67"/>
                    <a:gd name="T27" fmla="*/ 307 h 62"/>
                    <a:gd name="T28" fmla="*/ 1699 w 67"/>
                    <a:gd name="T29" fmla="*/ 404 h 62"/>
                    <a:gd name="T30" fmla="*/ 1643 w 67"/>
                    <a:gd name="T31" fmla="*/ 453 h 62"/>
                    <a:gd name="T32" fmla="*/ 1643 w 67"/>
                    <a:gd name="T33" fmla="*/ 521 h 62"/>
                    <a:gd name="T34" fmla="*/ 1643 w 67"/>
                    <a:gd name="T35" fmla="*/ 594 h 62"/>
                    <a:gd name="T36" fmla="*/ 1643 w 67"/>
                    <a:gd name="T37" fmla="*/ 594 h 62"/>
                    <a:gd name="T38" fmla="*/ 1591 w 67"/>
                    <a:gd name="T39" fmla="*/ 619 h 62"/>
                    <a:gd name="T40" fmla="*/ 1591 w 67"/>
                    <a:gd name="T41" fmla="*/ 643 h 62"/>
                    <a:gd name="T42" fmla="*/ 1514 w 67"/>
                    <a:gd name="T43" fmla="*/ 687 h 62"/>
                    <a:gd name="T44" fmla="*/ 1514 w 67"/>
                    <a:gd name="T45" fmla="*/ 760 h 62"/>
                    <a:gd name="T46" fmla="*/ 1514 w 67"/>
                    <a:gd name="T47" fmla="*/ 828 h 62"/>
                    <a:gd name="T48" fmla="*/ 1483 w 67"/>
                    <a:gd name="T49" fmla="*/ 852 h 62"/>
                    <a:gd name="T50" fmla="*/ 1431 w 67"/>
                    <a:gd name="T51" fmla="*/ 901 h 62"/>
                    <a:gd name="T52" fmla="*/ 1380 w 67"/>
                    <a:gd name="T53" fmla="*/ 950 h 62"/>
                    <a:gd name="T54" fmla="*/ 1354 w 67"/>
                    <a:gd name="T55" fmla="*/ 974 h 62"/>
                    <a:gd name="T56" fmla="*/ 1354 w 67"/>
                    <a:gd name="T57" fmla="*/ 1018 h 62"/>
                    <a:gd name="T58" fmla="*/ 1323 w 67"/>
                    <a:gd name="T59" fmla="*/ 1067 h 62"/>
                    <a:gd name="T60" fmla="*/ 1323 w 67"/>
                    <a:gd name="T61" fmla="*/ 1091 h 62"/>
                    <a:gd name="T62" fmla="*/ 1298 w 67"/>
                    <a:gd name="T63" fmla="*/ 1164 h 62"/>
                    <a:gd name="T64" fmla="*/ 1272 w 67"/>
                    <a:gd name="T65" fmla="*/ 1208 h 62"/>
                    <a:gd name="T66" fmla="*/ 1298 w 67"/>
                    <a:gd name="T67" fmla="*/ 1281 h 62"/>
                    <a:gd name="T68" fmla="*/ 1323 w 67"/>
                    <a:gd name="T69" fmla="*/ 1305 h 62"/>
                    <a:gd name="T70" fmla="*/ 1323 w 67"/>
                    <a:gd name="T71" fmla="*/ 1354 h 62"/>
                    <a:gd name="T72" fmla="*/ 1323 w 67"/>
                    <a:gd name="T73" fmla="*/ 1354 h 62"/>
                    <a:gd name="T74" fmla="*/ 1323 w 67"/>
                    <a:gd name="T75" fmla="*/ 1378 h 62"/>
                    <a:gd name="T76" fmla="*/ 1323 w 67"/>
                    <a:gd name="T77" fmla="*/ 1378 h 62"/>
                    <a:gd name="T78" fmla="*/ 1298 w 67"/>
                    <a:gd name="T79" fmla="*/ 1422 h 62"/>
                    <a:gd name="T80" fmla="*/ 1323 w 67"/>
                    <a:gd name="T81" fmla="*/ 1447 h 62"/>
                    <a:gd name="T82" fmla="*/ 211 w 67"/>
                    <a:gd name="T83" fmla="*/ 1471 h 62"/>
                    <a:gd name="T84" fmla="*/ 211 w 67"/>
                    <a:gd name="T85" fmla="*/ 1257 h 62"/>
                    <a:gd name="T86" fmla="*/ 160 w 67"/>
                    <a:gd name="T87" fmla="*/ 1232 h 62"/>
                    <a:gd name="T88" fmla="*/ 108 w 67"/>
                    <a:gd name="T89" fmla="*/ 1257 h 62"/>
                    <a:gd name="T90" fmla="*/ 108 w 67"/>
                    <a:gd name="T91" fmla="*/ 1257 h 62"/>
                    <a:gd name="T92" fmla="*/ 51 w 67"/>
                    <a:gd name="T93" fmla="*/ 1208 h 62"/>
                    <a:gd name="T94" fmla="*/ 51 w 67"/>
                    <a:gd name="T95" fmla="*/ 521 h 62"/>
                    <a:gd name="T96" fmla="*/ 0 w 67"/>
                    <a:gd name="T97" fmla="*/ 73 h 62"/>
                    <a:gd name="T98" fmla="*/ 0 w 67"/>
                    <a:gd name="T99" fmla="*/ 73 h 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
                    <a:gd name="T151" fmla="*/ 0 h 62"/>
                    <a:gd name="T152" fmla="*/ 67 w 67"/>
                    <a:gd name="T153" fmla="*/ 62 h 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 h="62">
                      <a:moveTo>
                        <a:pt x="0" y="3"/>
                      </a:moveTo>
                      <a:lnTo>
                        <a:pt x="60" y="0"/>
                      </a:lnTo>
                      <a:lnTo>
                        <a:pt x="60" y="1"/>
                      </a:lnTo>
                      <a:lnTo>
                        <a:pt x="61" y="2"/>
                      </a:lnTo>
                      <a:lnTo>
                        <a:pt x="62" y="3"/>
                      </a:lnTo>
                      <a:lnTo>
                        <a:pt x="61" y="5"/>
                      </a:lnTo>
                      <a:lnTo>
                        <a:pt x="60" y="6"/>
                      </a:lnTo>
                      <a:lnTo>
                        <a:pt x="58" y="8"/>
                      </a:lnTo>
                      <a:lnTo>
                        <a:pt x="58" y="9"/>
                      </a:lnTo>
                      <a:lnTo>
                        <a:pt x="67" y="9"/>
                      </a:lnTo>
                      <a:lnTo>
                        <a:pt x="67" y="10"/>
                      </a:lnTo>
                      <a:lnTo>
                        <a:pt x="66" y="12"/>
                      </a:lnTo>
                      <a:lnTo>
                        <a:pt x="65" y="13"/>
                      </a:lnTo>
                      <a:lnTo>
                        <a:pt x="64" y="17"/>
                      </a:lnTo>
                      <a:lnTo>
                        <a:pt x="62" y="19"/>
                      </a:lnTo>
                      <a:lnTo>
                        <a:pt x="62" y="22"/>
                      </a:lnTo>
                      <a:lnTo>
                        <a:pt x="62" y="25"/>
                      </a:lnTo>
                      <a:lnTo>
                        <a:pt x="60" y="26"/>
                      </a:lnTo>
                      <a:lnTo>
                        <a:pt x="60" y="27"/>
                      </a:lnTo>
                      <a:lnTo>
                        <a:pt x="57" y="29"/>
                      </a:lnTo>
                      <a:lnTo>
                        <a:pt x="57" y="32"/>
                      </a:lnTo>
                      <a:lnTo>
                        <a:pt x="57" y="35"/>
                      </a:lnTo>
                      <a:lnTo>
                        <a:pt x="56" y="36"/>
                      </a:lnTo>
                      <a:lnTo>
                        <a:pt x="54" y="38"/>
                      </a:lnTo>
                      <a:lnTo>
                        <a:pt x="52" y="40"/>
                      </a:lnTo>
                      <a:lnTo>
                        <a:pt x="51" y="41"/>
                      </a:lnTo>
                      <a:lnTo>
                        <a:pt x="51" y="43"/>
                      </a:lnTo>
                      <a:lnTo>
                        <a:pt x="50" y="45"/>
                      </a:lnTo>
                      <a:lnTo>
                        <a:pt x="50" y="46"/>
                      </a:lnTo>
                      <a:lnTo>
                        <a:pt x="49" y="49"/>
                      </a:lnTo>
                      <a:lnTo>
                        <a:pt x="48" y="51"/>
                      </a:lnTo>
                      <a:lnTo>
                        <a:pt x="49" y="54"/>
                      </a:lnTo>
                      <a:lnTo>
                        <a:pt x="50" y="55"/>
                      </a:lnTo>
                      <a:lnTo>
                        <a:pt x="50" y="57"/>
                      </a:lnTo>
                      <a:lnTo>
                        <a:pt x="50" y="58"/>
                      </a:lnTo>
                      <a:lnTo>
                        <a:pt x="49" y="60"/>
                      </a:lnTo>
                      <a:lnTo>
                        <a:pt x="50" y="61"/>
                      </a:lnTo>
                      <a:lnTo>
                        <a:pt x="8" y="62"/>
                      </a:lnTo>
                      <a:lnTo>
                        <a:pt x="8" y="53"/>
                      </a:lnTo>
                      <a:lnTo>
                        <a:pt x="6" y="52"/>
                      </a:lnTo>
                      <a:lnTo>
                        <a:pt x="4" y="53"/>
                      </a:lnTo>
                      <a:lnTo>
                        <a:pt x="2" y="51"/>
                      </a:lnTo>
                      <a:lnTo>
                        <a:pt x="2" y="22"/>
                      </a:lnTo>
                      <a:lnTo>
                        <a:pt x="0" y="3"/>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2835" name="Freeform 25"/>
                <p:cNvSpPr>
                  <a:spLocks/>
                </p:cNvSpPr>
                <p:nvPr/>
              </p:nvSpPr>
              <p:spPr bwMode="auto">
                <a:xfrm>
                  <a:off x="2545" y="2306"/>
                  <a:ext cx="968" cy="898"/>
                </a:xfrm>
                <a:custGeom>
                  <a:avLst/>
                  <a:gdLst>
                    <a:gd name="T0" fmla="*/ 4487 w 189"/>
                    <a:gd name="T1" fmla="*/ 1191 h 184"/>
                    <a:gd name="T2" fmla="*/ 4169 w 189"/>
                    <a:gd name="T3" fmla="*/ 1118 h 184"/>
                    <a:gd name="T4" fmla="*/ 3959 w 189"/>
                    <a:gd name="T5" fmla="*/ 1166 h 184"/>
                    <a:gd name="T6" fmla="*/ 3805 w 189"/>
                    <a:gd name="T7" fmla="*/ 1166 h 184"/>
                    <a:gd name="T8" fmla="*/ 3749 w 189"/>
                    <a:gd name="T9" fmla="*/ 1166 h 184"/>
                    <a:gd name="T10" fmla="*/ 3672 w 189"/>
                    <a:gd name="T11" fmla="*/ 1118 h 184"/>
                    <a:gd name="T12" fmla="*/ 3595 w 189"/>
                    <a:gd name="T13" fmla="*/ 1215 h 184"/>
                    <a:gd name="T14" fmla="*/ 3539 w 189"/>
                    <a:gd name="T15" fmla="*/ 1142 h 184"/>
                    <a:gd name="T16" fmla="*/ 3385 w 189"/>
                    <a:gd name="T17" fmla="*/ 1118 h 184"/>
                    <a:gd name="T18" fmla="*/ 3278 w 189"/>
                    <a:gd name="T19" fmla="*/ 1098 h 184"/>
                    <a:gd name="T20" fmla="*/ 3119 w 189"/>
                    <a:gd name="T21" fmla="*/ 1049 h 184"/>
                    <a:gd name="T22" fmla="*/ 3017 w 189"/>
                    <a:gd name="T23" fmla="*/ 1025 h 184"/>
                    <a:gd name="T24" fmla="*/ 2858 w 189"/>
                    <a:gd name="T25" fmla="*/ 976 h 184"/>
                    <a:gd name="T26" fmla="*/ 2781 w 189"/>
                    <a:gd name="T27" fmla="*/ 903 h 184"/>
                    <a:gd name="T28" fmla="*/ 2622 w 189"/>
                    <a:gd name="T29" fmla="*/ 859 h 184"/>
                    <a:gd name="T30" fmla="*/ 1521 w 189"/>
                    <a:gd name="T31" fmla="*/ 0 h 184"/>
                    <a:gd name="T32" fmla="*/ 0 w 189"/>
                    <a:gd name="T33" fmla="*/ 1713 h 184"/>
                    <a:gd name="T34" fmla="*/ 26 w 189"/>
                    <a:gd name="T35" fmla="*/ 1786 h 184"/>
                    <a:gd name="T36" fmla="*/ 133 w 189"/>
                    <a:gd name="T37" fmla="*/ 1928 h 184"/>
                    <a:gd name="T38" fmla="*/ 604 w 189"/>
                    <a:gd name="T39" fmla="*/ 2357 h 184"/>
                    <a:gd name="T40" fmla="*/ 656 w 189"/>
                    <a:gd name="T41" fmla="*/ 2479 h 184"/>
                    <a:gd name="T42" fmla="*/ 999 w 189"/>
                    <a:gd name="T43" fmla="*/ 2928 h 184"/>
                    <a:gd name="T44" fmla="*/ 1286 w 189"/>
                    <a:gd name="T45" fmla="*/ 2977 h 184"/>
                    <a:gd name="T46" fmla="*/ 1470 w 189"/>
                    <a:gd name="T47" fmla="*/ 2714 h 184"/>
                    <a:gd name="T48" fmla="*/ 1572 w 189"/>
                    <a:gd name="T49" fmla="*/ 2689 h 184"/>
                    <a:gd name="T50" fmla="*/ 1757 w 189"/>
                    <a:gd name="T51" fmla="*/ 2738 h 184"/>
                    <a:gd name="T52" fmla="*/ 1967 w 189"/>
                    <a:gd name="T53" fmla="*/ 2836 h 184"/>
                    <a:gd name="T54" fmla="*/ 2018 w 189"/>
                    <a:gd name="T55" fmla="*/ 2884 h 184"/>
                    <a:gd name="T56" fmla="*/ 2177 w 189"/>
                    <a:gd name="T57" fmla="*/ 3075 h 184"/>
                    <a:gd name="T58" fmla="*/ 2464 w 189"/>
                    <a:gd name="T59" fmla="*/ 3548 h 184"/>
                    <a:gd name="T60" fmla="*/ 2622 w 189"/>
                    <a:gd name="T61" fmla="*/ 3690 h 184"/>
                    <a:gd name="T62" fmla="*/ 2674 w 189"/>
                    <a:gd name="T63" fmla="*/ 3929 h 184"/>
                    <a:gd name="T64" fmla="*/ 2914 w 189"/>
                    <a:gd name="T65" fmla="*/ 4192 h 184"/>
                    <a:gd name="T66" fmla="*/ 3303 w 189"/>
                    <a:gd name="T67" fmla="*/ 4309 h 184"/>
                    <a:gd name="T68" fmla="*/ 3539 w 189"/>
                    <a:gd name="T69" fmla="*/ 4334 h 184"/>
                    <a:gd name="T70" fmla="*/ 3513 w 189"/>
                    <a:gd name="T71" fmla="*/ 4285 h 184"/>
                    <a:gd name="T72" fmla="*/ 3437 w 189"/>
                    <a:gd name="T73" fmla="*/ 3860 h 184"/>
                    <a:gd name="T74" fmla="*/ 3411 w 189"/>
                    <a:gd name="T75" fmla="*/ 3812 h 184"/>
                    <a:gd name="T76" fmla="*/ 3488 w 189"/>
                    <a:gd name="T77" fmla="*/ 3646 h 184"/>
                    <a:gd name="T78" fmla="*/ 3513 w 189"/>
                    <a:gd name="T79" fmla="*/ 3597 h 184"/>
                    <a:gd name="T80" fmla="*/ 3595 w 189"/>
                    <a:gd name="T81" fmla="*/ 3455 h 184"/>
                    <a:gd name="T82" fmla="*/ 3647 w 189"/>
                    <a:gd name="T83" fmla="*/ 3455 h 184"/>
                    <a:gd name="T84" fmla="*/ 3698 w 189"/>
                    <a:gd name="T85" fmla="*/ 3382 h 184"/>
                    <a:gd name="T86" fmla="*/ 3749 w 189"/>
                    <a:gd name="T87" fmla="*/ 3382 h 184"/>
                    <a:gd name="T88" fmla="*/ 3857 w 189"/>
                    <a:gd name="T89" fmla="*/ 3333 h 184"/>
                    <a:gd name="T90" fmla="*/ 3908 w 189"/>
                    <a:gd name="T91" fmla="*/ 3241 h 184"/>
                    <a:gd name="T92" fmla="*/ 3933 w 189"/>
                    <a:gd name="T93" fmla="*/ 3289 h 184"/>
                    <a:gd name="T94" fmla="*/ 4328 w 189"/>
                    <a:gd name="T95" fmla="*/ 3094 h 184"/>
                    <a:gd name="T96" fmla="*/ 4405 w 189"/>
                    <a:gd name="T97" fmla="*/ 2884 h 184"/>
                    <a:gd name="T98" fmla="*/ 4487 w 189"/>
                    <a:gd name="T99" fmla="*/ 2860 h 184"/>
                    <a:gd name="T100" fmla="*/ 4748 w 189"/>
                    <a:gd name="T101" fmla="*/ 2836 h 184"/>
                    <a:gd name="T102" fmla="*/ 4825 w 189"/>
                    <a:gd name="T103" fmla="*/ 2787 h 184"/>
                    <a:gd name="T104" fmla="*/ 4855 w 189"/>
                    <a:gd name="T105" fmla="*/ 2714 h 184"/>
                    <a:gd name="T106" fmla="*/ 4881 w 189"/>
                    <a:gd name="T107" fmla="*/ 2523 h 184"/>
                    <a:gd name="T108" fmla="*/ 4932 w 189"/>
                    <a:gd name="T109" fmla="*/ 2406 h 184"/>
                    <a:gd name="T110" fmla="*/ 4907 w 189"/>
                    <a:gd name="T111" fmla="*/ 2167 h 184"/>
                    <a:gd name="T112" fmla="*/ 4855 w 189"/>
                    <a:gd name="T113" fmla="*/ 2094 h 184"/>
                    <a:gd name="T114" fmla="*/ 4825 w 189"/>
                    <a:gd name="T115" fmla="*/ 1952 h 184"/>
                    <a:gd name="T116" fmla="*/ 4722 w 189"/>
                    <a:gd name="T117" fmla="*/ 1264 h 184"/>
                    <a:gd name="T118" fmla="*/ 4563 w 189"/>
                    <a:gd name="T119" fmla="*/ 1215 h 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9"/>
                    <a:gd name="T181" fmla="*/ 0 h 184"/>
                    <a:gd name="T182" fmla="*/ 189 w 189"/>
                    <a:gd name="T183" fmla="*/ 184 h 1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9" h="184">
                      <a:moveTo>
                        <a:pt x="174" y="51"/>
                      </a:moveTo>
                      <a:lnTo>
                        <a:pt x="173" y="51"/>
                      </a:lnTo>
                      <a:lnTo>
                        <a:pt x="172" y="51"/>
                      </a:lnTo>
                      <a:lnTo>
                        <a:pt x="171" y="50"/>
                      </a:lnTo>
                      <a:lnTo>
                        <a:pt x="165" y="47"/>
                      </a:lnTo>
                      <a:lnTo>
                        <a:pt x="164" y="47"/>
                      </a:lnTo>
                      <a:lnTo>
                        <a:pt x="162" y="48"/>
                      </a:lnTo>
                      <a:lnTo>
                        <a:pt x="159" y="47"/>
                      </a:lnTo>
                      <a:lnTo>
                        <a:pt x="158" y="47"/>
                      </a:lnTo>
                      <a:lnTo>
                        <a:pt x="157" y="47"/>
                      </a:lnTo>
                      <a:lnTo>
                        <a:pt x="154" y="48"/>
                      </a:lnTo>
                      <a:lnTo>
                        <a:pt x="151" y="49"/>
                      </a:lnTo>
                      <a:lnTo>
                        <a:pt x="150" y="49"/>
                      </a:lnTo>
                      <a:lnTo>
                        <a:pt x="148" y="51"/>
                      </a:lnTo>
                      <a:lnTo>
                        <a:pt x="146" y="49"/>
                      </a:lnTo>
                      <a:lnTo>
                        <a:pt x="145" y="49"/>
                      </a:lnTo>
                      <a:lnTo>
                        <a:pt x="145" y="48"/>
                      </a:lnTo>
                      <a:lnTo>
                        <a:pt x="143" y="48"/>
                      </a:lnTo>
                      <a:lnTo>
                        <a:pt x="143" y="49"/>
                      </a:lnTo>
                      <a:lnTo>
                        <a:pt x="142" y="49"/>
                      </a:lnTo>
                      <a:lnTo>
                        <a:pt x="141" y="48"/>
                      </a:lnTo>
                      <a:lnTo>
                        <a:pt x="140" y="47"/>
                      </a:lnTo>
                      <a:lnTo>
                        <a:pt x="139" y="48"/>
                      </a:lnTo>
                      <a:lnTo>
                        <a:pt x="138" y="49"/>
                      </a:lnTo>
                      <a:lnTo>
                        <a:pt x="138" y="50"/>
                      </a:lnTo>
                      <a:lnTo>
                        <a:pt x="137" y="51"/>
                      </a:lnTo>
                      <a:lnTo>
                        <a:pt x="136" y="50"/>
                      </a:lnTo>
                      <a:lnTo>
                        <a:pt x="137" y="48"/>
                      </a:lnTo>
                      <a:lnTo>
                        <a:pt x="136" y="48"/>
                      </a:lnTo>
                      <a:lnTo>
                        <a:pt x="135" y="48"/>
                      </a:lnTo>
                      <a:lnTo>
                        <a:pt x="134" y="49"/>
                      </a:lnTo>
                      <a:lnTo>
                        <a:pt x="133" y="49"/>
                      </a:lnTo>
                      <a:lnTo>
                        <a:pt x="130" y="46"/>
                      </a:lnTo>
                      <a:lnTo>
                        <a:pt x="129" y="47"/>
                      </a:lnTo>
                      <a:lnTo>
                        <a:pt x="128" y="48"/>
                      </a:lnTo>
                      <a:lnTo>
                        <a:pt x="126" y="48"/>
                      </a:lnTo>
                      <a:lnTo>
                        <a:pt x="126" y="46"/>
                      </a:lnTo>
                      <a:lnTo>
                        <a:pt x="125" y="46"/>
                      </a:lnTo>
                      <a:lnTo>
                        <a:pt x="124" y="44"/>
                      </a:lnTo>
                      <a:lnTo>
                        <a:pt x="123" y="44"/>
                      </a:lnTo>
                      <a:lnTo>
                        <a:pt x="120" y="43"/>
                      </a:lnTo>
                      <a:lnTo>
                        <a:pt x="119" y="44"/>
                      </a:lnTo>
                      <a:lnTo>
                        <a:pt x="117" y="44"/>
                      </a:lnTo>
                      <a:lnTo>
                        <a:pt x="117" y="42"/>
                      </a:lnTo>
                      <a:lnTo>
                        <a:pt x="116" y="43"/>
                      </a:lnTo>
                      <a:lnTo>
                        <a:pt x="115" y="43"/>
                      </a:lnTo>
                      <a:lnTo>
                        <a:pt x="113" y="42"/>
                      </a:lnTo>
                      <a:lnTo>
                        <a:pt x="109" y="42"/>
                      </a:lnTo>
                      <a:lnTo>
                        <a:pt x="109" y="41"/>
                      </a:lnTo>
                      <a:lnTo>
                        <a:pt x="108" y="40"/>
                      </a:lnTo>
                      <a:lnTo>
                        <a:pt x="108" y="39"/>
                      </a:lnTo>
                      <a:lnTo>
                        <a:pt x="106" y="38"/>
                      </a:lnTo>
                      <a:lnTo>
                        <a:pt x="105" y="39"/>
                      </a:lnTo>
                      <a:lnTo>
                        <a:pt x="103" y="39"/>
                      </a:lnTo>
                      <a:lnTo>
                        <a:pt x="102" y="38"/>
                      </a:lnTo>
                      <a:lnTo>
                        <a:pt x="100" y="36"/>
                      </a:lnTo>
                      <a:lnTo>
                        <a:pt x="99" y="35"/>
                      </a:lnTo>
                      <a:lnTo>
                        <a:pt x="98" y="35"/>
                      </a:lnTo>
                      <a:lnTo>
                        <a:pt x="99" y="2"/>
                      </a:lnTo>
                      <a:lnTo>
                        <a:pt x="58" y="0"/>
                      </a:lnTo>
                      <a:lnTo>
                        <a:pt x="57" y="0"/>
                      </a:lnTo>
                      <a:lnTo>
                        <a:pt x="51" y="76"/>
                      </a:lnTo>
                      <a:lnTo>
                        <a:pt x="0" y="72"/>
                      </a:lnTo>
                      <a:lnTo>
                        <a:pt x="1" y="73"/>
                      </a:lnTo>
                      <a:lnTo>
                        <a:pt x="0" y="74"/>
                      </a:lnTo>
                      <a:lnTo>
                        <a:pt x="1" y="75"/>
                      </a:lnTo>
                      <a:lnTo>
                        <a:pt x="3" y="77"/>
                      </a:lnTo>
                      <a:lnTo>
                        <a:pt x="4" y="79"/>
                      </a:lnTo>
                      <a:lnTo>
                        <a:pt x="5" y="81"/>
                      </a:lnTo>
                      <a:lnTo>
                        <a:pt x="8" y="83"/>
                      </a:lnTo>
                      <a:lnTo>
                        <a:pt x="16" y="92"/>
                      </a:lnTo>
                      <a:lnTo>
                        <a:pt x="22" y="98"/>
                      </a:lnTo>
                      <a:lnTo>
                        <a:pt x="23" y="99"/>
                      </a:lnTo>
                      <a:lnTo>
                        <a:pt x="23" y="100"/>
                      </a:lnTo>
                      <a:lnTo>
                        <a:pt x="23" y="101"/>
                      </a:lnTo>
                      <a:lnTo>
                        <a:pt x="24" y="102"/>
                      </a:lnTo>
                      <a:lnTo>
                        <a:pt x="25" y="104"/>
                      </a:lnTo>
                      <a:lnTo>
                        <a:pt x="25" y="110"/>
                      </a:lnTo>
                      <a:lnTo>
                        <a:pt x="25" y="112"/>
                      </a:lnTo>
                      <a:lnTo>
                        <a:pt x="28" y="115"/>
                      </a:lnTo>
                      <a:lnTo>
                        <a:pt x="38" y="123"/>
                      </a:lnTo>
                      <a:lnTo>
                        <a:pt x="45" y="127"/>
                      </a:lnTo>
                      <a:lnTo>
                        <a:pt x="46" y="127"/>
                      </a:lnTo>
                      <a:lnTo>
                        <a:pt x="48" y="127"/>
                      </a:lnTo>
                      <a:lnTo>
                        <a:pt x="49" y="125"/>
                      </a:lnTo>
                      <a:lnTo>
                        <a:pt x="50" y="124"/>
                      </a:lnTo>
                      <a:lnTo>
                        <a:pt x="53" y="117"/>
                      </a:lnTo>
                      <a:lnTo>
                        <a:pt x="55" y="115"/>
                      </a:lnTo>
                      <a:lnTo>
                        <a:pt x="56" y="114"/>
                      </a:lnTo>
                      <a:lnTo>
                        <a:pt x="58" y="115"/>
                      </a:lnTo>
                      <a:lnTo>
                        <a:pt x="59" y="115"/>
                      </a:lnTo>
                      <a:lnTo>
                        <a:pt x="59" y="114"/>
                      </a:lnTo>
                      <a:lnTo>
                        <a:pt x="60" y="113"/>
                      </a:lnTo>
                      <a:lnTo>
                        <a:pt x="61" y="114"/>
                      </a:lnTo>
                      <a:lnTo>
                        <a:pt x="62" y="114"/>
                      </a:lnTo>
                      <a:lnTo>
                        <a:pt x="66" y="115"/>
                      </a:lnTo>
                      <a:lnTo>
                        <a:pt x="67" y="115"/>
                      </a:lnTo>
                      <a:lnTo>
                        <a:pt x="70" y="116"/>
                      </a:lnTo>
                      <a:lnTo>
                        <a:pt x="71" y="116"/>
                      </a:lnTo>
                      <a:lnTo>
                        <a:pt x="74" y="117"/>
                      </a:lnTo>
                      <a:lnTo>
                        <a:pt x="75" y="119"/>
                      </a:lnTo>
                      <a:lnTo>
                        <a:pt x="75" y="120"/>
                      </a:lnTo>
                      <a:lnTo>
                        <a:pt x="76" y="120"/>
                      </a:lnTo>
                      <a:lnTo>
                        <a:pt x="77" y="121"/>
                      </a:lnTo>
                      <a:lnTo>
                        <a:pt x="79" y="123"/>
                      </a:lnTo>
                      <a:lnTo>
                        <a:pt x="82" y="126"/>
                      </a:lnTo>
                      <a:lnTo>
                        <a:pt x="83" y="128"/>
                      </a:lnTo>
                      <a:lnTo>
                        <a:pt x="83" y="129"/>
                      </a:lnTo>
                      <a:lnTo>
                        <a:pt x="88" y="140"/>
                      </a:lnTo>
                      <a:lnTo>
                        <a:pt x="89" y="142"/>
                      </a:lnTo>
                      <a:lnTo>
                        <a:pt x="93" y="147"/>
                      </a:lnTo>
                      <a:lnTo>
                        <a:pt x="94" y="149"/>
                      </a:lnTo>
                      <a:lnTo>
                        <a:pt x="97" y="152"/>
                      </a:lnTo>
                      <a:lnTo>
                        <a:pt x="98" y="153"/>
                      </a:lnTo>
                      <a:lnTo>
                        <a:pt x="99" y="154"/>
                      </a:lnTo>
                      <a:lnTo>
                        <a:pt x="100" y="155"/>
                      </a:lnTo>
                      <a:lnTo>
                        <a:pt x="100" y="159"/>
                      </a:lnTo>
                      <a:lnTo>
                        <a:pt x="101" y="160"/>
                      </a:lnTo>
                      <a:lnTo>
                        <a:pt x="101" y="164"/>
                      </a:lnTo>
                      <a:lnTo>
                        <a:pt x="102" y="165"/>
                      </a:lnTo>
                      <a:lnTo>
                        <a:pt x="105" y="172"/>
                      </a:lnTo>
                      <a:lnTo>
                        <a:pt x="106" y="174"/>
                      </a:lnTo>
                      <a:lnTo>
                        <a:pt x="108" y="174"/>
                      </a:lnTo>
                      <a:lnTo>
                        <a:pt x="111" y="176"/>
                      </a:lnTo>
                      <a:lnTo>
                        <a:pt x="114" y="177"/>
                      </a:lnTo>
                      <a:lnTo>
                        <a:pt x="119" y="180"/>
                      </a:lnTo>
                      <a:lnTo>
                        <a:pt x="125" y="181"/>
                      </a:lnTo>
                      <a:lnTo>
                        <a:pt x="126" y="181"/>
                      </a:lnTo>
                      <a:lnTo>
                        <a:pt x="130" y="183"/>
                      </a:lnTo>
                      <a:lnTo>
                        <a:pt x="132" y="184"/>
                      </a:lnTo>
                      <a:lnTo>
                        <a:pt x="133" y="182"/>
                      </a:lnTo>
                      <a:lnTo>
                        <a:pt x="135" y="182"/>
                      </a:lnTo>
                      <a:lnTo>
                        <a:pt x="135" y="181"/>
                      </a:lnTo>
                      <a:lnTo>
                        <a:pt x="134" y="180"/>
                      </a:lnTo>
                      <a:lnTo>
                        <a:pt x="133" y="178"/>
                      </a:lnTo>
                      <a:lnTo>
                        <a:pt x="130" y="170"/>
                      </a:lnTo>
                      <a:lnTo>
                        <a:pt x="129" y="167"/>
                      </a:lnTo>
                      <a:lnTo>
                        <a:pt x="131" y="162"/>
                      </a:lnTo>
                      <a:lnTo>
                        <a:pt x="131" y="160"/>
                      </a:lnTo>
                      <a:lnTo>
                        <a:pt x="130" y="160"/>
                      </a:lnTo>
                      <a:lnTo>
                        <a:pt x="130" y="159"/>
                      </a:lnTo>
                      <a:lnTo>
                        <a:pt x="132" y="158"/>
                      </a:lnTo>
                      <a:lnTo>
                        <a:pt x="133" y="153"/>
                      </a:lnTo>
                      <a:lnTo>
                        <a:pt x="132" y="153"/>
                      </a:lnTo>
                      <a:lnTo>
                        <a:pt x="132" y="151"/>
                      </a:lnTo>
                      <a:lnTo>
                        <a:pt x="133" y="150"/>
                      </a:lnTo>
                      <a:lnTo>
                        <a:pt x="134" y="151"/>
                      </a:lnTo>
                      <a:lnTo>
                        <a:pt x="137" y="149"/>
                      </a:lnTo>
                      <a:lnTo>
                        <a:pt x="137" y="147"/>
                      </a:lnTo>
                      <a:lnTo>
                        <a:pt x="136" y="146"/>
                      </a:lnTo>
                      <a:lnTo>
                        <a:pt x="137" y="145"/>
                      </a:lnTo>
                      <a:lnTo>
                        <a:pt x="138" y="145"/>
                      </a:lnTo>
                      <a:lnTo>
                        <a:pt x="138" y="144"/>
                      </a:lnTo>
                      <a:lnTo>
                        <a:pt x="139" y="145"/>
                      </a:lnTo>
                      <a:lnTo>
                        <a:pt x="140" y="145"/>
                      </a:lnTo>
                      <a:lnTo>
                        <a:pt x="141" y="144"/>
                      </a:lnTo>
                      <a:lnTo>
                        <a:pt x="141" y="142"/>
                      </a:lnTo>
                      <a:lnTo>
                        <a:pt x="142" y="141"/>
                      </a:lnTo>
                      <a:lnTo>
                        <a:pt x="142" y="142"/>
                      </a:lnTo>
                      <a:lnTo>
                        <a:pt x="143" y="142"/>
                      </a:lnTo>
                      <a:lnTo>
                        <a:pt x="146" y="141"/>
                      </a:lnTo>
                      <a:lnTo>
                        <a:pt x="147" y="141"/>
                      </a:lnTo>
                      <a:lnTo>
                        <a:pt x="147" y="140"/>
                      </a:lnTo>
                      <a:lnTo>
                        <a:pt x="145" y="139"/>
                      </a:lnTo>
                      <a:lnTo>
                        <a:pt x="145" y="138"/>
                      </a:lnTo>
                      <a:lnTo>
                        <a:pt x="148" y="137"/>
                      </a:lnTo>
                      <a:lnTo>
                        <a:pt x="149" y="136"/>
                      </a:lnTo>
                      <a:lnTo>
                        <a:pt x="150" y="136"/>
                      </a:lnTo>
                      <a:lnTo>
                        <a:pt x="149" y="137"/>
                      </a:lnTo>
                      <a:lnTo>
                        <a:pt x="150" y="138"/>
                      </a:lnTo>
                      <a:lnTo>
                        <a:pt x="151" y="137"/>
                      </a:lnTo>
                      <a:lnTo>
                        <a:pt x="156" y="135"/>
                      </a:lnTo>
                      <a:lnTo>
                        <a:pt x="165" y="130"/>
                      </a:lnTo>
                      <a:lnTo>
                        <a:pt x="165" y="128"/>
                      </a:lnTo>
                      <a:lnTo>
                        <a:pt x="169" y="124"/>
                      </a:lnTo>
                      <a:lnTo>
                        <a:pt x="168" y="121"/>
                      </a:lnTo>
                      <a:lnTo>
                        <a:pt x="168" y="119"/>
                      </a:lnTo>
                      <a:lnTo>
                        <a:pt x="171" y="118"/>
                      </a:lnTo>
                      <a:lnTo>
                        <a:pt x="171" y="120"/>
                      </a:lnTo>
                      <a:lnTo>
                        <a:pt x="171" y="121"/>
                      </a:lnTo>
                      <a:lnTo>
                        <a:pt x="174" y="121"/>
                      </a:lnTo>
                      <a:lnTo>
                        <a:pt x="175" y="122"/>
                      </a:lnTo>
                      <a:lnTo>
                        <a:pt x="181" y="119"/>
                      </a:lnTo>
                      <a:lnTo>
                        <a:pt x="185" y="119"/>
                      </a:lnTo>
                      <a:lnTo>
                        <a:pt x="184" y="118"/>
                      </a:lnTo>
                      <a:lnTo>
                        <a:pt x="184" y="117"/>
                      </a:lnTo>
                      <a:lnTo>
                        <a:pt x="184" y="116"/>
                      </a:lnTo>
                      <a:lnTo>
                        <a:pt x="184" y="115"/>
                      </a:lnTo>
                      <a:lnTo>
                        <a:pt x="185" y="114"/>
                      </a:lnTo>
                      <a:lnTo>
                        <a:pt x="187" y="110"/>
                      </a:lnTo>
                      <a:lnTo>
                        <a:pt x="186" y="108"/>
                      </a:lnTo>
                      <a:lnTo>
                        <a:pt x="186" y="107"/>
                      </a:lnTo>
                      <a:lnTo>
                        <a:pt x="186" y="106"/>
                      </a:lnTo>
                      <a:lnTo>
                        <a:pt x="186" y="105"/>
                      </a:lnTo>
                      <a:lnTo>
                        <a:pt x="186" y="103"/>
                      </a:lnTo>
                      <a:lnTo>
                        <a:pt x="187" y="102"/>
                      </a:lnTo>
                      <a:lnTo>
                        <a:pt x="188" y="101"/>
                      </a:lnTo>
                      <a:lnTo>
                        <a:pt x="189" y="98"/>
                      </a:lnTo>
                      <a:lnTo>
                        <a:pt x="189" y="96"/>
                      </a:lnTo>
                      <a:lnTo>
                        <a:pt x="188" y="93"/>
                      </a:lnTo>
                      <a:lnTo>
                        <a:pt x="187" y="91"/>
                      </a:lnTo>
                      <a:lnTo>
                        <a:pt x="186" y="91"/>
                      </a:lnTo>
                      <a:lnTo>
                        <a:pt x="187" y="90"/>
                      </a:lnTo>
                      <a:lnTo>
                        <a:pt x="186" y="89"/>
                      </a:lnTo>
                      <a:lnTo>
                        <a:pt x="185" y="88"/>
                      </a:lnTo>
                      <a:lnTo>
                        <a:pt x="184" y="87"/>
                      </a:lnTo>
                      <a:lnTo>
                        <a:pt x="184" y="86"/>
                      </a:lnTo>
                      <a:lnTo>
                        <a:pt x="185" y="85"/>
                      </a:lnTo>
                      <a:lnTo>
                        <a:pt x="184" y="82"/>
                      </a:lnTo>
                      <a:lnTo>
                        <a:pt x="181" y="80"/>
                      </a:lnTo>
                      <a:lnTo>
                        <a:pt x="181" y="79"/>
                      </a:lnTo>
                      <a:lnTo>
                        <a:pt x="180" y="62"/>
                      </a:lnTo>
                      <a:lnTo>
                        <a:pt x="180" y="53"/>
                      </a:lnTo>
                      <a:lnTo>
                        <a:pt x="178" y="52"/>
                      </a:lnTo>
                      <a:lnTo>
                        <a:pt x="176" y="53"/>
                      </a:lnTo>
                      <a:lnTo>
                        <a:pt x="174" y="51"/>
                      </a:lnTo>
                      <a:close/>
                    </a:path>
                  </a:pathLst>
                </a:custGeom>
                <a:solidFill>
                  <a:srgbClr val="FFCE85"/>
                </a:solidFill>
                <a:ln w="12700" cmpd="sng">
                  <a:solidFill>
                    <a:schemeClr val="tx1"/>
                  </a:solidFill>
                  <a:prstDash val="solid"/>
                  <a:round/>
                  <a:headEnd/>
                  <a:tailEnd/>
                </a:ln>
              </p:spPr>
              <p:txBody>
                <a:bodyPr/>
                <a:lstStyle/>
                <a:p>
                  <a:endParaRPr lang="en-US"/>
                </a:p>
              </p:txBody>
            </p:sp>
            <p:grpSp>
              <p:nvGrpSpPr>
                <p:cNvPr id="11" name="Group 28"/>
                <p:cNvGrpSpPr>
                  <a:grpSpLocks/>
                </p:cNvGrpSpPr>
                <p:nvPr/>
              </p:nvGrpSpPr>
              <p:grpSpPr bwMode="auto">
                <a:xfrm>
                  <a:off x="715" y="2448"/>
                  <a:ext cx="1263" cy="876"/>
                  <a:chOff x="768" y="2832"/>
                  <a:chExt cx="1203" cy="876"/>
                </a:xfrm>
              </p:grpSpPr>
              <p:sp>
                <p:nvSpPr>
                  <p:cNvPr id="32848" name="Freeform 29"/>
                  <p:cNvSpPr>
                    <a:spLocks/>
                  </p:cNvSpPr>
                  <p:nvPr/>
                </p:nvSpPr>
                <p:spPr bwMode="auto">
                  <a:xfrm>
                    <a:off x="1056" y="2832"/>
                    <a:ext cx="915" cy="780"/>
                  </a:xfrm>
                  <a:custGeom>
                    <a:avLst/>
                    <a:gdLst>
                      <a:gd name="T0" fmla="*/ 331 w 188"/>
                      <a:gd name="T1" fmla="*/ 736 h 160"/>
                      <a:gd name="T2" fmla="*/ 618 w 188"/>
                      <a:gd name="T3" fmla="*/ 951 h 160"/>
                      <a:gd name="T4" fmla="*/ 428 w 188"/>
                      <a:gd name="T5" fmla="*/ 1189 h 160"/>
                      <a:gd name="T6" fmla="*/ 380 w 188"/>
                      <a:gd name="T7" fmla="*/ 1024 h 160"/>
                      <a:gd name="T8" fmla="*/ 117 w 188"/>
                      <a:gd name="T9" fmla="*/ 1307 h 160"/>
                      <a:gd name="T10" fmla="*/ 263 w 188"/>
                      <a:gd name="T11" fmla="*/ 1521 h 160"/>
                      <a:gd name="T12" fmla="*/ 638 w 188"/>
                      <a:gd name="T13" fmla="*/ 1448 h 160"/>
                      <a:gd name="T14" fmla="*/ 521 w 188"/>
                      <a:gd name="T15" fmla="*/ 1760 h 160"/>
                      <a:gd name="T16" fmla="*/ 428 w 188"/>
                      <a:gd name="T17" fmla="*/ 1877 h 160"/>
                      <a:gd name="T18" fmla="*/ 238 w 188"/>
                      <a:gd name="T19" fmla="*/ 1950 h 160"/>
                      <a:gd name="T20" fmla="*/ 141 w 188"/>
                      <a:gd name="T21" fmla="*/ 2330 h 160"/>
                      <a:gd name="T22" fmla="*/ 263 w 188"/>
                      <a:gd name="T23" fmla="*/ 2545 h 160"/>
                      <a:gd name="T24" fmla="*/ 521 w 188"/>
                      <a:gd name="T25" fmla="*/ 2662 h 160"/>
                      <a:gd name="T26" fmla="*/ 521 w 188"/>
                      <a:gd name="T27" fmla="*/ 2852 h 160"/>
                      <a:gd name="T28" fmla="*/ 827 w 188"/>
                      <a:gd name="T29" fmla="*/ 2925 h 160"/>
                      <a:gd name="T30" fmla="*/ 993 w 188"/>
                      <a:gd name="T31" fmla="*/ 2969 h 160"/>
                      <a:gd name="T32" fmla="*/ 686 w 188"/>
                      <a:gd name="T33" fmla="*/ 3349 h 160"/>
                      <a:gd name="T34" fmla="*/ 448 w 188"/>
                      <a:gd name="T35" fmla="*/ 3495 h 160"/>
                      <a:gd name="T36" fmla="*/ 73 w 188"/>
                      <a:gd name="T37" fmla="*/ 3685 h 160"/>
                      <a:gd name="T38" fmla="*/ 73 w 188"/>
                      <a:gd name="T39" fmla="*/ 3802 h 160"/>
                      <a:gd name="T40" fmla="*/ 686 w 188"/>
                      <a:gd name="T41" fmla="*/ 3539 h 160"/>
                      <a:gd name="T42" fmla="*/ 1470 w 188"/>
                      <a:gd name="T43" fmla="*/ 2852 h 160"/>
                      <a:gd name="T44" fmla="*/ 1397 w 188"/>
                      <a:gd name="T45" fmla="*/ 2779 h 160"/>
                      <a:gd name="T46" fmla="*/ 1825 w 188"/>
                      <a:gd name="T47" fmla="*/ 2257 h 160"/>
                      <a:gd name="T48" fmla="*/ 1703 w 188"/>
                      <a:gd name="T49" fmla="*/ 2398 h 160"/>
                      <a:gd name="T50" fmla="*/ 1728 w 188"/>
                      <a:gd name="T51" fmla="*/ 2589 h 160"/>
                      <a:gd name="T52" fmla="*/ 1703 w 188"/>
                      <a:gd name="T53" fmla="*/ 2711 h 160"/>
                      <a:gd name="T54" fmla="*/ 2039 w 188"/>
                      <a:gd name="T55" fmla="*/ 2520 h 160"/>
                      <a:gd name="T56" fmla="*/ 2039 w 188"/>
                      <a:gd name="T57" fmla="*/ 2330 h 160"/>
                      <a:gd name="T58" fmla="*/ 2536 w 188"/>
                      <a:gd name="T59" fmla="*/ 2447 h 160"/>
                      <a:gd name="T60" fmla="*/ 2867 w 188"/>
                      <a:gd name="T61" fmla="*/ 2398 h 160"/>
                      <a:gd name="T62" fmla="*/ 3436 w 188"/>
                      <a:gd name="T63" fmla="*/ 2589 h 160"/>
                      <a:gd name="T64" fmla="*/ 3626 w 188"/>
                      <a:gd name="T65" fmla="*/ 2828 h 160"/>
                      <a:gd name="T66" fmla="*/ 3933 w 188"/>
                      <a:gd name="T67" fmla="*/ 3042 h 160"/>
                      <a:gd name="T68" fmla="*/ 4453 w 188"/>
                      <a:gd name="T69" fmla="*/ 3091 h 160"/>
                      <a:gd name="T70" fmla="*/ 4380 w 188"/>
                      <a:gd name="T71" fmla="*/ 2779 h 160"/>
                      <a:gd name="T72" fmla="*/ 4171 w 188"/>
                      <a:gd name="T73" fmla="*/ 2735 h 160"/>
                      <a:gd name="T74" fmla="*/ 3860 w 188"/>
                      <a:gd name="T75" fmla="*/ 2520 h 160"/>
                      <a:gd name="T76" fmla="*/ 3480 w 188"/>
                      <a:gd name="T77" fmla="*/ 2257 h 160"/>
                      <a:gd name="T78" fmla="*/ 3339 w 188"/>
                      <a:gd name="T79" fmla="*/ 2447 h 160"/>
                      <a:gd name="T80" fmla="*/ 3056 w 188"/>
                      <a:gd name="T81" fmla="*/ 2208 h 160"/>
                      <a:gd name="T82" fmla="*/ 2769 w 188"/>
                      <a:gd name="T83" fmla="*/ 1901 h 160"/>
                      <a:gd name="T84" fmla="*/ 2414 w 188"/>
                      <a:gd name="T85" fmla="*/ 497 h 160"/>
                      <a:gd name="T86" fmla="*/ 2132 w 188"/>
                      <a:gd name="T87" fmla="*/ 117 h 160"/>
                      <a:gd name="T88" fmla="*/ 1635 w 188"/>
                      <a:gd name="T89" fmla="*/ 117 h 160"/>
                      <a:gd name="T90" fmla="*/ 1397 w 188"/>
                      <a:gd name="T91" fmla="*/ 117 h 160"/>
                      <a:gd name="T92" fmla="*/ 1066 w 188"/>
                      <a:gd name="T93" fmla="*/ 0 h 160"/>
                      <a:gd name="T94" fmla="*/ 827 w 188"/>
                      <a:gd name="T95" fmla="*/ 98 h 160"/>
                      <a:gd name="T96" fmla="*/ 569 w 188"/>
                      <a:gd name="T97" fmla="*/ 307 h 160"/>
                      <a:gd name="T98" fmla="*/ 448 w 188"/>
                      <a:gd name="T99" fmla="*/ 497 h 160"/>
                      <a:gd name="T100" fmla="*/ 238 w 188"/>
                      <a:gd name="T101" fmla="*/ 619 h 1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8"/>
                      <a:gd name="T154" fmla="*/ 0 h 160"/>
                      <a:gd name="T155" fmla="*/ 188 w 188"/>
                      <a:gd name="T156" fmla="*/ 160 h 1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8" h="160">
                        <a:moveTo>
                          <a:pt x="10" y="26"/>
                        </a:moveTo>
                        <a:lnTo>
                          <a:pt x="14" y="31"/>
                        </a:lnTo>
                        <a:lnTo>
                          <a:pt x="19" y="39"/>
                        </a:lnTo>
                        <a:lnTo>
                          <a:pt x="26" y="40"/>
                        </a:lnTo>
                        <a:lnTo>
                          <a:pt x="26" y="50"/>
                        </a:lnTo>
                        <a:lnTo>
                          <a:pt x="18" y="50"/>
                        </a:lnTo>
                        <a:lnTo>
                          <a:pt x="18" y="43"/>
                        </a:lnTo>
                        <a:lnTo>
                          <a:pt x="16" y="43"/>
                        </a:lnTo>
                        <a:lnTo>
                          <a:pt x="0" y="50"/>
                        </a:lnTo>
                        <a:lnTo>
                          <a:pt x="5" y="55"/>
                        </a:lnTo>
                        <a:lnTo>
                          <a:pt x="5" y="61"/>
                        </a:lnTo>
                        <a:lnTo>
                          <a:pt x="11" y="64"/>
                        </a:lnTo>
                        <a:lnTo>
                          <a:pt x="21" y="66"/>
                        </a:lnTo>
                        <a:lnTo>
                          <a:pt x="27" y="61"/>
                        </a:lnTo>
                        <a:lnTo>
                          <a:pt x="29" y="72"/>
                        </a:lnTo>
                        <a:lnTo>
                          <a:pt x="22" y="74"/>
                        </a:lnTo>
                        <a:lnTo>
                          <a:pt x="21" y="77"/>
                        </a:lnTo>
                        <a:lnTo>
                          <a:pt x="18" y="79"/>
                        </a:lnTo>
                        <a:lnTo>
                          <a:pt x="13" y="75"/>
                        </a:lnTo>
                        <a:lnTo>
                          <a:pt x="10" y="82"/>
                        </a:lnTo>
                        <a:lnTo>
                          <a:pt x="2" y="90"/>
                        </a:lnTo>
                        <a:lnTo>
                          <a:pt x="6" y="98"/>
                        </a:lnTo>
                        <a:lnTo>
                          <a:pt x="5" y="101"/>
                        </a:lnTo>
                        <a:lnTo>
                          <a:pt x="11" y="107"/>
                        </a:lnTo>
                        <a:lnTo>
                          <a:pt x="19" y="107"/>
                        </a:lnTo>
                        <a:lnTo>
                          <a:pt x="22" y="112"/>
                        </a:lnTo>
                        <a:lnTo>
                          <a:pt x="21" y="115"/>
                        </a:lnTo>
                        <a:lnTo>
                          <a:pt x="22" y="120"/>
                        </a:lnTo>
                        <a:lnTo>
                          <a:pt x="29" y="117"/>
                        </a:lnTo>
                        <a:lnTo>
                          <a:pt x="35" y="123"/>
                        </a:lnTo>
                        <a:lnTo>
                          <a:pt x="45" y="119"/>
                        </a:lnTo>
                        <a:lnTo>
                          <a:pt x="42" y="125"/>
                        </a:lnTo>
                        <a:lnTo>
                          <a:pt x="42" y="131"/>
                        </a:lnTo>
                        <a:lnTo>
                          <a:pt x="29" y="141"/>
                        </a:lnTo>
                        <a:lnTo>
                          <a:pt x="24" y="147"/>
                        </a:lnTo>
                        <a:lnTo>
                          <a:pt x="19" y="147"/>
                        </a:lnTo>
                        <a:lnTo>
                          <a:pt x="11" y="154"/>
                        </a:lnTo>
                        <a:lnTo>
                          <a:pt x="3" y="155"/>
                        </a:lnTo>
                        <a:lnTo>
                          <a:pt x="0" y="159"/>
                        </a:lnTo>
                        <a:lnTo>
                          <a:pt x="3" y="160"/>
                        </a:lnTo>
                        <a:lnTo>
                          <a:pt x="19" y="154"/>
                        </a:lnTo>
                        <a:lnTo>
                          <a:pt x="29" y="149"/>
                        </a:lnTo>
                        <a:lnTo>
                          <a:pt x="48" y="136"/>
                        </a:lnTo>
                        <a:lnTo>
                          <a:pt x="62" y="120"/>
                        </a:lnTo>
                        <a:lnTo>
                          <a:pt x="64" y="117"/>
                        </a:lnTo>
                        <a:lnTo>
                          <a:pt x="59" y="117"/>
                        </a:lnTo>
                        <a:lnTo>
                          <a:pt x="73" y="96"/>
                        </a:lnTo>
                        <a:lnTo>
                          <a:pt x="77" y="95"/>
                        </a:lnTo>
                        <a:lnTo>
                          <a:pt x="77" y="98"/>
                        </a:lnTo>
                        <a:lnTo>
                          <a:pt x="72" y="101"/>
                        </a:lnTo>
                        <a:lnTo>
                          <a:pt x="70" y="111"/>
                        </a:lnTo>
                        <a:lnTo>
                          <a:pt x="73" y="109"/>
                        </a:lnTo>
                        <a:lnTo>
                          <a:pt x="70" y="112"/>
                        </a:lnTo>
                        <a:lnTo>
                          <a:pt x="72" y="114"/>
                        </a:lnTo>
                        <a:lnTo>
                          <a:pt x="82" y="107"/>
                        </a:lnTo>
                        <a:lnTo>
                          <a:pt x="86" y="106"/>
                        </a:lnTo>
                        <a:lnTo>
                          <a:pt x="88" y="101"/>
                        </a:lnTo>
                        <a:lnTo>
                          <a:pt x="86" y="98"/>
                        </a:lnTo>
                        <a:lnTo>
                          <a:pt x="96" y="96"/>
                        </a:lnTo>
                        <a:lnTo>
                          <a:pt x="107" y="103"/>
                        </a:lnTo>
                        <a:lnTo>
                          <a:pt x="117" y="99"/>
                        </a:lnTo>
                        <a:lnTo>
                          <a:pt x="121" y="101"/>
                        </a:lnTo>
                        <a:lnTo>
                          <a:pt x="128" y="101"/>
                        </a:lnTo>
                        <a:lnTo>
                          <a:pt x="145" y="109"/>
                        </a:lnTo>
                        <a:lnTo>
                          <a:pt x="149" y="112"/>
                        </a:lnTo>
                        <a:lnTo>
                          <a:pt x="153" y="119"/>
                        </a:lnTo>
                        <a:lnTo>
                          <a:pt x="163" y="125"/>
                        </a:lnTo>
                        <a:lnTo>
                          <a:pt x="166" y="128"/>
                        </a:lnTo>
                        <a:lnTo>
                          <a:pt x="177" y="135"/>
                        </a:lnTo>
                        <a:lnTo>
                          <a:pt x="188" y="130"/>
                        </a:lnTo>
                        <a:lnTo>
                          <a:pt x="188" y="123"/>
                        </a:lnTo>
                        <a:lnTo>
                          <a:pt x="185" y="117"/>
                        </a:lnTo>
                        <a:lnTo>
                          <a:pt x="180" y="115"/>
                        </a:lnTo>
                        <a:lnTo>
                          <a:pt x="176" y="115"/>
                        </a:lnTo>
                        <a:lnTo>
                          <a:pt x="169" y="111"/>
                        </a:lnTo>
                        <a:lnTo>
                          <a:pt x="163" y="106"/>
                        </a:lnTo>
                        <a:lnTo>
                          <a:pt x="150" y="93"/>
                        </a:lnTo>
                        <a:lnTo>
                          <a:pt x="147" y="95"/>
                        </a:lnTo>
                        <a:lnTo>
                          <a:pt x="144" y="99"/>
                        </a:lnTo>
                        <a:lnTo>
                          <a:pt x="141" y="103"/>
                        </a:lnTo>
                        <a:lnTo>
                          <a:pt x="129" y="96"/>
                        </a:lnTo>
                        <a:lnTo>
                          <a:pt x="129" y="93"/>
                        </a:lnTo>
                        <a:lnTo>
                          <a:pt x="120" y="96"/>
                        </a:lnTo>
                        <a:lnTo>
                          <a:pt x="117" y="80"/>
                        </a:lnTo>
                        <a:lnTo>
                          <a:pt x="109" y="45"/>
                        </a:lnTo>
                        <a:lnTo>
                          <a:pt x="102" y="21"/>
                        </a:lnTo>
                        <a:lnTo>
                          <a:pt x="99" y="10"/>
                        </a:lnTo>
                        <a:lnTo>
                          <a:pt x="90" y="5"/>
                        </a:lnTo>
                        <a:lnTo>
                          <a:pt x="85" y="8"/>
                        </a:lnTo>
                        <a:lnTo>
                          <a:pt x="69" y="5"/>
                        </a:lnTo>
                        <a:lnTo>
                          <a:pt x="64" y="7"/>
                        </a:lnTo>
                        <a:lnTo>
                          <a:pt x="59" y="5"/>
                        </a:lnTo>
                        <a:lnTo>
                          <a:pt x="59" y="4"/>
                        </a:lnTo>
                        <a:lnTo>
                          <a:pt x="45" y="0"/>
                        </a:lnTo>
                        <a:lnTo>
                          <a:pt x="43" y="4"/>
                        </a:lnTo>
                        <a:lnTo>
                          <a:pt x="35" y="4"/>
                        </a:lnTo>
                        <a:lnTo>
                          <a:pt x="29" y="8"/>
                        </a:lnTo>
                        <a:lnTo>
                          <a:pt x="24" y="13"/>
                        </a:lnTo>
                        <a:lnTo>
                          <a:pt x="22" y="18"/>
                        </a:lnTo>
                        <a:lnTo>
                          <a:pt x="19" y="21"/>
                        </a:lnTo>
                        <a:lnTo>
                          <a:pt x="13" y="21"/>
                        </a:lnTo>
                        <a:lnTo>
                          <a:pt x="10" y="26"/>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2849" name="Freeform 30"/>
                  <p:cNvSpPr>
                    <a:spLocks/>
                  </p:cNvSpPr>
                  <p:nvPr/>
                </p:nvSpPr>
                <p:spPr bwMode="auto">
                  <a:xfrm>
                    <a:off x="1021" y="3608"/>
                    <a:ext cx="20" cy="14"/>
                  </a:xfrm>
                  <a:custGeom>
                    <a:avLst/>
                    <a:gdLst>
                      <a:gd name="T0" fmla="*/ 50 w 4"/>
                      <a:gd name="T1" fmla="*/ 42 h 3"/>
                      <a:gd name="T2" fmla="*/ 50 w 4"/>
                      <a:gd name="T3" fmla="*/ 23 h 3"/>
                      <a:gd name="T4" fmla="*/ 50 w 4"/>
                      <a:gd name="T5" fmla="*/ 23 h 3"/>
                      <a:gd name="T6" fmla="*/ 50 w 4"/>
                      <a:gd name="T7" fmla="*/ 23 h 3"/>
                      <a:gd name="T8" fmla="*/ 50 w 4"/>
                      <a:gd name="T9" fmla="*/ 23 h 3"/>
                      <a:gd name="T10" fmla="*/ 50 w 4"/>
                      <a:gd name="T11" fmla="*/ 23 h 3"/>
                      <a:gd name="T12" fmla="*/ 50 w 4"/>
                      <a:gd name="T13" fmla="*/ 23 h 3"/>
                      <a:gd name="T14" fmla="*/ 25 w 4"/>
                      <a:gd name="T15" fmla="*/ 0 h 3"/>
                      <a:gd name="T16" fmla="*/ 25 w 4"/>
                      <a:gd name="T17" fmla="*/ 0 h 3"/>
                      <a:gd name="T18" fmla="*/ 0 w 4"/>
                      <a:gd name="T19" fmla="*/ 23 h 3"/>
                      <a:gd name="T20" fmla="*/ 0 w 4"/>
                      <a:gd name="T21" fmla="*/ 23 h 3"/>
                      <a:gd name="T22" fmla="*/ 0 w 4"/>
                      <a:gd name="T23" fmla="*/ 23 h 3"/>
                      <a:gd name="T24" fmla="*/ 0 w 4"/>
                      <a:gd name="T25" fmla="*/ 23 h 3"/>
                      <a:gd name="T26" fmla="*/ 0 w 4"/>
                      <a:gd name="T27" fmla="*/ 23 h 3"/>
                      <a:gd name="T28" fmla="*/ 0 w 4"/>
                      <a:gd name="T29" fmla="*/ 23 h 3"/>
                      <a:gd name="T30" fmla="*/ 0 w 4"/>
                      <a:gd name="T31" fmla="*/ 42 h 3"/>
                      <a:gd name="T32" fmla="*/ 0 w 4"/>
                      <a:gd name="T33" fmla="*/ 42 h 3"/>
                      <a:gd name="T34" fmla="*/ 25 w 4"/>
                      <a:gd name="T35" fmla="*/ 42 h 3"/>
                      <a:gd name="T36" fmla="*/ 25 w 4"/>
                      <a:gd name="T37" fmla="*/ 42 h 3"/>
                      <a:gd name="T38" fmla="*/ 25 w 4"/>
                      <a:gd name="T39" fmla="*/ 65 h 3"/>
                      <a:gd name="T40" fmla="*/ 50 w 4"/>
                      <a:gd name="T41" fmla="*/ 65 h 3"/>
                      <a:gd name="T42" fmla="*/ 50 w 4"/>
                      <a:gd name="T43" fmla="*/ 65 h 3"/>
                      <a:gd name="T44" fmla="*/ 75 w 4"/>
                      <a:gd name="T45" fmla="*/ 65 h 3"/>
                      <a:gd name="T46" fmla="*/ 75 w 4"/>
                      <a:gd name="T47" fmla="*/ 65 h 3"/>
                      <a:gd name="T48" fmla="*/ 100 w 4"/>
                      <a:gd name="T49" fmla="*/ 42 h 3"/>
                      <a:gd name="T50" fmla="*/ 100 w 4"/>
                      <a:gd name="T51" fmla="*/ 42 h 3"/>
                      <a:gd name="T52" fmla="*/ 100 w 4"/>
                      <a:gd name="T53" fmla="*/ 42 h 3"/>
                      <a:gd name="T54" fmla="*/ 100 w 4"/>
                      <a:gd name="T55" fmla="*/ 23 h 3"/>
                      <a:gd name="T56" fmla="*/ 100 w 4"/>
                      <a:gd name="T57" fmla="*/ 23 h 3"/>
                      <a:gd name="T58" fmla="*/ 100 w 4"/>
                      <a:gd name="T59" fmla="*/ 23 h 3"/>
                      <a:gd name="T60" fmla="*/ 100 w 4"/>
                      <a:gd name="T61" fmla="*/ 23 h 3"/>
                      <a:gd name="T62" fmla="*/ 100 w 4"/>
                      <a:gd name="T63" fmla="*/ 23 h 3"/>
                      <a:gd name="T64" fmla="*/ 100 w 4"/>
                      <a:gd name="T65" fmla="*/ 0 h 3"/>
                      <a:gd name="T66" fmla="*/ 100 w 4"/>
                      <a:gd name="T67" fmla="*/ 0 h 3"/>
                      <a:gd name="T68" fmla="*/ 100 w 4"/>
                      <a:gd name="T69" fmla="*/ 0 h 3"/>
                      <a:gd name="T70" fmla="*/ 100 w 4"/>
                      <a:gd name="T71" fmla="*/ 0 h 3"/>
                      <a:gd name="T72" fmla="*/ 100 w 4"/>
                      <a:gd name="T73" fmla="*/ 23 h 3"/>
                      <a:gd name="T74" fmla="*/ 75 w 4"/>
                      <a:gd name="T75" fmla="*/ 23 h 3"/>
                      <a:gd name="T76" fmla="*/ 75 w 4"/>
                      <a:gd name="T77" fmla="*/ 23 h 3"/>
                      <a:gd name="T78" fmla="*/ 50 w 4"/>
                      <a:gd name="T79" fmla="*/ 42 h 3"/>
                      <a:gd name="T80" fmla="*/ 50 w 4"/>
                      <a:gd name="T81" fmla="*/ 42 h 3"/>
                      <a:gd name="T82" fmla="*/ 50 w 4"/>
                      <a:gd name="T83" fmla="*/ 42 h 3"/>
                      <a:gd name="T84" fmla="*/ 50 w 4"/>
                      <a:gd name="T85" fmla="*/ 42 h 3"/>
                      <a:gd name="T86" fmla="*/ 50 w 4"/>
                      <a:gd name="T87" fmla="*/ 65 h 3"/>
                      <a:gd name="T88" fmla="*/ 75 w 4"/>
                      <a:gd name="T89" fmla="*/ 65 h 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
                      <a:gd name="T136" fmla="*/ 0 h 3"/>
                      <a:gd name="T137" fmla="*/ 4 w 4"/>
                      <a:gd name="T138" fmla="*/ 3 h 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 h="3">
                        <a:moveTo>
                          <a:pt x="2" y="2"/>
                        </a:moveTo>
                        <a:lnTo>
                          <a:pt x="2" y="1"/>
                        </a:lnTo>
                        <a:lnTo>
                          <a:pt x="1" y="0"/>
                        </a:lnTo>
                        <a:lnTo>
                          <a:pt x="0" y="1"/>
                        </a:lnTo>
                        <a:lnTo>
                          <a:pt x="0" y="2"/>
                        </a:lnTo>
                        <a:lnTo>
                          <a:pt x="1" y="2"/>
                        </a:lnTo>
                        <a:lnTo>
                          <a:pt x="1" y="3"/>
                        </a:lnTo>
                        <a:lnTo>
                          <a:pt x="2" y="3"/>
                        </a:lnTo>
                        <a:lnTo>
                          <a:pt x="3" y="3"/>
                        </a:lnTo>
                        <a:lnTo>
                          <a:pt x="4" y="2"/>
                        </a:lnTo>
                        <a:lnTo>
                          <a:pt x="4" y="1"/>
                        </a:lnTo>
                        <a:lnTo>
                          <a:pt x="4" y="0"/>
                        </a:lnTo>
                        <a:lnTo>
                          <a:pt x="4" y="1"/>
                        </a:lnTo>
                        <a:lnTo>
                          <a:pt x="3" y="1"/>
                        </a:lnTo>
                        <a:lnTo>
                          <a:pt x="2" y="2"/>
                        </a:lnTo>
                        <a:lnTo>
                          <a:pt x="2" y="3"/>
                        </a:lnTo>
                        <a:lnTo>
                          <a:pt x="3" y="3"/>
                        </a:lnTo>
                      </a:path>
                    </a:pathLst>
                  </a:custGeom>
                  <a:solidFill>
                    <a:srgbClr val="FFCE85"/>
                  </a:solidFill>
                  <a:ln w="12700" cmpd="sng">
                    <a:solidFill>
                      <a:schemeClr val="tx1"/>
                    </a:solidFill>
                    <a:prstDash val="solid"/>
                    <a:round/>
                    <a:headEnd/>
                    <a:tailEnd/>
                  </a:ln>
                </p:spPr>
                <p:txBody>
                  <a:bodyPr/>
                  <a:lstStyle/>
                  <a:p>
                    <a:endParaRPr lang="en-US"/>
                  </a:p>
                </p:txBody>
              </p:sp>
              <p:sp>
                <p:nvSpPr>
                  <p:cNvPr id="32850" name="Freeform 31"/>
                  <p:cNvSpPr>
                    <a:spLocks/>
                  </p:cNvSpPr>
                  <p:nvPr/>
                </p:nvSpPr>
                <p:spPr bwMode="auto">
                  <a:xfrm>
                    <a:off x="978" y="3610"/>
                    <a:ext cx="43" cy="30"/>
                  </a:xfrm>
                  <a:custGeom>
                    <a:avLst/>
                    <a:gdLst>
                      <a:gd name="T0" fmla="*/ 158 w 9"/>
                      <a:gd name="T1" fmla="*/ 0 h 6"/>
                      <a:gd name="T2" fmla="*/ 91 w 9"/>
                      <a:gd name="T3" fmla="*/ 0 h 6"/>
                      <a:gd name="T4" fmla="*/ 67 w 9"/>
                      <a:gd name="T5" fmla="*/ 25 h 6"/>
                      <a:gd name="T6" fmla="*/ 67 w 9"/>
                      <a:gd name="T7" fmla="*/ 25 h 6"/>
                      <a:gd name="T8" fmla="*/ 67 w 9"/>
                      <a:gd name="T9" fmla="*/ 50 h 6"/>
                      <a:gd name="T10" fmla="*/ 67 w 9"/>
                      <a:gd name="T11" fmla="*/ 75 h 6"/>
                      <a:gd name="T12" fmla="*/ 48 w 9"/>
                      <a:gd name="T13" fmla="*/ 75 h 6"/>
                      <a:gd name="T14" fmla="*/ 48 w 9"/>
                      <a:gd name="T15" fmla="*/ 75 h 6"/>
                      <a:gd name="T16" fmla="*/ 24 w 9"/>
                      <a:gd name="T17" fmla="*/ 75 h 6"/>
                      <a:gd name="T18" fmla="*/ 24 w 9"/>
                      <a:gd name="T19" fmla="*/ 100 h 6"/>
                      <a:gd name="T20" fmla="*/ 24 w 9"/>
                      <a:gd name="T21" fmla="*/ 125 h 6"/>
                      <a:gd name="T22" fmla="*/ 0 w 9"/>
                      <a:gd name="T23" fmla="*/ 125 h 6"/>
                      <a:gd name="T24" fmla="*/ 0 w 9"/>
                      <a:gd name="T25" fmla="*/ 150 h 6"/>
                      <a:gd name="T26" fmla="*/ 0 w 9"/>
                      <a:gd name="T27" fmla="*/ 150 h 6"/>
                      <a:gd name="T28" fmla="*/ 0 w 9"/>
                      <a:gd name="T29" fmla="*/ 150 h 6"/>
                      <a:gd name="T30" fmla="*/ 0 w 9"/>
                      <a:gd name="T31" fmla="*/ 150 h 6"/>
                      <a:gd name="T32" fmla="*/ 0 w 9"/>
                      <a:gd name="T33" fmla="*/ 150 h 6"/>
                      <a:gd name="T34" fmla="*/ 0 w 9"/>
                      <a:gd name="T35" fmla="*/ 150 h 6"/>
                      <a:gd name="T36" fmla="*/ 0 w 9"/>
                      <a:gd name="T37" fmla="*/ 150 h 6"/>
                      <a:gd name="T38" fmla="*/ 24 w 9"/>
                      <a:gd name="T39" fmla="*/ 150 h 6"/>
                      <a:gd name="T40" fmla="*/ 48 w 9"/>
                      <a:gd name="T41" fmla="*/ 150 h 6"/>
                      <a:gd name="T42" fmla="*/ 67 w 9"/>
                      <a:gd name="T43" fmla="*/ 125 h 6"/>
                      <a:gd name="T44" fmla="*/ 139 w 9"/>
                      <a:gd name="T45" fmla="*/ 75 h 6"/>
                      <a:gd name="T46" fmla="*/ 158 w 9"/>
                      <a:gd name="T47" fmla="*/ 50 h 6"/>
                      <a:gd name="T48" fmla="*/ 182 w 9"/>
                      <a:gd name="T49" fmla="*/ 50 h 6"/>
                      <a:gd name="T50" fmla="*/ 205 w 9"/>
                      <a:gd name="T51" fmla="*/ 25 h 6"/>
                      <a:gd name="T52" fmla="*/ 205 w 9"/>
                      <a:gd name="T53" fmla="*/ 25 h 6"/>
                      <a:gd name="T54" fmla="*/ 205 w 9"/>
                      <a:gd name="T55" fmla="*/ 25 h 6"/>
                      <a:gd name="T56" fmla="*/ 182 w 9"/>
                      <a:gd name="T57" fmla="*/ 0 h 6"/>
                      <a:gd name="T58" fmla="*/ 182 w 9"/>
                      <a:gd name="T59" fmla="*/ 0 h 6"/>
                      <a:gd name="T60" fmla="*/ 182 w 9"/>
                      <a:gd name="T61" fmla="*/ 0 h 6"/>
                      <a:gd name="T62" fmla="*/ 182 w 9"/>
                      <a:gd name="T63" fmla="*/ 0 h 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6"/>
                      <a:gd name="T98" fmla="*/ 9 w 9"/>
                      <a:gd name="T99" fmla="*/ 6 h 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6">
                        <a:moveTo>
                          <a:pt x="8" y="0"/>
                        </a:moveTo>
                        <a:lnTo>
                          <a:pt x="7" y="0"/>
                        </a:lnTo>
                        <a:lnTo>
                          <a:pt x="6" y="0"/>
                        </a:lnTo>
                        <a:lnTo>
                          <a:pt x="4" y="0"/>
                        </a:lnTo>
                        <a:lnTo>
                          <a:pt x="4" y="1"/>
                        </a:lnTo>
                        <a:lnTo>
                          <a:pt x="3" y="1"/>
                        </a:lnTo>
                        <a:lnTo>
                          <a:pt x="3" y="2"/>
                        </a:lnTo>
                        <a:lnTo>
                          <a:pt x="3" y="3"/>
                        </a:lnTo>
                        <a:lnTo>
                          <a:pt x="2" y="3"/>
                        </a:lnTo>
                        <a:lnTo>
                          <a:pt x="1" y="3"/>
                        </a:lnTo>
                        <a:lnTo>
                          <a:pt x="1" y="4"/>
                        </a:lnTo>
                        <a:lnTo>
                          <a:pt x="1" y="5"/>
                        </a:lnTo>
                        <a:lnTo>
                          <a:pt x="0" y="5"/>
                        </a:lnTo>
                        <a:lnTo>
                          <a:pt x="0" y="6"/>
                        </a:lnTo>
                        <a:lnTo>
                          <a:pt x="1" y="6"/>
                        </a:lnTo>
                        <a:lnTo>
                          <a:pt x="2" y="6"/>
                        </a:lnTo>
                        <a:lnTo>
                          <a:pt x="2" y="5"/>
                        </a:lnTo>
                        <a:lnTo>
                          <a:pt x="3" y="5"/>
                        </a:lnTo>
                        <a:lnTo>
                          <a:pt x="5" y="4"/>
                        </a:lnTo>
                        <a:lnTo>
                          <a:pt x="6" y="3"/>
                        </a:lnTo>
                        <a:lnTo>
                          <a:pt x="7" y="2"/>
                        </a:lnTo>
                        <a:lnTo>
                          <a:pt x="8" y="2"/>
                        </a:lnTo>
                        <a:lnTo>
                          <a:pt x="9" y="1"/>
                        </a:lnTo>
                        <a:lnTo>
                          <a:pt x="8" y="0"/>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2851" name="Freeform 32"/>
                  <p:cNvSpPr>
                    <a:spLocks/>
                  </p:cNvSpPr>
                  <p:nvPr/>
                </p:nvSpPr>
                <p:spPr bwMode="auto">
                  <a:xfrm>
                    <a:off x="934" y="3632"/>
                    <a:ext cx="44" cy="34"/>
                  </a:xfrm>
                  <a:custGeom>
                    <a:avLst/>
                    <a:gdLst>
                      <a:gd name="T0" fmla="*/ 191 w 9"/>
                      <a:gd name="T1" fmla="*/ 73 h 7"/>
                      <a:gd name="T2" fmla="*/ 191 w 9"/>
                      <a:gd name="T3" fmla="*/ 24 h 7"/>
                      <a:gd name="T4" fmla="*/ 117 w 9"/>
                      <a:gd name="T5" fmla="*/ 73 h 7"/>
                      <a:gd name="T6" fmla="*/ 98 w 9"/>
                      <a:gd name="T7" fmla="*/ 92 h 7"/>
                      <a:gd name="T8" fmla="*/ 98 w 9"/>
                      <a:gd name="T9" fmla="*/ 92 h 7"/>
                      <a:gd name="T10" fmla="*/ 49 w 9"/>
                      <a:gd name="T11" fmla="*/ 117 h 7"/>
                      <a:gd name="T12" fmla="*/ 24 w 9"/>
                      <a:gd name="T13" fmla="*/ 141 h 7"/>
                      <a:gd name="T14" fmla="*/ 0 w 9"/>
                      <a:gd name="T15" fmla="*/ 141 h 7"/>
                      <a:gd name="T16" fmla="*/ 49 w 9"/>
                      <a:gd name="T17" fmla="*/ 141 h 7"/>
                      <a:gd name="T18" fmla="*/ 73 w 9"/>
                      <a:gd name="T19" fmla="*/ 117 h 7"/>
                      <a:gd name="T20" fmla="*/ 142 w 9"/>
                      <a:gd name="T21" fmla="*/ 92 h 7"/>
                      <a:gd name="T22" fmla="*/ 191 w 9"/>
                      <a:gd name="T23" fmla="*/ 73 h 7"/>
                      <a:gd name="T24" fmla="*/ 191 w 9"/>
                      <a:gd name="T25" fmla="*/ 73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7"/>
                      <a:gd name="T41" fmla="*/ 9 w 9"/>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7">
                        <a:moveTo>
                          <a:pt x="8" y="3"/>
                        </a:moveTo>
                        <a:cubicBezTo>
                          <a:pt x="8" y="2"/>
                          <a:pt x="9" y="1"/>
                          <a:pt x="8" y="1"/>
                        </a:cubicBezTo>
                        <a:cubicBezTo>
                          <a:pt x="7" y="0"/>
                          <a:pt x="5" y="2"/>
                          <a:pt x="5" y="3"/>
                        </a:cubicBezTo>
                        <a:cubicBezTo>
                          <a:pt x="4" y="3"/>
                          <a:pt x="4" y="3"/>
                          <a:pt x="4" y="4"/>
                        </a:cubicBezTo>
                        <a:cubicBezTo>
                          <a:pt x="4" y="4"/>
                          <a:pt x="4" y="4"/>
                          <a:pt x="4" y="4"/>
                        </a:cubicBezTo>
                        <a:cubicBezTo>
                          <a:pt x="3" y="5"/>
                          <a:pt x="3" y="5"/>
                          <a:pt x="2" y="5"/>
                        </a:cubicBezTo>
                        <a:cubicBezTo>
                          <a:pt x="2" y="5"/>
                          <a:pt x="2" y="5"/>
                          <a:pt x="1" y="6"/>
                        </a:cubicBezTo>
                        <a:cubicBezTo>
                          <a:pt x="1" y="6"/>
                          <a:pt x="0" y="6"/>
                          <a:pt x="0" y="6"/>
                        </a:cubicBezTo>
                        <a:cubicBezTo>
                          <a:pt x="1" y="7"/>
                          <a:pt x="1" y="7"/>
                          <a:pt x="2" y="6"/>
                        </a:cubicBezTo>
                        <a:cubicBezTo>
                          <a:pt x="2" y="6"/>
                          <a:pt x="3" y="5"/>
                          <a:pt x="3" y="5"/>
                        </a:cubicBezTo>
                        <a:cubicBezTo>
                          <a:pt x="4" y="5"/>
                          <a:pt x="5" y="5"/>
                          <a:pt x="6" y="4"/>
                        </a:cubicBezTo>
                        <a:cubicBezTo>
                          <a:pt x="7" y="4"/>
                          <a:pt x="7" y="3"/>
                          <a:pt x="8" y="3"/>
                        </a:cubicBezTo>
                        <a:cubicBezTo>
                          <a:pt x="8" y="3"/>
                          <a:pt x="8" y="3"/>
                          <a:pt x="8" y="3"/>
                        </a:cubicBezTo>
                        <a:close/>
                      </a:path>
                    </a:pathLst>
                  </a:custGeom>
                  <a:solidFill>
                    <a:srgbClr val="FFCE85"/>
                  </a:solidFill>
                  <a:ln w="12700" cmpd="sng">
                    <a:solidFill>
                      <a:schemeClr val="tx1"/>
                    </a:solidFill>
                    <a:prstDash val="solid"/>
                    <a:round/>
                    <a:headEnd/>
                    <a:tailEnd/>
                  </a:ln>
                </p:spPr>
                <p:txBody>
                  <a:bodyPr/>
                  <a:lstStyle/>
                  <a:p>
                    <a:endParaRPr lang="en-US"/>
                  </a:p>
                </p:txBody>
              </p:sp>
              <p:sp>
                <p:nvSpPr>
                  <p:cNvPr id="32852" name="Freeform 33"/>
                  <p:cNvSpPr>
                    <a:spLocks/>
                  </p:cNvSpPr>
                  <p:nvPr/>
                </p:nvSpPr>
                <p:spPr bwMode="auto">
                  <a:xfrm>
                    <a:off x="934" y="3637"/>
                    <a:ext cx="39" cy="29"/>
                  </a:xfrm>
                  <a:custGeom>
                    <a:avLst/>
                    <a:gdLst>
                      <a:gd name="T0" fmla="*/ 190 w 8"/>
                      <a:gd name="T1" fmla="*/ 48 h 6"/>
                      <a:gd name="T2" fmla="*/ 190 w 8"/>
                      <a:gd name="T3" fmla="*/ 24 h 6"/>
                      <a:gd name="T4" fmla="*/ 190 w 8"/>
                      <a:gd name="T5" fmla="*/ 24 h 6"/>
                      <a:gd name="T6" fmla="*/ 190 w 8"/>
                      <a:gd name="T7" fmla="*/ 0 h 6"/>
                      <a:gd name="T8" fmla="*/ 190 w 8"/>
                      <a:gd name="T9" fmla="*/ 0 h 6"/>
                      <a:gd name="T10" fmla="*/ 190 w 8"/>
                      <a:gd name="T11" fmla="*/ 0 h 6"/>
                      <a:gd name="T12" fmla="*/ 190 w 8"/>
                      <a:gd name="T13" fmla="*/ 0 h 6"/>
                      <a:gd name="T14" fmla="*/ 190 w 8"/>
                      <a:gd name="T15" fmla="*/ 0 h 6"/>
                      <a:gd name="T16" fmla="*/ 190 w 8"/>
                      <a:gd name="T17" fmla="*/ 0 h 6"/>
                      <a:gd name="T18" fmla="*/ 190 w 8"/>
                      <a:gd name="T19" fmla="*/ 0 h 6"/>
                      <a:gd name="T20" fmla="*/ 166 w 8"/>
                      <a:gd name="T21" fmla="*/ 0 h 6"/>
                      <a:gd name="T22" fmla="*/ 166 w 8"/>
                      <a:gd name="T23" fmla="*/ 0 h 6"/>
                      <a:gd name="T24" fmla="*/ 141 w 8"/>
                      <a:gd name="T25" fmla="*/ 0 h 6"/>
                      <a:gd name="T26" fmla="*/ 117 w 8"/>
                      <a:gd name="T27" fmla="*/ 24 h 6"/>
                      <a:gd name="T28" fmla="*/ 117 w 8"/>
                      <a:gd name="T29" fmla="*/ 48 h 6"/>
                      <a:gd name="T30" fmla="*/ 117 w 8"/>
                      <a:gd name="T31" fmla="*/ 48 h 6"/>
                      <a:gd name="T32" fmla="*/ 97 w 8"/>
                      <a:gd name="T33" fmla="*/ 48 h 6"/>
                      <a:gd name="T34" fmla="*/ 97 w 8"/>
                      <a:gd name="T35" fmla="*/ 48 h 6"/>
                      <a:gd name="T36" fmla="*/ 97 w 8"/>
                      <a:gd name="T37" fmla="*/ 48 h 6"/>
                      <a:gd name="T38" fmla="*/ 97 w 8"/>
                      <a:gd name="T39" fmla="*/ 72 h 6"/>
                      <a:gd name="T40" fmla="*/ 97 w 8"/>
                      <a:gd name="T41" fmla="*/ 72 h 6"/>
                      <a:gd name="T42" fmla="*/ 97 w 8"/>
                      <a:gd name="T43" fmla="*/ 72 h 6"/>
                      <a:gd name="T44" fmla="*/ 97 w 8"/>
                      <a:gd name="T45" fmla="*/ 72 h 6"/>
                      <a:gd name="T46" fmla="*/ 49 w 8"/>
                      <a:gd name="T47" fmla="*/ 92 h 6"/>
                      <a:gd name="T48" fmla="*/ 49 w 8"/>
                      <a:gd name="T49" fmla="*/ 92 h 6"/>
                      <a:gd name="T50" fmla="*/ 49 w 8"/>
                      <a:gd name="T51" fmla="*/ 92 h 6"/>
                      <a:gd name="T52" fmla="*/ 49 w 8"/>
                      <a:gd name="T53" fmla="*/ 92 h 6"/>
                      <a:gd name="T54" fmla="*/ 24 w 8"/>
                      <a:gd name="T55" fmla="*/ 92 h 6"/>
                      <a:gd name="T56" fmla="*/ 24 w 8"/>
                      <a:gd name="T57" fmla="*/ 116 h 6"/>
                      <a:gd name="T58" fmla="*/ 24 w 8"/>
                      <a:gd name="T59" fmla="*/ 116 h 6"/>
                      <a:gd name="T60" fmla="*/ 0 w 8"/>
                      <a:gd name="T61" fmla="*/ 116 h 6"/>
                      <a:gd name="T62" fmla="*/ 0 w 8"/>
                      <a:gd name="T63" fmla="*/ 116 h 6"/>
                      <a:gd name="T64" fmla="*/ 0 w 8"/>
                      <a:gd name="T65" fmla="*/ 116 h 6"/>
                      <a:gd name="T66" fmla="*/ 24 w 8"/>
                      <a:gd name="T67" fmla="*/ 140 h 6"/>
                      <a:gd name="T68" fmla="*/ 24 w 8"/>
                      <a:gd name="T69" fmla="*/ 140 h 6"/>
                      <a:gd name="T70" fmla="*/ 24 w 8"/>
                      <a:gd name="T71" fmla="*/ 140 h 6"/>
                      <a:gd name="T72" fmla="*/ 24 w 8"/>
                      <a:gd name="T73" fmla="*/ 140 h 6"/>
                      <a:gd name="T74" fmla="*/ 49 w 8"/>
                      <a:gd name="T75" fmla="*/ 116 h 6"/>
                      <a:gd name="T76" fmla="*/ 49 w 8"/>
                      <a:gd name="T77" fmla="*/ 116 h 6"/>
                      <a:gd name="T78" fmla="*/ 73 w 8"/>
                      <a:gd name="T79" fmla="*/ 116 h 6"/>
                      <a:gd name="T80" fmla="*/ 73 w 8"/>
                      <a:gd name="T81" fmla="*/ 92 h 6"/>
                      <a:gd name="T82" fmla="*/ 73 w 8"/>
                      <a:gd name="T83" fmla="*/ 92 h 6"/>
                      <a:gd name="T84" fmla="*/ 117 w 8"/>
                      <a:gd name="T85" fmla="*/ 92 h 6"/>
                      <a:gd name="T86" fmla="*/ 117 w 8"/>
                      <a:gd name="T87" fmla="*/ 72 h 6"/>
                      <a:gd name="T88" fmla="*/ 141 w 8"/>
                      <a:gd name="T89" fmla="*/ 72 h 6"/>
                      <a:gd name="T90" fmla="*/ 166 w 8"/>
                      <a:gd name="T91" fmla="*/ 72 h 6"/>
                      <a:gd name="T92" fmla="*/ 166 w 8"/>
                      <a:gd name="T93" fmla="*/ 48 h 6"/>
                      <a:gd name="T94" fmla="*/ 166 w 8"/>
                      <a:gd name="T95" fmla="*/ 48 h 6"/>
                      <a:gd name="T96" fmla="*/ 190 w 8"/>
                      <a:gd name="T97" fmla="*/ 48 h 6"/>
                      <a:gd name="T98" fmla="*/ 190 w 8"/>
                      <a:gd name="T99" fmla="*/ 48 h 6"/>
                      <a:gd name="T100" fmla="*/ 190 w 8"/>
                      <a:gd name="T101" fmla="*/ 48 h 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
                      <a:gd name="T154" fmla="*/ 0 h 6"/>
                      <a:gd name="T155" fmla="*/ 8 w 8"/>
                      <a:gd name="T156" fmla="*/ 6 h 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 h="6">
                        <a:moveTo>
                          <a:pt x="8" y="2"/>
                        </a:moveTo>
                        <a:lnTo>
                          <a:pt x="8" y="1"/>
                        </a:lnTo>
                        <a:lnTo>
                          <a:pt x="8" y="0"/>
                        </a:lnTo>
                        <a:lnTo>
                          <a:pt x="7" y="0"/>
                        </a:lnTo>
                        <a:lnTo>
                          <a:pt x="6" y="0"/>
                        </a:lnTo>
                        <a:lnTo>
                          <a:pt x="5" y="1"/>
                        </a:lnTo>
                        <a:lnTo>
                          <a:pt x="5" y="2"/>
                        </a:lnTo>
                        <a:lnTo>
                          <a:pt x="4" y="2"/>
                        </a:lnTo>
                        <a:lnTo>
                          <a:pt x="4" y="3"/>
                        </a:lnTo>
                        <a:lnTo>
                          <a:pt x="2" y="4"/>
                        </a:lnTo>
                        <a:lnTo>
                          <a:pt x="1" y="4"/>
                        </a:lnTo>
                        <a:lnTo>
                          <a:pt x="1" y="5"/>
                        </a:lnTo>
                        <a:lnTo>
                          <a:pt x="0" y="5"/>
                        </a:lnTo>
                        <a:lnTo>
                          <a:pt x="1" y="6"/>
                        </a:lnTo>
                        <a:lnTo>
                          <a:pt x="2" y="5"/>
                        </a:lnTo>
                        <a:lnTo>
                          <a:pt x="3" y="5"/>
                        </a:lnTo>
                        <a:lnTo>
                          <a:pt x="3" y="4"/>
                        </a:lnTo>
                        <a:lnTo>
                          <a:pt x="5" y="4"/>
                        </a:lnTo>
                        <a:lnTo>
                          <a:pt x="5" y="3"/>
                        </a:lnTo>
                        <a:lnTo>
                          <a:pt x="6" y="3"/>
                        </a:lnTo>
                        <a:lnTo>
                          <a:pt x="7" y="3"/>
                        </a:lnTo>
                        <a:lnTo>
                          <a:pt x="7" y="2"/>
                        </a:lnTo>
                        <a:lnTo>
                          <a:pt x="8" y="2"/>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2853" name="Freeform 34"/>
                  <p:cNvSpPr>
                    <a:spLocks/>
                  </p:cNvSpPr>
                  <p:nvPr/>
                </p:nvSpPr>
                <p:spPr bwMode="auto">
                  <a:xfrm>
                    <a:off x="909" y="3676"/>
                    <a:ext cx="5" cy="5"/>
                  </a:xfrm>
                  <a:custGeom>
                    <a:avLst/>
                    <a:gdLst>
                      <a:gd name="T0" fmla="*/ 25 w 1"/>
                      <a:gd name="T1" fmla="*/ 0 h 1"/>
                      <a:gd name="T2" fmla="*/ 0 w 1"/>
                      <a:gd name="T3" fmla="*/ 0 h 1"/>
                      <a:gd name="T4" fmla="*/ 0 w 1"/>
                      <a:gd name="T5" fmla="*/ 25 h 1"/>
                      <a:gd name="T6" fmla="*/ 25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0" y="0"/>
                          <a:pt x="0" y="0"/>
                        </a:cubicBezTo>
                        <a:cubicBezTo>
                          <a:pt x="0" y="0"/>
                          <a:pt x="0" y="1"/>
                          <a:pt x="0" y="1"/>
                        </a:cubicBezTo>
                        <a:cubicBezTo>
                          <a:pt x="1" y="1"/>
                          <a:pt x="1" y="1"/>
                          <a:pt x="1" y="0"/>
                        </a:cubicBezTo>
                        <a:close/>
                      </a:path>
                    </a:pathLst>
                  </a:custGeom>
                  <a:solidFill>
                    <a:srgbClr val="FFCE85"/>
                  </a:solidFill>
                  <a:ln w="12700" cmpd="sng">
                    <a:solidFill>
                      <a:schemeClr val="tx1"/>
                    </a:solidFill>
                    <a:prstDash val="solid"/>
                    <a:round/>
                    <a:headEnd/>
                    <a:tailEnd/>
                  </a:ln>
                </p:spPr>
                <p:txBody>
                  <a:bodyPr/>
                  <a:lstStyle/>
                  <a:p>
                    <a:endParaRPr lang="en-US"/>
                  </a:p>
                </p:txBody>
              </p:sp>
              <p:sp>
                <p:nvSpPr>
                  <p:cNvPr id="32854" name="Freeform 35"/>
                  <p:cNvSpPr>
                    <a:spLocks/>
                  </p:cNvSpPr>
                  <p:nvPr/>
                </p:nvSpPr>
                <p:spPr bwMode="auto">
                  <a:xfrm>
                    <a:off x="909" y="3676"/>
                    <a:ext cx="5" cy="5"/>
                  </a:xfrm>
                  <a:custGeom>
                    <a:avLst/>
                    <a:gdLst>
                      <a:gd name="T0" fmla="*/ 25 w 1"/>
                      <a:gd name="T1" fmla="*/ 0 h 1"/>
                      <a:gd name="T2" fmla="*/ 25 w 1"/>
                      <a:gd name="T3" fmla="*/ 0 h 1"/>
                      <a:gd name="T4" fmla="*/ 25 w 1"/>
                      <a:gd name="T5" fmla="*/ 0 h 1"/>
                      <a:gd name="T6" fmla="*/ 25 w 1"/>
                      <a:gd name="T7" fmla="*/ 0 h 1"/>
                      <a:gd name="T8" fmla="*/ 0 w 1"/>
                      <a:gd name="T9" fmla="*/ 0 h 1"/>
                      <a:gd name="T10" fmla="*/ 0 w 1"/>
                      <a:gd name="T11" fmla="*/ 0 h 1"/>
                      <a:gd name="T12" fmla="*/ 0 w 1"/>
                      <a:gd name="T13" fmla="*/ 0 h 1"/>
                      <a:gd name="T14" fmla="*/ 0 w 1"/>
                      <a:gd name="T15" fmla="*/ 0 h 1"/>
                      <a:gd name="T16" fmla="*/ 0 w 1"/>
                      <a:gd name="T17" fmla="*/ 25 h 1"/>
                      <a:gd name="T18" fmla="*/ 0 w 1"/>
                      <a:gd name="T19" fmla="*/ 25 h 1"/>
                      <a:gd name="T20" fmla="*/ 0 w 1"/>
                      <a:gd name="T21" fmla="*/ 25 h 1"/>
                      <a:gd name="T22" fmla="*/ 0 w 1"/>
                      <a:gd name="T23" fmla="*/ 25 h 1"/>
                      <a:gd name="T24" fmla="*/ 0 w 1"/>
                      <a:gd name="T25" fmla="*/ 25 h 1"/>
                      <a:gd name="T26" fmla="*/ 25 w 1"/>
                      <a:gd name="T27" fmla="*/ 25 h 1"/>
                      <a:gd name="T28" fmla="*/ 25 w 1"/>
                      <a:gd name="T29" fmla="*/ 0 h 1"/>
                      <a:gd name="T30" fmla="*/ 25 w 1"/>
                      <a:gd name="T31" fmla="*/ 0 h 1"/>
                      <a:gd name="T32" fmla="*/ 25 w 1"/>
                      <a:gd name="T33" fmla="*/ 0 h 1"/>
                      <a:gd name="T34" fmla="*/ 25 w 1"/>
                      <a:gd name="T35" fmla="*/ 0 h 1"/>
                      <a:gd name="T36" fmla="*/ 25 w 1"/>
                      <a:gd name="T37" fmla="*/ 0 h 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
                      <a:gd name="T58" fmla="*/ 0 h 1"/>
                      <a:gd name="T59" fmla="*/ 1 w 1"/>
                      <a:gd name="T60" fmla="*/ 1 h 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 h="1">
                        <a:moveTo>
                          <a:pt x="1" y="0"/>
                        </a:moveTo>
                        <a:lnTo>
                          <a:pt x="1" y="0"/>
                        </a:lnTo>
                        <a:lnTo>
                          <a:pt x="0" y="0"/>
                        </a:lnTo>
                        <a:lnTo>
                          <a:pt x="0" y="1"/>
                        </a:lnTo>
                        <a:lnTo>
                          <a:pt x="1" y="1"/>
                        </a:lnTo>
                        <a:lnTo>
                          <a:pt x="1" y="0"/>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2855" name="Freeform 36"/>
                  <p:cNvSpPr>
                    <a:spLocks/>
                  </p:cNvSpPr>
                  <p:nvPr/>
                </p:nvSpPr>
                <p:spPr bwMode="auto">
                  <a:xfrm>
                    <a:off x="870" y="3682"/>
                    <a:ext cx="14" cy="14"/>
                  </a:xfrm>
                  <a:custGeom>
                    <a:avLst/>
                    <a:gdLst>
                      <a:gd name="T0" fmla="*/ 42 w 3"/>
                      <a:gd name="T1" fmla="*/ 23 h 3"/>
                      <a:gd name="T2" fmla="*/ 65 w 3"/>
                      <a:gd name="T3" fmla="*/ 23 h 3"/>
                      <a:gd name="T4" fmla="*/ 42 w 3"/>
                      <a:gd name="T5" fmla="*/ 23 h 3"/>
                      <a:gd name="T6" fmla="*/ 65 w 3"/>
                      <a:gd name="T7" fmla="*/ 42 h 3"/>
                      <a:gd name="T8" fmla="*/ 42 w 3"/>
                      <a:gd name="T9" fmla="*/ 42 h 3"/>
                      <a:gd name="T10" fmla="*/ 23 w 3"/>
                      <a:gd name="T11" fmla="*/ 65 h 3"/>
                      <a:gd name="T12" fmla="*/ 0 w 3"/>
                      <a:gd name="T13" fmla="*/ 65 h 3"/>
                      <a:gd name="T14" fmla="*/ 23 w 3"/>
                      <a:gd name="T15" fmla="*/ 23 h 3"/>
                      <a:gd name="T16" fmla="*/ 42 w 3"/>
                      <a:gd name="T17" fmla="*/ 2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2" y="1"/>
                        </a:moveTo>
                        <a:cubicBezTo>
                          <a:pt x="2" y="0"/>
                          <a:pt x="3" y="0"/>
                          <a:pt x="3" y="1"/>
                        </a:cubicBezTo>
                        <a:cubicBezTo>
                          <a:pt x="3" y="1"/>
                          <a:pt x="3" y="1"/>
                          <a:pt x="2" y="1"/>
                        </a:cubicBezTo>
                        <a:cubicBezTo>
                          <a:pt x="2" y="2"/>
                          <a:pt x="3" y="2"/>
                          <a:pt x="3" y="2"/>
                        </a:cubicBezTo>
                        <a:cubicBezTo>
                          <a:pt x="3" y="2"/>
                          <a:pt x="2" y="2"/>
                          <a:pt x="2" y="2"/>
                        </a:cubicBezTo>
                        <a:cubicBezTo>
                          <a:pt x="2" y="2"/>
                          <a:pt x="2" y="2"/>
                          <a:pt x="1" y="3"/>
                        </a:cubicBezTo>
                        <a:cubicBezTo>
                          <a:pt x="1" y="3"/>
                          <a:pt x="0" y="3"/>
                          <a:pt x="0" y="3"/>
                        </a:cubicBezTo>
                        <a:cubicBezTo>
                          <a:pt x="0" y="2"/>
                          <a:pt x="1" y="2"/>
                          <a:pt x="1" y="1"/>
                        </a:cubicBezTo>
                        <a:cubicBezTo>
                          <a:pt x="2" y="1"/>
                          <a:pt x="2" y="1"/>
                          <a:pt x="2" y="1"/>
                        </a:cubicBezTo>
                        <a:close/>
                      </a:path>
                    </a:pathLst>
                  </a:custGeom>
                  <a:solidFill>
                    <a:srgbClr val="FFCE85"/>
                  </a:solidFill>
                  <a:ln w="12700" cmpd="sng">
                    <a:solidFill>
                      <a:schemeClr val="tx1"/>
                    </a:solidFill>
                    <a:prstDash val="solid"/>
                    <a:round/>
                    <a:headEnd/>
                    <a:tailEnd/>
                  </a:ln>
                </p:spPr>
                <p:txBody>
                  <a:bodyPr/>
                  <a:lstStyle/>
                  <a:p>
                    <a:endParaRPr lang="en-US"/>
                  </a:p>
                </p:txBody>
              </p:sp>
              <p:sp>
                <p:nvSpPr>
                  <p:cNvPr id="32856" name="Freeform 37"/>
                  <p:cNvSpPr>
                    <a:spLocks/>
                  </p:cNvSpPr>
                  <p:nvPr/>
                </p:nvSpPr>
                <p:spPr bwMode="auto">
                  <a:xfrm>
                    <a:off x="875" y="3684"/>
                    <a:ext cx="14" cy="9"/>
                  </a:xfrm>
                  <a:custGeom>
                    <a:avLst/>
                    <a:gdLst>
                      <a:gd name="T0" fmla="*/ 42 w 3"/>
                      <a:gd name="T1" fmla="*/ 0 h 2"/>
                      <a:gd name="T2" fmla="*/ 42 w 3"/>
                      <a:gd name="T3" fmla="*/ 0 h 2"/>
                      <a:gd name="T4" fmla="*/ 42 w 3"/>
                      <a:gd name="T5" fmla="*/ 0 h 2"/>
                      <a:gd name="T6" fmla="*/ 42 w 3"/>
                      <a:gd name="T7" fmla="*/ 0 h 2"/>
                      <a:gd name="T8" fmla="*/ 65 w 3"/>
                      <a:gd name="T9" fmla="*/ 0 h 2"/>
                      <a:gd name="T10" fmla="*/ 65 w 3"/>
                      <a:gd name="T11" fmla="*/ 0 h 2"/>
                      <a:gd name="T12" fmla="*/ 65 w 3"/>
                      <a:gd name="T13" fmla="*/ 0 h 2"/>
                      <a:gd name="T14" fmla="*/ 65 w 3"/>
                      <a:gd name="T15" fmla="*/ 0 h 2"/>
                      <a:gd name="T16" fmla="*/ 65 w 3"/>
                      <a:gd name="T17" fmla="*/ 0 h 2"/>
                      <a:gd name="T18" fmla="*/ 65 w 3"/>
                      <a:gd name="T19" fmla="*/ 0 h 2"/>
                      <a:gd name="T20" fmla="*/ 65 w 3"/>
                      <a:gd name="T21" fmla="*/ 0 h 2"/>
                      <a:gd name="T22" fmla="*/ 42 w 3"/>
                      <a:gd name="T23" fmla="*/ 0 h 2"/>
                      <a:gd name="T24" fmla="*/ 42 w 3"/>
                      <a:gd name="T25" fmla="*/ 22 h 2"/>
                      <a:gd name="T26" fmla="*/ 65 w 3"/>
                      <a:gd name="T27" fmla="*/ 22 h 2"/>
                      <a:gd name="T28" fmla="*/ 65 w 3"/>
                      <a:gd name="T29" fmla="*/ 22 h 2"/>
                      <a:gd name="T30" fmla="*/ 65 w 3"/>
                      <a:gd name="T31" fmla="*/ 22 h 2"/>
                      <a:gd name="T32" fmla="*/ 42 w 3"/>
                      <a:gd name="T33" fmla="*/ 22 h 2"/>
                      <a:gd name="T34" fmla="*/ 42 w 3"/>
                      <a:gd name="T35" fmla="*/ 22 h 2"/>
                      <a:gd name="T36" fmla="*/ 42 w 3"/>
                      <a:gd name="T37" fmla="*/ 22 h 2"/>
                      <a:gd name="T38" fmla="*/ 42 w 3"/>
                      <a:gd name="T39" fmla="*/ 22 h 2"/>
                      <a:gd name="T40" fmla="*/ 42 w 3"/>
                      <a:gd name="T41" fmla="*/ 22 h 2"/>
                      <a:gd name="T42" fmla="*/ 23 w 3"/>
                      <a:gd name="T43" fmla="*/ 40 h 2"/>
                      <a:gd name="T44" fmla="*/ 23 w 3"/>
                      <a:gd name="T45" fmla="*/ 40 h 2"/>
                      <a:gd name="T46" fmla="*/ 23 w 3"/>
                      <a:gd name="T47" fmla="*/ 40 h 2"/>
                      <a:gd name="T48" fmla="*/ 0 w 3"/>
                      <a:gd name="T49" fmla="*/ 40 h 2"/>
                      <a:gd name="T50" fmla="*/ 0 w 3"/>
                      <a:gd name="T51" fmla="*/ 40 h 2"/>
                      <a:gd name="T52" fmla="*/ 0 w 3"/>
                      <a:gd name="T53" fmla="*/ 22 h 2"/>
                      <a:gd name="T54" fmla="*/ 23 w 3"/>
                      <a:gd name="T55" fmla="*/ 22 h 2"/>
                      <a:gd name="T56" fmla="*/ 23 w 3"/>
                      <a:gd name="T57" fmla="*/ 22 h 2"/>
                      <a:gd name="T58" fmla="*/ 23 w 3"/>
                      <a:gd name="T59" fmla="*/ 22 h 2"/>
                      <a:gd name="T60" fmla="*/ 23 w 3"/>
                      <a:gd name="T61" fmla="*/ 0 h 2"/>
                      <a:gd name="T62" fmla="*/ 42 w 3"/>
                      <a:gd name="T63" fmla="*/ 0 h 2"/>
                      <a:gd name="T64" fmla="*/ 42 w 3"/>
                      <a:gd name="T65" fmla="*/ 0 h 2"/>
                      <a:gd name="T66" fmla="*/ 42 w 3"/>
                      <a:gd name="T67" fmla="*/ 0 h 2"/>
                      <a:gd name="T68" fmla="*/ 42 w 3"/>
                      <a:gd name="T69" fmla="*/ 0 h 2"/>
                      <a:gd name="T70" fmla="*/ 42 w 3"/>
                      <a:gd name="T71" fmla="*/ 0 h 2"/>
                      <a:gd name="T72" fmla="*/ 42 w 3"/>
                      <a:gd name="T73" fmla="*/ 0 h 2"/>
                      <a:gd name="T74" fmla="*/ 42 w 3"/>
                      <a:gd name="T75" fmla="*/ 0 h 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
                      <a:gd name="T115" fmla="*/ 0 h 2"/>
                      <a:gd name="T116" fmla="*/ 3 w 3"/>
                      <a:gd name="T117" fmla="*/ 2 h 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 h="2">
                        <a:moveTo>
                          <a:pt x="2" y="0"/>
                        </a:moveTo>
                        <a:lnTo>
                          <a:pt x="2" y="0"/>
                        </a:lnTo>
                        <a:lnTo>
                          <a:pt x="3" y="0"/>
                        </a:lnTo>
                        <a:lnTo>
                          <a:pt x="2" y="0"/>
                        </a:lnTo>
                        <a:lnTo>
                          <a:pt x="2" y="1"/>
                        </a:lnTo>
                        <a:lnTo>
                          <a:pt x="3" y="1"/>
                        </a:lnTo>
                        <a:lnTo>
                          <a:pt x="2" y="1"/>
                        </a:lnTo>
                        <a:lnTo>
                          <a:pt x="1" y="2"/>
                        </a:lnTo>
                        <a:lnTo>
                          <a:pt x="0" y="2"/>
                        </a:lnTo>
                        <a:lnTo>
                          <a:pt x="0" y="1"/>
                        </a:lnTo>
                        <a:lnTo>
                          <a:pt x="1" y="1"/>
                        </a:lnTo>
                        <a:lnTo>
                          <a:pt x="1" y="0"/>
                        </a:lnTo>
                        <a:lnTo>
                          <a:pt x="2" y="0"/>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2857" name="Freeform 38"/>
                  <p:cNvSpPr>
                    <a:spLocks/>
                  </p:cNvSpPr>
                  <p:nvPr/>
                </p:nvSpPr>
                <p:spPr bwMode="auto">
                  <a:xfrm>
                    <a:off x="833" y="3690"/>
                    <a:ext cx="19" cy="10"/>
                  </a:xfrm>
                  <a:custGeom>
                    <a:avLst/>
                    <a:gdLst>
                      <a:gd name="T0" fmla="*/ 66 w 4"/>
                      <a:gd name="T1" fmla="*/ 25 h 2"/>
                      <a:gd name="T2" fmla="*/ 66 w 4"/>
                      <a:gd name="T3" fmla="*/ 0 h 2"/>
                      <a:gd name="T4" fmla="*/ 90 w 4"/>
                      <a:gd name="T5" fmla="*/ 0 h 2"/>
                      <a:gd name="T6" fmla="*/ 90 w 4"/>
                      <a:gd name="T7" fmla="*/ 25 h 2"/>
                      <a:gd name="T8" fmla="*/ 24 w 4"/>
                      <a:gd name="T9" fmla="*/ 50 h 2"/>
                      <a:gd name="T10" fmla="*/ 66 w 4"/>
                      <a:gd name="T11" fmla="*/ 25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3" y="1"/>
                        </a:moveTo>
                        <a:cubicBezTo>
                          <a:pt x="3" y="1"/>
                          <a:pt x="3" y="0"/>
                          <a:pt x="3" y="0"/>
                        </a:cubicBezTo>
                        <a:cubicBezTo>
                          <a:pt x="4" y="0"/>
                          <a:pt x="4" y="0"/>
                          <a:pt x="4" y="0"/>
                        </a:cubicBezTo>
                        <a:cubicBezTo>
                          <a:pt x="4" y="1"/>
                          <a:pt x="4" y="1"/>
                          <a:pt x="4" y="1"/>
                        </a:cubicBezTo>
                        <a:cubicBezTo>
                          <a:pt x="3" y="2"/>
                          <a:pt x="2" y="2"/>
                          <a:pt x="1" y="2"/>
                        </a:cubicBezTo>
                        <a:cubicBezTo>
                          <a:pt x="0" y="1"/>
                          <a:pt x="3" y="2"/>
                          <a:pt x="3" y="1"/>
                        </a:cubicBezTo>
                        <a:close/>
                      </a:path>
                    </a:pathLst>
                  </a:custGeom>
                  <a:solidFill>
                    <a:srgbClr val="FFCE85"/>
                  </a:solidFill>
                  <a:ln w="12700" cmpd="sng">
                    <a:solidFill>
                      <a:schemeClr val="tx1"/>
                    </a:solidFill>
                    <a:prstDash val="solid"/>
                    <a:round/>
                    <a:headEnd/>
                    <a:tailEnd/>
                  </a:ln>
                </p:spPr>
                <p:txBody>
                  <a:bodyPr/>
                  <a:lstStyle/>
                  <a:p>
                    <a:endParaRPr lang="en-US"/>
                  </a:p>
                </p:txBody>
              </p:sp>
              <p:sp>
                <p:nvSpPr>
                  <p:cNvPr id="32858" name="Freeform 39"/>
                  <p:cNvSpPr>
                    <a:spLocks/>
                  </p:cNvSpPr>
                  <p:nvPr/>
                </p:nvSpPr>
                <p:spPr bwMode="auto">
                  <a:xfrm>
                    <a:off x="838" y="3690"/>
                    <a:ext cx="14" cy="10"/>
                  </a:xfrm>
                  <a:custGeom>
                    <a:avLst/>
                    <a:gdLst>
                      <a:gd name="T0" fmla="*/ 42 w 3"/>
                      <a:gd name="T1" fmla="*/ 25 h 2"/>
                      <a:gd name="T2" fmla="*/ 42 w 3"/>
                      <a:gd name="T3" fmla="*/ 25 h 2"/>
                      <a:gd name="T4" fmla="*/ 42 w 3"/>
                      <a:gd name="T5" fmla="*/ 0 h 2"/>
                      <a:gd name="T6" fmla="*/ 42 w 3"/>
                      <a:gd name="T7" fmla="*/ 0 h 2"/>
                      <a:gd name="T8" fmla="*/ 42 w 3"/>
                      <a:gd name="T9" fmla="*/ 0 h 2"/>
                      <a:gd name="T10" fmla="*/ 42 w 3"/>
                      <a:gd name="T11" fmla="*/ 0 h 2"/>
                      <a:gd name="T12" fmla="*/ 42 w 3"/>
                      <a:gd name="T13" fmla="*/ 0 h 2"/>
                      <a:gd name="T14" fmla="*/ 65 w 3"/>
                      <a:gd name="T15" fmla="*/ 0 h 2"/>
                      <a:gd name="T16" fmla="*/ 65 w 3"/>
                      <a:gd name="T17" fmla="*/ 0 h 2"/>
                      <a:gd name="T18" fmla="*/ 65 w 3"/>
                      <a:gd name="T19" fmla="*/ 0 h 2"/>
                      <a:gd name="T20" fmla="*/ 65 w 3"/>
                      <a:gd name="T21" fmla="*/ 25 h 2"/>
                      <a:gd name="T22" fmla="*/ 65 w 3"/>
                      <a:gd name="T23" fmla="*/ 25 h 2"/>
                      <a:gd name="T24" fmla="*/ 65 w 3"/>
                      <a:gd name="T25" fmla="*/ 25 h 2"/>
                      <a:gd name="T26" fmla="*/ 65 w 3"/>
                      <a:gd name="T27" fmla="*/ 25 h 2"/>
                      <a:gd name="T28" fmla="*/ 42 w 3"/>
                      <a:gd name="T29" fmla="*/ 50 h 2"/>
                      <a:gd name="T30" fmla="*/ 23 w 3"/>
                      <a:gd name="T31" fmla="*/ 50 h 2"/>
                      <a:gd name="T32" fmla="*/ 0 w 3"/>
                      <a:gd name="T33" fmla="*/ 50 h 2"/>
                      <a:gd name="T34" fmla="*/ 0 w 3"/>
                      <a:gd name="T35" fmla="*/ 50 h 2"/>
                      <a:gd name="T36" fmla="*/ 0 w 3"/>
                      <a:gd name="T37" fmla="*/ 50 h 2"/>
                      <a:gd name="T38" fmla="*/ 0 w 3"/>
                      <a:gd name="T39" fmla="*/ 50 h 2"/>
                      <a:gd name="T40" fmla="*/ 0 w 3"/>
                      <a:gd name="T41" fmla="*/ 50 h 2"/>
                      <a:gd name="T42" fmla="*/ 0 w 3"/>
                      <a:gd name="T43" fmla="*/ 50 h 2"/>
                      <a:gd name="T44" fmla="*/ 23 w 3"/>
                      <a:gd name="T45" fmla="*/ 50 h 2"/>
                      <a:gd name="T46" fmla="*/ 42 w 3"/>
                      <a:gd name="T47" fmla="*/ 25 h 2"/>
                      <a:gd name="T48" fmla="*/ 42 w 3"/>
                      <a:gd name="T49" fmla="*/ 25 h 2"/>
                      <a:gd name="T50" fmla="*/ 42 w 3"/>
                      <a:gd name="T51" fmla="*/ 25 h 2"/>
                      <a:gd name="T52" fmla="*/ 42 w 3"/>
                      <a:gd name="T53" fmla="*/ 25 h 2"/>
                      <a:gd name="T54" fmla="*/ 42 w 3"/>
                      <a:gd name="T55" fmla="*/ 25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
                      <a:gd name="T85" fmla="*/ 0 h 2"/>
                      <a:gd name="T86" fmla="*/ 3 w 3"/>
                      <a:gd name="T87" fmla="*/ 2 h 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 h="2">
                        <a:moveTo>
                          <a:pt x="2" y="1"/>
                        </a:moveTo>
                        <a:lnTo>
                          <a:pt x="2" y="1"/>
                        </a:lnTo>
                        <a:lnTo>
                          <a:pt x="2" y="0"/>
                        </a:lnTo>
                        <a:lnTo>
                          <a:pt x="3" y="0"/>
                        </a:lnTo>
                        <a:lnTo>
                          <a:pt x="3" y="1"/>
                        </a:lnTo>
                        <a:lnTo>
                          <a:pt x="2" y="2"/>
                        </a:lnTo>
                        <a:lnTo>
                          <a:pt x="1" y="2"/>
                        </a:lnTo>
                        <a:lnTo>
                          <a:pt x="0" y="2"/>
                        </a:lnTo>
                        <a:lnTo>
                          <a:pt x="1" y="2"/>
                        </a:lnTo>
                        <a:lnTo>
                          <a:pt x="2" y="1"/>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2859" name="Freeform 40"/>
                  <p:cNvSpPr>
                    <a:spLocks/>
                  </p:cNvSpPr>
                  <p:nvPr/>
                </p:nvSpPr>
                <p:spPr bwMode="auto">
                  <a:xfrm>
                    <a:off x="814" y="3691"/>
                    <a:ext cx="10" cy="15"/>
                  </a:xfrm>
                  <a:custGeom>
                    <a:avLst/>
                    <a:gdLst>
                      <a:gd name="T0" fmla="*/ 25 w 2"/>
                      <a:gd name="T1" fmla="*/ 25 h 3"/>
                      <a:gd name="T2" fmla="*/ 0 w 2"/>
                      <a:gd name="T3" fmla="*/ 0 h 3"/>
                      <a:gd name="T4" fmla="*/ 0 w 2"/>
                      <a:gd name="T5" fmla="*/ 0 h 3"/>
                      <a:gd name="T6" fmla="*/ 25 w 2"/>
                      <a:gd name="T7" fmla="*/ 50 h 3"/>
                      <a:gd name="T8" fmla="*/ 0 w 2"/>
                      <a:gd name="T9" fmla="*/ 50 h 3"/>
                      <a:gd name="T10" fmla="*/ 0 w 2"/>
                      <a:gd name="T11" fmla="*/ 50 h 3"/>
                      <a:gd name="T12" fmla="*/ 0 w 2"/>
                      <a:gd name="T13" fmla="*/ 75 h 3"/>
                      <a:gd name="T14" fmla="*/ 25 w 2"/>
                      <a:gd name="T15" fmla="*/ 75 h 3"/>
                      <a:gd name="T16" fmla="*/ 25 w 2"/>
                      <a:gd name="T17" fmla="*/ 75 h 3"/>
                      <a:gd name="T18" fmla="*/ 50 w 2"/>
                      <a:gd name="T19" fmla="*/ 75 h 3"/>
                      <a:gd name="T20" fmla="*/ 50 w 2"/>
                      <a:gd name="T21" fmla="*/ 25 h 3"/>
                      <a:gd name="T22" fmla="*/ 50 w 2"/>
                      <a:gd name="T23" fmla="*/ 0 h 3"/>
                      <a:gd name="T24" fmla="*/ 25 w 2"/>
                      <a:gd name="T25" fmla="*/ 0 h 3"/>
                      <a:gd name="T26" fmla="*/ 25 w 2"/>
                      <a:gd name="T27" fmla="*/ 25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3"/>
                      <a:gd name="T44" fmla="*/ 2 w 2"/>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3">
                        <a:moveTo>
                          <a:pt x="1" y="1"/>
                        </a:moveTo>
                        <a:cubicBezTo>
                          <a:pt x="2" y="0"/>
                          <a:pt x="1" y="0"/>
                          <a:pt x="0" y="0"/>
                        </a:cubicBezTo>
                        <a:cubicBezTo>
                          <a:pt x="0" y="0"/>
                          <a:pt x="0" y="0"/>
                          <a:pt x="0" y="0"/>
                        </a:cubicBezTo>
                        <a:cubicBezTo>
                          <a:pt x="1" y="1"/>
                          <a:pt x="1" y="1"/>
                          <a:pt x="1" y="2"/>
                        </a:cubicBezTo>
                        <a:cubicBezTo>
                          <a:pt x="1" y="2"/>
                          <a:pt x="0" y="2"/>
                          <a:pt x="0" y="2"/>
                        </a:cubicBezTo>
                        <a:cubicBezTo>
                          <a:pt x="0" y="2"/>
                          <a:pt x="0" y="2"/>
                          <a:pt x="0" y="2"/>
                        </a:cubicBezTo>
                        <a:cubicBezTo>
                          <a:pt x="0" y="2"/>
                          <a:pt x="0" y="3"/>
                          <a:pt x="0" y="3"/>
                        </a:cubicBezTo>
                        <a:cubicBezTo>
                          <a:pt x="1" y="3"/>
                          <a:pt x="1" y="3"/>
                          <a:pt x="1" y="3"/>
                        </a:cubicBezTo>
                        <a:cubicBezTo>
                          <a:pt x="1" y="3"/>
                          <a:pt x="1" y="3"/>
                          <a:pt x="1" y="3"/>
                        </a:cubicBezTo>
                        <a:cubicBezTo>
                          <a:pt x="1" y="3"/>
                          <a:pt x="2" y="3"/>
                          <a:pt x="2" y="3"/>
                        </a:cubicBezTo>
                        <a:cubicBezTo>
                          <a:pt x="2" y="2"/>
                          <a:pt x="2" y="2"/>
                          <a:pt x="2" y="1"/>
                        </a:cubicBezTo>
                        <a:cubicBezTo>
                          <a:pt x="2" y="1"/>
                          <a:pt x="2" y="1"/>
                          <a:pt x="2" y="0"/>
                        </a:cubicBezTo>
                        <a:cubicBezTo>
                          <a:pt x="2" y="0"/>
                          <a:pt x="2" y="0"/>
                          <a:pt x="1" y="0"/>
                        </a:cubicBezTo>
                        <a:cubicBezTo>
                          <a:pt x="1" y="0"/>
                          <a:pt x="1" y="1"/>
                          <a:pt x="1" y="1"/>
                        </a:cubicBezTo>
                        <a:close/>
                      </a:path>
                    </a:pathLst>
                  </a:custGeom>
                  <a:solidFill>
                    <a:srgbClr val="FFCE85"/>
                  </a:solidFill>
                  <a:ln w="12700" cmpd="sng">
                    <a:solidFill>
                      <a:schemeClr val="tx1"/>
                    </a:solidFill>
                    <a:prstDash val="solid"/>
                    <a:round/>
                    <a:headEnd/>
                    <a:tailEnd/>
                  </a:ln>
                </p:spPr>
                <p:txBody>
                  <a:bodyPr/>
                  <a:lstStyle/>
                  <a:p>
                    <a:endParaRPr lang="en-US"/>
                  </a:p>
                </p:txBody>
              </p:sp>
              <p:sp>
                <p:nvSpPr>
                  <p:cNvPr id="32860" name="Freeform 41"/>
                  <p:cNvSpPr>
                    <a:spLocks/>
                  </p:cNvSpPr>
                  <p:nvPr/>
                </p:nvSpPr>
                <p:spPr bwMode="auto">
                  <a:xfrm>
                    <a:off x="814" y="3691"/>
                    <a:ext cx="10" cy="15"/>
                  </a:xfrm>
                  <a:custGeom>
                    <a:avLst/>
                    <a:gdLst>
                      <a:gd name="T0" fmla="*/ 25 w 2"/>
                      <a:gd name="T1" fmla="*/ 25 h 3"/>
                      <a:gd name="T2" fmla="*/ 25 w 2"/>
                      <a:gd name="T3" fmla="*/ 0 h 3"/>
                      <a:gd name="T4" fmla="*/ 25 w 2"/>
                      <a:gd name="T5" fmla="*/ 0 h 3"/>
                      <a:gd name="T6" fmla="*/ 25 w 2"/>
                      <a:gd name="T7" fmla="*/ 0 h 3"/>
                      <a:gd name="T8" fmla="*/ 0 w 2"/>
                      <a:gd name="T9" fmla="*/ 0 h 3"/>
                      <a:gd name="T10" fmla="*/ 0 w 2"/>
                      <a:gd name="T11" fmla="*/ 0 h 3"/>
                      <a:gd name="T12" fmla="*/ 0 w 2"/>
                      <a:gd name="T13" fmla="*/ 25 h 3"/>
                      <a:gd name="T14" fmla="*/ 25 w 2"/>
                      <a:gd name="T15" fmla="*/ 25 h 3"/>
                      <a:gd name="T16" fmla="*/ 25 w 2"/>
                      <a:gd name="T17" fmla="*/ 25 h 3"/>
                      <a:gd name="T18" fmla="*/ 25 w 2"/>
                      <a:gd name="T19" fmla="*/ 50 h 3"/>
                      <a:gd name="T20" fmla="*/ 0 w 2"/>
                      <a:gd name="T21" fmla="*/ 50 h 3"/>
                      <a:gd name="T22" fmla="*/ 0 w 2"/>
                      <a:gd name="T23" fmla="*/ 50 h 3"/>
                      <a:gd name="T24" fmla="*/ 0 w 2"/>
                      <a:gd name="T25" fmla="*/ 50 h 3"/>
                      <a:gd name="T26" fmla="*/ 0 w 2"/>
                      <a:gd name="T27" fmla="*/ 50 h 3"/>
                      <a:gd name="T28" fmla="*/ 0 w 2"/>
                      <a:gd name="T29" fmla="*/ 50 h 3"/>
                      <a:gd name="T30" fmla="*/ 0 w 2"/>
                      <a:gd name="T31" fmla="*/ 50 h 3"/>
                      <a:gd name="T32" fmla="*/ 0 w 2"/>
                      <a:gd name="T33" fmla="*/ 75 h 3"/>
                      <a:gd name="T34" fmla="*/ 25 w 2"/>
                      <a:gd name="T35" fmla="*/ 75 h 3"/>
                      <a:gd name="T36" fmla="*/ 25 w 2"/>
                      <a:gd name="T37" fmla="*/ 75 h 3"/>
                      <a:gd name="T38" fmla="*/ 25 w 2"/>
                      <a:gd name="T39" fmla="*/ 75 h 3"/>
                      <a:gd name="T40" fmla="*/ 25 w 2"/>
                      <a:gd name="T41" fmla="*/ 75 h 3"/>
                      <a:gd name="T42" fmla="*/ 25 w 2"/>
                      <a:gd name="T43" fmla="*/ 75 h 3"/>
                      <a:gd name="T44" fmla="*/ 50 w 2"/>
                      <a:gd name="T45" fmla="*/ 75 h 3"/>
                      <a:gd name="T46" fmla="*/ 50 w 2"/>
                      <a:gd name="T47" fmla="*/ 50 h 3"/>
                      <a:gd name="T48" fmla="*/ 50 w 2"/>
                      <a:gd name="T49" fmla="*/ 25 h 3"/>
                      <a:gd name="T50" fmla="*/ 50 w 2"/>
                      <a:gd name="T51" fmla="*/ 25 h 3"/>
                      <a:gd name="T52" fmla="*/ 50 w 2"/>
                      <a:gd name="T53" fmla="*/ 25 h 3"/>
                      <a:gd name="T54" fmla="*/ 50 w 2"/>
                      <a:gd name="T55" fmla="*/ 0 h 3"/>
                      <a:gd name="T56" fmla="*/ 50 w 2"/>
                      <a:gd name="T57" fmla="*/ 0 h 3"/>
                      <a:gd name="T58" fmla="*/ 50 w 2"/>
                      <a:gd name="T59" fmla="*/ 0 h 3"/>
                      <a:gd name="T60" fmla="*/ 25 w 2"/>
                      <a:gd name="T61" fmla="*/ 0 h 3"/>
                      <a:gd name="T62" fmla="*/ 25 w 2"/>
                      <a:gd name="T63" fmla="*/ 0 h 3"/>
                      <a:gd name="T64" fmla="*/ 25 w 2"/>
                      <a:gd name="T65" fmla="*/ 25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
                      <a:gd name="T100" fmla="*/ 0 h 3"/>
                      <a:gd name="T101" fmla="*/ 2 w 2"/>
                      <a:gd name="T102" fmla="*/ 3 h 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 h="3">
                        <a:moveTo>
                          <a:pt x="1" y="1"/>
                        </a:moveTo>
                        <a:lnTo>
                          <a:pt x="1" y="1"/>
                        </a:lnTo>
                        <a:lnTo>
                          <a:pt x="1" y="0"/>
                        </a:lnTo>
                        <a:lnTo>
                          <a:pt x="0" y="0"/>
                        </a:lnTo>
                        <a:lnTo>
                          <a:pt x="0" y="1"/>
                        </a:lnTo>
                        <a:lnTo>
                          <a:pt x="1" y="1"/>
                        </a:lnTo>
                        <a:lnTo>
                          <a:pt x="1" y="2"/>
                        </a:lnTo>
                        <a:lnTo>
                          <a:pt x="0" y="2"/>
                        </a:lnTo>
                        <a:lnTo>
                          <a:pt x="0" y="3"/>
                        </a:lnTo>
                        <a:lnTo>
                          <a:pt x="1" y="3"/>
                        </a:lnTo>
                        <a:lnTo>
                          <a:pt x="2" y="3"/>
                        </a:lnTo>
                        <a:lnTo>
                          <a:pt x="2" y="2"/>
                        </a:lnTo>
                        <a:lnTo>
                          <a:pt x="2" y="1"/>
                        </a:lnTo>
                        <a:lnTo>
                          <a:pt x="2" y="0"/>
                        </a:lnTo>
                        <a:lnTo>
                          <a:pt x="1" y="0"/>
                        </a:lnTo>
                        <a:lnTo>
                          <a:pt x="1" y="1"/>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2861" name="Freeform 42"/>
                  <p:cNvSpPr>
                    <a:spLocks/>
                  </p:cNvSpPr>
                  <p:nvPr/>
                </p:nvSpPr>
                <p:spPr bwMode="auto">
                  <a:xfrm>
                    <a:off x="795" y="3693"/>
                    <a:ext cx="15" cy="15"/>
                  </a:xfrm>
                  <a:custGeom>
                    <a:avLst/>
                    <a:gdLst>
                      <a:gd name="T0" fmla="*/ 75 w 3"/>
                      <a:gd name="T1" fmla="*/ 75 h 3"/>
                      <a:gd name="T2" fmla="*/ 75 w 3"/>
                      <a:gd name="T3" fmla="*/ 75 h 3"/>
                      <a:gd name="T4" fmla="*/ 75 w 3"/>
                      <a:gd name="T5" fmla="*/ 75 h 3"/>
                      <a:gd name="T6" fmla="*/ 75 w 3"/>
                      <a:gd name="T7" fmla="*/ 75 h 3"/>
                      <a:gd name="T8" fmla="*/ 75 w 3"/>
                      <a:gd name="T9" fmla="*/ 75 h 3"/>
                      <a:gd name="T10" fmla="*/ 75 w 3"/>
                      <a:gd name="T11" fmla="*/ 75 h 3"/>
                      <a:gd name="T12" fmla="*/ 50 w 3"/>
                      <a:gd name="T13" fmla="*/ 50 h 3"/>
                      <a:gd name="T14" fmla="*/ 25 w 3"/>
                      <a:gd name="T15" fmla="*/ 25 h 3"/>
                      <a:gd name="T16" fmla="*/ 25 w 3"/>
                      <a:gd name="T17" fmla="*/ 25 h 3"/>
                      <a:gd name="T18" fmla="*/ 25 w 3"/>
                      <a:gd name="T19" fmla="*/ 25 h 3"/>
                      <a:gd name="T20" fmla="*/ 25 w 3"/>
                      <a:gd name="T21" fmla="*/ 25 h 3"/>
                      <a:gd name="T22" fmla="*/ 25 w 3"/>
                      <a:gd name="T23" fmla="*/ 25 h 3"/>
                      <a:gd name="T24" fmla="*/ 25 w 3"/>
                      <a:gd name="T25" fmla="*/ 0 h 3"/>
                      <a:gd name="T26" fmla="*/ 0 w 3"/>
                      <a:gd name="T27" fmla="*/ 0 h 3"/>
                      <a:gd name="T28" fmla="*/ 0 w 3"/>
                      <a:gd name="T29" fmla="*/ 0 h 3"/>
                      <a:gd name="T30" fmla="*/ 0 w 3"/>
                      <a:gd name="T31" fmla="*/ 0 h 3"/>
                      <a:gd name="T32" fmla="*/ 0 w 3"/>
                      <a:gd name="T33" fmla="*/ 0 h 3"/>
                      <a:gd name="T34" fmla="*/ 0 w 3"/>
                      <a:gd name="T35" fmla="*/ 0 h 3"/>
                      <a:gd name="T36" fmla="*/ 0 w 3"/>
                      <a:gd name="T37" fmla="*/ 0 h 3"/>
                      <a:gd name="T38" fmla="*/ 0 w 3"/>
                      <a:gd name="T39" fmla="*/ 0 h 3"/>
                      <a:gd name="T40" fmla="*/ 0 w 3"/>
                      <a:gd name="T41" fmla="*/ 25 h 3"/>
                      <a:gd name="T42" fmla="*/ 0 w 3"/>
                      <a:gd name="T43" fmla="*/ 25 h 3"/>
                      <a:gd name="T44" fmla="*/ 0 w 3"/>
                      <a:gd name="T45" fmla="*/ 25 h 3"/>
                      <a:gd name="T46" fmla="*/ 0 w 3"/>
                      <a:gd name="T47" fmla="*/ 25 h 3"/>
                      <a:gd name="T48" fmla="*/ 25 w 3"/>
                      <a:gd name="T49" fmla="*/ 25 h 3"/>
                      <a:gd name="T50" fmla="*/ 25 w 3"/>
                      <a:gd name="T51" fmla="*/ 50 h 3"/>
                      <a:gd name="T52" fmla="*/ 25 w 3"/>
                      <a:gd name="T53" fmla="*/ 50 h 3"/>
                      <a:gd name="T54" fmla="*/ 50 w 3"/>
                      <a:gd name="T55" fmla="*/ 75 h 3"/>
                      <a:gd name="T56" fmla="*/ 50 w 3"/>
                      <a:gd name="T57" fmla="*/ 75 h 3"/>
                      <a:gd name="T58" fmla="*/ 75 w 3"/>
                      <a:gd name="T59" fmla="*/ 75 h 3"/>
                      <a:gd name="T60" fmla="*/ 75 w 3"/>
                      <a:gd name="T61" fmla="*/ 75 h 3"/>
                      <a:gd name="T62" fmla="*/ 75 w 3"/>
                      <a:gd name="T63" fmla="*/ 75 h 3"/>
                      <a:gd name="T64" fmla="*/ 75 w 3"/>
                      <a:gd name="T65" fmla="*/ 75 h 3"/>
                      <a:gd name="T66" fmla="*/ 75 w 3"/>
                      <a:gd name="T67" fmla="*/ 75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
                      <a:gd name="T103" fmla="*/ 0 h 3"/>
                      <a:gd name="T104" fmla="*/ 3 w 3"/>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 h="3">
                        <a:moveTo>
                          <a:pt x="3" y="3"/>
                        </a:moveTo>
                        <a:lnTo>
                          <a:pt x="3" y="3"/>
                        </a:lnTo>
                        <a:lnTo>
                          <a:pt x="2" y="2"/>
                        </a:lnTo>
                        <a:lnTo>
                          <a:pt x="1" y="1"/>
                        </a:lnTo>
                        <a:lnTo>
                          <a:pt x="1" y="0"/>
                        </a:lnTo>
                        <a:lnTo>
                          <a:pt x="0" y="0"/>
                        </a:lnTo>
                        <a:lnTo>
                          <a:pt x="0" y="1"/>
                        </a:lnTo>
                        <a:lnTo>
                          <a:pt x="1" y="1"/>
                        </a:lnTo>
                        <a:lnTo>
                          <a:pt x="1" y="2"/>
                        </a:lnTo>
                        <a:lnTo>
                          <a:pt x="2" y="3"/>
                        </a:lnTo>
                        <a:lnTo>
                          <a:pt x="3" y="3"/>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2862" name="Freeform 43"/>
                  <p:cNvSpPr>
                    <a:spLocks/>
                  </p:cNvSpPr>
                  <p:nvPr/>
                </p:nvSpPr>
                <p:spPr bwMode="auto">
                  <a:xfrm>
                    <a:off x="768" y="3683"/>
                    <a:ext cx="19" cy="10"/>
                  </a:xfrm>
                  <a:custGeom>
                    <a:avLst/>
                    <a:gdLst>
                      <a:gd name="T0" fmla="*/ 0 w 4"/>
                      <a:gd name="T1" fmla="*/ 25 h 2"/>
                      <a:gd name="T2" fmla="*/ 0 w 4"/>
                      <a:gd name="T3" fmla="*/ 25 h 2"/>
                      <a:gd name="T4" fmla="*/ 24 w 4"/>
                      <a:gd name="T5" fmla="*/ 0 h 2"/>
                      <a:gd name="T6" fmla="*/ 24 w 4"/>
                      <a:gd name="T7" fmla="*/ 0 h 2"/>
                      <a:gd name="T8" fmla="*/ 47 w 4"/>
                      <a:gd name="T9" fmla="*/ 0 h 2"/>
                      <a:gd name="T10" fmla="*/ 66 w 4"/>
                      <a:gd name="T11" fmla="*/ 0 h 2"/>
                      <a:gd name="T12" fmla="*/ 66 w 4"/>
                      <a:gd name="T13" fmla="*/ 0 h 2"/>
                      <a:gd name="T14" fmla="*/ 66 w 4"/>
                      <a:gd name="T15" fmla="*/ 0 h 2"/>
                      <a:gd name="T16" fmla="*/ 66 w 4"/>
                      <a:gd name="T17" fmla="*/ 25 h 2"/>
                      <a:gd name="T18" fmla="*/ 90 w 4"/>
                      <a:gd name="T19" fmla="*/ 25 h 2"/>
                      <a:gd name="T20" fmla="*/ 90 w 4"/>
                      <a:gd name="T21" fmla="*/ 25 h 2"/>
                      <a:gd name="T22" fmla="*/ 90 w 4"/>
                      <a:gd name="T23" fmla="*/ 25 h 2"/>
                      <a:gd name="T24" fmla="*/ 90 w 4"/>
                      <a:gd name="T25" fmla="*/ 25 h 2"/>
                      <a:gd name="T26" fmla="*/ 90 w 4"/>
                      <a:gd name="T27" fmla="*/ 25 h 2"/>
                      <a:gd name="T28" fmla="*/ 90 w 4"/>
                      <a:gd name="T29" fmla="*/ 25 h 2"/>
                      <a:gd name="T30" fmla="*/ 90 w 4"/>
                      <a:gd name="T31" fmla="*/ 25 h 2"/>
                      <a:gd name="T32" fmla="*/ 90 w 4"/>
                      <a:gd name="T33" fmla="*/ 50 h 2"/>
                      <a:gd name="T34" fmla="*/ 90 w 4"/>
                      <a:gd name="T35" fmla="*/ 50 h 2"/>
                      <a:gd name="T36" fmla="*/ 90 w 4"/>
                      <a:gd name="T37" fmla="*/ 50 h 2"/>
                      <a:gd name="T38" fmla="*/ 90 w 4"/>
                      <a:gd name="T39" fmla="*/ 50 h 2"/>
                      <a:gd name="T40" fmla="*/ 66 w 4"/>
                      <a:gd name="T41" fmla="*/ 25 h 2"/>
                      <a:gd name="T42" fmla="*/ 66 w 4"/>
                      <a:gd name="T43" fmla="*/ 25 h 2"/>
                      <a:gd name="T44" fmla="*/ 66 w 4"/>
                      <a:gd name="T45" fmla="*/ 50 h 2"/>
                      <a:gd name="T46" fmla="*/ 66 w 4"/>
                      <a:gd name="T47" fmla="*/ 50 h 2"/>
                      <a:gd name="T48" fmla="*/ 66 w 4"/>
                      <a:gd name="T49" fmla="*/ 50 h 2"/>
                      <a:gd name="T50" fmla="*/ 47 w 4"/>
                      <a:gd name="T51" fmla="*/ 50 h 2"/>
                      <a:gd name="T52" fmla="*/ 47 w 4"/>
                      <a:gd name="T53" fmla="*/ 50 h 2"/>
                      <a:gd name="T54" fmla="*/ 47 w 4"/>
                      <a:gd name="T55" fmla="*/ 50 h 2"/>
                      <a:gd name="T56" fmla="*/ 47 w 4"/>
                      <a:gd name="T57" fmla="*/ 50 h 2"/>
                      <a:gd name="T58" fmla="*/ 47 w 4"/>
                      <a:gd name="T59" fmla="*/ 50 h 2"/>
                      <a:gd name="T60" fmla="*/ 47 w 4"/>
                      <a:gd name="T61" fmla="*/ 50 h 2"/>
                      <a:gd name="T62" fmla="*/ 47 w 4"/>
                      <a:gd name="T63" fmla="*/ 50 h 2"/>
                      <a:gd name="T64" fmla="*/ 24 w 4"/>
                      <a:gd name="T65" fmla="*/ 50 h 2"/>
                      <a:gd name="T66" fmla="*/ 24 w 4"/>
                      <a:gd name="T67" fmla="*/ 50 h 2"/>
                      <a:gd name="T68" fmla="*/ 24 w 4"/>
                      <a:gd name="T69" fmla="*/ 25 h 2"/>
                      <a:gd name="T70" fmla="*/ 24 w 4"/>
                      <a:gd name="T71" fmla="*/ 25 h 2"/>
                      <a:gd name="T72" fmla="*/ 24 w 4"/>
                      <a:gd name="T73" fmla="*/ 25 h 2"/>
                      <a:gd name="T74" fmla="*/ 24 w 4"/>
                      <a:gd name="T75" fmla="*/ 25 h 2"/>
                      <a:gd name="T76" fmla="*/ 24 w 4"/>
                      <a:gd name="T77" fmla="*/ 25 h 2"/>
                      <a:gd name="T78" fmla="*/ 24 w 4"/>
                      <a:gd name="T79" fmla="*/ 25 h 2"/>
                      <a:gd name="T80" fmla="*/ 24 w 4"/>
                      <a:gd name="T81" fmla="*/ 25 h 2"/>
                      <a:gd name="T82" fmla="*/ 24 w 4"/>
                      <a:gd name="T83" fmla="*/ 25 h 2"/>
                      <a:gd name="T84" fmla="*/ 24 w 4"/>
                      <a:gd name="T85" fmla="*/ 25 h 2"/>
                      <a:gd name="T86" fmla="*/ 24 w 4"/>
                      <a:gd name="T87" fmla="*/ 25 h 2"/>
                      <a:gd name="T88" fmla="*/ 24 w 4"/>
                      <a:gd name="T89" fmla="*/ 25 h 2"/>
                      <a:gd name="T90" fmla="*/ 24 w 4"/>
                      <a:gd name="T91" fmla="*/ 25 h 2"/>
                      <a:gd name="T92" fmla="*/ 24 w 4"/>
                      <a:gd name="T93" fmla="*/ 25 h 2"/>
                      <a:gd name="T94" fmla="*/ 0 w 4"/>
                      <a:gd name="T95" fmla="*/ 25 h 2"/>
                      <a:gd name="T96" fmla="*/ 0 w 4"/>
                      <a:gd name="T97" fmla="*/ 25 h 2"/>
                      <a:gd name="T98" fmla="*/ 0 w 4"/>
                      <a:gd name="T99" fmla="*/ 25 h 2"/>
                      <a:gd name="T100" fmla="*/ 0 w 4"/>
                      <a:gd name="T101" fmla="*/ 25 h 2"/>
                      <a:gd name="T102" fmla="*/ 0 w 4"/>
                      <a:gd name="T103" fmla="*/ 25 h 2"/>
                      <a:gd name="T104" fmla="*/ 0 w 4"/>
                      <a:gd name="T105" fmla="*/ 25 h 2"/>
                      <a:gd name="T106" fmla="*/ 0 w 4"/>
                      <a:gd name="T107" fmla="*/ 25 h 2"/>
                      <a:gd name="T108" fmla="*/ 0 w 4"/>
                      <a:gd name="T109" fmla="*/ 25 h 2"/>
                      <a:gd name="T110" fmla="*/ 0 w 4"/>
                      <a:gd name="T111" fmla="*/ 25 h 2"/>
                      <a:gd name="T112" fmla="*/ 0 w 4"/>
                      <a:gd name="T113" fmla="*/ 25 h 2"/>
                      <a:gd name="T114" fmla="*/ 0 w 4"/>
                      <a:gd name="T115" fmla="*/ 25 h 2"/>
                      <a:gd name="T116" fmla="*/ 0 w 4"/>
                      <a:gd name="T117" fmla="*/ 25 h 2"/>
                      <a:gd name="T118" fmla="*/ 0 w 4"/>
                      <a:gd name="T119" fmla="*/ 25 h 2"/>
                      <a:gd name="T120" fmla="*/ 0 w 4"/>
                      <a:gd name="T121" fmla="*/ 25 h 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
                      <a:gd name="T184" fmla="*/ 0 h 2"/>
                      <a:gd name="T185" fmla="*/ 4 w 4"/>
                      <a:gd name="T186" fmla="*/ 2 h 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 h="2">
                        <a:moveTo>
                          <a:pt x="0" y="1"/>
                        </a:moveTo>
                        <a:lnTo>
                          <a:pt x="0" y="1"/>
                        </a:lnTo>
                        <a:lnTo>
                          <a:pt x="1" y="0"/>
                        </a:lnTo>
                        <a:lnTo>
                          <a:pt x="2" y="0"/>
                        </a:lnTo>
                        <a:lnTo>
                          <a:pt x="3" y="0"/>
                        </a:lnTo>
                        <a:lnTo>
                          <a:pt x="3" y="1"/>
                        </a:lnTo>
                        <a:lnTo>
                          <a:pt x="4" y="1"/>
                        </a:lnTo>
                        <a:lnTo>
                          <a:pt x="4" y="2"/>
                        </a:lnTo>
                        <a:lnTo>
                          <a:pt x="3" y="1"/>
                        </a:lnTo>
                        <a:lnTo>
                          <a:pt x="3" y="2"/>
                        </a:lnTo>
                        <a:lnTo>
                          <a:pt x="2" y="2"/>
                        </a:lnTo>
                        <a:lnTo>
                          <a:pt x="1" y="2"/>
                        </a:lnTo>
                        <a:lnTo>
                          <a:pt x="1" y="1"/>
                        </a:lnTo>
                        <a:lnTo>
                          <a:pt x="0" y="1"/>
                        </a:lnTo>
                        <a:close/>
                      </a:path>
                    </a:pathLst>
                  </a:custGeom>
                  <a:solidFill>
                    <a:srgbClr val="FFCE85"/>
                  </a:solidFill>
                  <a:ln w="12700" cmpd="sng">
                    <a:solidFill>
                      <a:schemeClr val="tx1"/>
                    </a:solidFill>
                    <a:prstDash val="solid"/>
                    <a:round/>
                    <a:headEnd/>
                    <a:tailEnd/>
                  </a:ln>
                </p:spPr>
                <p:txBody>
                  <a:bodyPr/>
                  <a:lstStyle/>
                  <a:p>
                    <a:endParaRPr lang="en-US"/>
                  </a:p>
                </p:txBody>
              </p:sp>
            </p:grpSp>
            <p:sp>
              <p:nvSpPr>
                <p:cNvPr id="32837" name="Freeform 46"/>
                <p:cNvSpPr>
                  <a:spLocks/>
                </p:cNvSpPr>
                <p:nvPr/>
              </p:nvSpPr>
              <p:spPr bwMode="auto">
                <a:xfrm>
                  <a:off x="1529" y="1282"/>
                  <a:ext cx="554" cy="439"/>
                </a:xfrm>
                <a:custGeom>
                  <a:avLst/>
                  <a:gdLst>
                    <a:gd name="T0" fmla="*/ 0 w 108"/>
                    <a:gd name="T1" fmla="*/ 1595 h 90"/>
                    <a:gd name="T2" fmla="*/ 0 w 108"/>
                    <a:gd name="T3" fmla="*/ 1473 h 90"/>
                    <a:gd name="T4" fmla="*/ 26 w 108"/>
                    <a:gd name="T5" fmla="*/ 1356 h 90"/>
                    <a:gd name="T6" fmla="*/ 51 w 108"/>
                    <a:gd name="T7" fmla="*/ 1215 h 90"/>
                    <a:gd name="T8" fmla="*/ 77 w 108"/>
                    <a:gd name="T9" fmla="*/ 1166 h 90"/>
                    <a:gd name="T10" fmla="*/ 133 w 108"/>
                    <a:gd name="T11" fmla="*/ 1117 h 90"/>
                    <a:gd name="T12" fmla="*/ 133 w 108"/>
                    <a:gd name="T13" fmla="*/ 1073 h 90"/>
                    <a:gd name="T14" fmla="*/ 262 w 108"/>
                    <a:gd name="T15" fmla="*/ 878 h 90"/>
                    <a:gd name="T16" fmla="*/ 421 w 108"/>
                    <a:gd name="T17" fmla="*/ 546 h 90"/>
                    <a:gd name="T18" fmla="*/ 528 w 108"/>
                    <a:gd name="T19" fmla="*/ 307 h 90"/>
                    <a:gd name="T20" fmla="*/ 631 w 108"/>
                    <a:gd name="T21" fmla="*/ 73 h 90"/>
                    <a:gd name="T22" fmla="*/ 631 w 108"/>
                    <a:gd name="T23" fmla="*/ 0 h 90"/>
                    <a:gd name="T24" fmla="*/ 713 w 108"/>
                    <a:gd name="T25" fmla="*/ 0 h 90"/>
                    <a:gd name="T26" fmla="*/ 790 w 108"/>
                    <a:gd name="T27" fmla="*/ 24 h 90"/>
                    <a:gd name="T28" fmla="*/ 816 w 108"/>
                    <a:gd name="T29" fmla="*/ 49 h 90"/>
                    <a:gd name="T30" fmla="*/ 923 w 108"/>
                    <a:gd name="T31" fmla="*/ 117 h 90"/>
                    <a:gd name="T32" fmla="*/ 923 w 108"/>
                    <a:gd name="T33" fmla="*/ 190 h 90"/>
                    <a:gd name="T34" fmla="*/ 949 w 108"/>
                    <a:gd name="T35" fmla="*/ 332 h 90"/>
                    <a:gd name="T36" fmla="*/ 1134 w 108"/>
                    <a:gd name="T37" fmla="*/ 380 h 90"/>
                    <a:gd name="T38" fmla="*/ 1262 w 108"/>
                    <a:gd name="T39" fmla="*/ 380 h 90"/>
                    <a:gd name="T40" fmla="*/ 1421 w 108"/>
                    <a:gd name="T41" fmla="*/ 429 h 90"/>
                    <a:gd name="T42" fmla="*/ 1606 w 108"/>
                    <a:gd name="T43" fmla="*/ 429 h 90"/>
                    <a:gd name="T44" fmla="*/ 1708 w 108"/>
                    <a:gd name="T45" fmla="*/ 454 h 90"/>
                    <a:gd name="T46" fmla="*/ 1790 w 108"/>
                    <a:gd name="T47" fmla="*/ 429 h 90"/>
                    <a:gd name="T48" fmla="*/ 1867 w 108"/>
                    <a:gd name="T49" fmla="*/ 454 h 90"/>
                    <a:gd name="T50" fmla="*/ 1949 w 108"/>
                    <a:gd name="T51" fmla="*/ 429 h 90"/>
                    <a:gd name="T52" fmla="*/ 2001 w 108"/>
                    <a:gd name="T53" fmla="*/ 454 h 90"/>
                    <a:gd name="T54" fmla="*/ 2078 w 108"/>
                    <a:gd name="T55" fmla="*/ 454 h 90"/>
                    <a:gd name="T56" fmla="*/ 2734 w 108"/>
                    <a:gd name="T57" fmla="*/ 571 h 90"/>
                    <a:gd name="T58" fmla="*/ 2765 w 108"/>
                    <a:gd name="T59" fmla="*/ 644 h 90"/>
                    <a:gd name="T60" fmla="*/ 2842 w 108"/>
                    <a:gd name="T61" fmla="*/ 668 h 90"/>
                    <a:gd name="T62" fmla="*/ 2683 w 108"/>
                    <a:gd name="T63" fmla="*/ 951 h 90"/>
                    <a:gd name="T64" fmla="*/ 2657 w 108"/>
                    <a:gd name="T65" fmla="*/ 1000 h 90"/>
                    <a:gd name="T66" fmla="*/ 2580 w 108"/>
                    <a:gd name="T67" fmla="*/ 1049 h 90"/>
                    <a:gd name="T68" fmla="*/ 2472 w 108"/>
                    <a:gd name="T69" fmla="*/ 1215 h 90"/>
                    <a:gd name="T70" fmla="*/ 2555 w 108"/>
                    <a:gd name="T71" fmla="*/ 1263 h 90"/>
                    <a:gd name="T72" fmla="*/ 2555 w 108"/>
                    <a:gd name="T73" fmla="*/ 1307 h 90"/>
                    <a:gd name="T74" fmla="*/ 2524 w 108"/>
                    <a:gd name="T75" fmla="*/ 1332 h 90"/>
                    <a:gd name="T76" fmla="*/ 2498 w 108"/>
                    <a:gd name="T77" fmla="*/ 1429 h 90"/>
                    <a:gd name="T78" fmla="*/ 1370 w 108"/>
                    <a:gd name="T79" fmla="*/ 1927 h 90"/>
                    <a:gd name="T80" fmla="*/ 26 w 108"/>
                    <a:gd name="T81" fmla="*/ 1619 h 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8"/>
                    <a:gd name="T124" fmla="*/ 0 h 90"/>
                    <a:gd name="T125" fmla="*/ 108 w 108"/>
                    <a:gd name="T126" fmla="*/ 90 h 9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8" h="90">
                      <a:moveTo>
                        <a:pt x="1" y="68"/>
                      </a:moveTo>
                      <a:lnTo>
                        <a:pt x="0" y="67"/>
                      </a:lnTo>
                      <a:lnTo>
                        <a:pt x="0" y="63"/>
                      </a:lnTo>
                      <a:lnTo>
                        <a:pt x="0" y="62"/>
                      </a:lnTo>
                      <a:lnTo>
                        <a:pt x="0" y="60"/>
                      </a:lnTo>
                      <a:lnTo>
                        <a:pt x="1" y="57"/>
                      </a:lnTo>
                      <a:lnTo>
                        <a:pt x="1" y="52"/>
                      </a:lnTo>
                      <a:lnTo>
                        <a:pt x="2" y="51"/>
                      </a:lnTo>
                      <a:lnTo>
                        <a:pt x="3" y="50"/>
                      </a:lnTo>
                      <a:lnTo>
                        <a:pt x="3" y="49"/>
                      </a:lnTo>
                      <a:lnTo>
                        <a:pt x="4" y="48"/>
                      </a:lnTo>
                      <a:lnTo>
                        <a:pt x="5" y="47"/>
                      </a:lnTo>
                      <a:lnTo>
                        <a:pt x="5" y="45"/>
                      </a:lnTo>
                      <a:lnTo>
                        <a:pt x="9" y="41"/>
                      </a:lnTo>
                      <a:lnTo>
                        <a:pt x="10" y="37"/>
                      </a:lnTo>
                      <a:lnTo>
                        <a:pt x="13" y="32"/>
                      </a:lnTo>
                      <a:lnTo>
                        <a:pt x="16" y="23"/>
                      </a:lnTo>
                      <a:lnTo>
                        <a:pt x="18" y="19"/>
                      </a:lnTo>
                      <a:lnTo>
                        <a:pt x="20" y="13"/>
                      </a:lnTo>
                      <a:lnTo>
                        <a:pt x="23" y="5"/>
                      </a:lnTo>
                      <a:lnTo>
                        <a:pt x="24" y="3"/>
                      </a:lnTo>
                      <a:lnTo>
                        <a:pt x="24" y="1"/>
                      </a:lnTo>
                      <a:lnTo>
                        <a:pt x="24" y="0"/>
                      </a:lnTo>
                      <a:lnTo>
                        <a:pt x="25" y="0"/>
                      </a:lnTo>
                      <a:lnTo>
                        <a:pt x="27" y="0"/>
                      </a:lnTo>
                      <a:lnTo>
                        <a:pt x="30" y="1"/>
                      </a:lnTo>
                      <a:lnTo>
                        <a:pt x="31" y="2"/>
                      </a:lnTo>
                      <a:lnTo>
                        <a:pt x="33" y="2"/>
                      </a:lnTo>
                      <a:lnTo>
                        <a:pt x="35" y="5"/>
                      </a:lnTo>
                      <a:lnTo>
                        <a:pt x="36" y="7"/>
                      </a:lnTo>
                      <a:lnTo>
                        <a:pt x="35" y="8"/>
                      </a:lnTo>
                      <a:lnTo>
                        <a:pt x="35" y="12"/>
                      </a:lnTo>
                      <a:lnTo>
                        <a:pt x="36" y="14"/>
                      </a:lnTo>
                      <a:lnTo>
                        <a:pt x="39" y="15"/>
                      </a:lnTo>
                      <a:lnTo>
                        <a:pt x="43" y="16"/>
                      </a:lnTo>
                      <a:lnTo>
                        <a:pt x="46" y="15"/>
                      </a:lnTo>
                      <a:lnTo>
                        <a:pt x="48" y="16"/>
                      </a:lnTo>
                      <a:lnTo>
                        <a:pt x="53" y="17"/>
                      </a:lnTo>
                      <a:lnTo>
                        <a:pt x="54" y="18"/>
                      </a:lnTo>
                      <a:lnTo>
                        <a:pt x="59" y="18"/>
                      </a:lnTo>
                      <a:lnTo>
                        <a:pt x="61" y="18"/>
                      </a:lnTo>
                      <a:lnTo>
                        <a:pt x="62" y="19"/>
                      </a:lnTo>
                      <a:lnTo>
                        <a:pt x="65" y="19"/>
                      </a:lnTo>
                      <a:lnTo>
                        <a:pt x="66" y="19"/>
                      </a:lnTo>
                      <a:lnTo>
                        <a:pt x="68" y="18"/>
                      </a:lnTo>
                      <a:lnTo>
                        <a:pt x="69" y="18"/>
                      </a:lnTo>
                      <a:lnTo>
                        <a:pt x="71" y="19"/>
                      </a:lnTo>
                      <a:lnTo>
                        <a:pt x="72" y="18"/>
                      </a:lnTo>
                      <a:lnTo>
                        <a:pt x="74" y="18"/>
                      </a:lnTo>
                      <a:lnTo>
                        <a:pt x="75" y="19"/>
                      </a:lnTo>
                      <a:lnTo>
                        <a:pt x="76" y="19"/>
                      </a:lnTo>
                      <a:lnTo>
                        <a:pt x="77" y="19"/>
                      </a:lnTo>
                      <a:lnTo>
                        <a:pt x="79" y="19"/>
                      </a:lnTo>
                      <a:lnTo>
                        <a:pt x="80" y="18"/>
                      </a:lnTo>
                      <a:lnTo>
                        <a:pt x="104" y="24"/>
                      </a:lnTo>
                      <a:lnTo>
                        <a:pt x="104" y="25"/>
                      </a:lnTo>
                      <a:lnTo>
                        <a:pt x="105" y="27"/>
                      </a:lnTo>
                      <a:lnTo>
                        <a:pt x="107" y="27"/>
                      </a:lnTo>
                      <a:lnTo>
                        <a:pt x="108" y="28"/>
                      </a:lnTo>
                      <a:lnTo>
                        <a:pt x="108" y="31"/>
                      </a:lnTo>
                      <a:lnTo>
                        <a:pt x="102" y="40"/>
                      </a:lnTo>
                      <a:lnTo>
                        <a:pt x="101" y="41"/>
                      </a:lnTo>
                      <a:lnTo>
                        <a:pt x="101" y="42"/>
                      </a:lnTo>
                      <a:lnTo>
                        <a:pt x="100" y="43"/>
                      </a:lnTo>
                      <a:lnTo>
                        <a:pt x="98" y="44"/>
                      </a:lnTo>
                      <a:lnTo>
                        <a:pt x="95" y="49"/>
                      </a:lnTo>
                      <a:lnTo>
                        <a:pt x="94" y="51"/>
                      </a:lnTo>
                      <a:lnTo>
                        <a:pt x="95" y="52"/>
                      </a:lnTo>
                      <a:lnTo>
                        <a:pt x="97" y="53"/>
                      </a:lnTo>
                      <a:lnTo>
                        <a:pt x="98" y="54"/>
                      </a:lnTo>
                      <a:lnTo>
                        <a:pt x="97" y="55"/>
                      </a:lnTo>
                      <a:lnTo>
                        <a:pt x="97" y="56"/>
                      </a:lnTo>
                      <a:lnTo>
                        <a:pt x="96" y="56"/>
                      </a:lnTo>
                      <a:lnTo>
                        <a:pt x="96" y="58"/>
                      </a:lnTo>
                      <a:lnTo>
                        <a:pt x="95" y="60"/>
                      </a:lnTo>
                      <a:lnTo>
                        <a:pt x="88" y="90"/>
                      </a:lnTo>
                      <a:lnTo>
                        <a:pt x="52" y="81"/>
                      </a:lnTo>
                      <a:lnTo>
                        <a:pt x="1" y="68"/>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2838" name="Freeform 52"/>
                <p:cNvSpPr>
                  <a:spLocks/>
                </p:cNvSpPr>
                <p:nvPr/>
              </p:nvSpPr>
              <p:spPr bwMode="auto">
                <a:xfrm>
                  <a:off x="3467" y="2604"/>
                  <a:ext cx="394" cy="322"/>
                </a:xfrm>
                <a:custGeom>
                  <a:avLst/>
                  <a:gdLst>
                    <a:gd name="T0" fmla="*/ 1075 w 77"/>
                    <a:gd name="T1" fmla="*/ 24 h 66"/>
                    <a:gd name="T2" fmla="*/ 1151 w 77"/>
                    <a:gd name="T3" fmla="*/ 239 h 66"/>
                    <a:gd name="T4" fmla="*/ 1126 w 77"/>
                    <a:gd name="T5" fmla="*/ 307 h 66"/>
                    <a:gd name="T6" fmla="*/ 1049 w 77"/>
                    <a:gd name="T7" fmla="*/ 522 h 66"/>
                    <a:gd name="T8" fmla="*/ 1673 w 77"/>
                    <a:gd name="T9" fmla="*/ 785 h 66"/>
                    <a:gd name="T10" fmla="*/ 1673 w 77"/>
                    <a:gd name="T11" fmla="*/ 951 h 66"/>
                    <a:gd name="T12" fmla="*/ 1648 w 77"/>
                    <a:gd name="T13" fmla="*/ 1073 h 66"/>
                    <a:gd name="T14" fmla="*/ 1520 w 77"/>
                    <a:gd name="T15" fmla="*/ 1049 h 66"/>
                    <a:gd name="T16" fmla="*/ 1469 w 77"/>
                    <a:gd name="T17" fmla="*/ 1166 h 66"/>
                    <a:gd name="T18" fmla="*/ 1622 w 77"/>
                    <a:gd name="T19" fmla="*/ 1142 h 66"/>
                    <a:gd name="T20" fmla="*/ 1730 w 77"/>
                    <a:gd name="T21" fmla="*/ 1117 h 66"/>
                    <a:gd name="T22" fmla="*/ 1673 w 77"/>
                    <a:gd name="T23" fmla="*/ 1166 h 66"/>
                    <a:gd name="T24" fmla="*/ 1730 w 77"/>
                    <a:gd name="T25" fmla="*/ 1215 h 66"/>
                    <a:gd name="T26" fmla="*/ 1857 w 77"/>
                    <a:gd name="T27" fmla="*/ 1117 h 66"/>
                    <a:gd name="T28" fmla="*/ 1939 w 77"/>
                    <a:gd name="T29" fmla="*/ 1142 h 66"/>
                    <a:gd name="T30" fmla="*/ 1914 w 77"/>
                    <a:gd name="T31" fmla="*/ 1215 h 66"/>
                    <a:gd name="T32" fmla="*/ 1781 w 77"/>
                    <a:gd name="T33" fmla="*/ 1332 h 66"/>
                    <a:gd name="T34" fmla="*/ 1857 w 77"/>
                    <a:gd name="T35" fmla="*/ 1429 h 66"/>
                    <a:gd name="T36" fmla="*/ 2016 w 77"/>
                    <a:gd name="T37" fmla="*/ 1547 h 66"/>
                    <a:gd name="T38" fmla="*/ 1857 w 77"/>
                    <a:gd name="T39" fmla="*/ 1498 h 66"/>
                    <a:gd name="T40" fmla="*/ 1673 w 77"/>
                    <a:gd name="T41" fmla="*/ 1405 h 66"/>
                    <a:gd name="T42" fmla="*/ 1596 w 77"/>
                    <a:gd name="T43" fmla="*/ 1473 h 66"/>
                    <a:gd name="T44" fmla="*/ 1571 w 77"/>
                    <a:gd name="T45" fmla="*/ 1547 h 66"/>
                    <a:gd name="T46" fmla="*/ 1494 w 77"/>
                    <a:gd name="T47" fmla="*/ 1498 h 66"/>
                    <a:gd name="T48" fmla="*/ 1412 w 77"/>
                    <a:gd name="T49" fmla="*/ 1498 h 66"/>
                    <a:gd name="T50" fmla="*/ 1284 w 77"/>
                    <a:gd name="T51" fmla="*/ 1522 h 66"/>
                    <a:gd name="T52" fmla="*/ 1075 w 77"/>
                    <a:gd name="T53" fmla="*/ 1405 h 66"/>
                    <a:gd name="T54" fmla="*/ 993 w 77"/>
                    <a:gd name="T55" fmla="*/ 1356 h 66"/>
                    <a:gd name="T56" fmla="*/ 967 w 77"/>
                    <a:gd name="T57" fmla="*/ 1332 h 66"/>
                    <a:gd name="T58" fmla="*/ 890 w 77"/>
                    <a:gd name="T59" fmla="*/ 1308 h 66"/>
                    <a:gd name="T60" fmla="*/ 865 w 77"/>
                    <a:gd name="T61" fmla="*/ 1283 h 66"/>
                    <a:gd name="T62" fmla="*/ 814 w 77"/>
                    <a:gd name="T63" fmla="*/ 1381 h 66"/>
                    <a:gd name="T64" fmla="*/ 394 w 77"/>
                    <a:gd name="T65" fmla="*/ 1332 h 66"/>
                    <a:gd name="T66" fmla="*/ 102 w 77"/>
                    <a:gd name="T67" fmla="*/ 1308 h 66"/>
                    <a:gd name="T68" fmla="*/ 133 w 77"/>
                    <a:gd name="T69" fmla="*/ 1264 h 66"/>
                    <a:gd name="T70" fmla="*/ 159 w 77"/>
                    <a:gd name="T71" fmla="*/ 1093 h 66"/>
                    <a:gd name="T72" fmla="*/ 159 w 77"/>
                    <a:gd name="T73" fmla="*/ 1000 h 66"/>
                    <a:gd name="T74" fmla="*/ 235 w 77"/>
                    <a:gd name="T75" fmla="*/ 883 h 66"/>
                    <a:gd name="T76" fmla="*/ 184 w 77"/>
                    <a:gd name="T77" fmla="*/ 712 h 66"/>
                    <a:gd name="T78" fmla="*/ 159 w 77"/>
                    <a:gd name="T79" fmla="*/ 668 h 66"/>
                    <a:gd name="T80" fmla="*/ 102 w 77"/>
                    <a:gd name="T81" fmla="*/ 595 h 66"/>
                    <a:gd name="T82" fmla="*/ 26 w 77"/>
                    <a:gd name="T83" fmla="*/ 454 h 66"/>
                    <a:gd name="T84" fmla="*/ 0 w 77"/>
                    <a:gd name="T85" fmla="*/ 24 h 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7"/>
                    <a:gd name="T130" fmla="*/ 0 h 66"/>
                    <a:gd name="T131" fmla="*/ 77 w 77"/>
                    <a:gd name="T132" fmla="*/ 66 h 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7" h="66">
                      <a:moveTo>
                        <a:pt x="0" y="1"/>
                      </a:moveTo>
                      <a:lnTo>
                        <a:pt x="42" y="0"/>
                      </a:lnTo>
                      <a:lnTo>
                        <a:pt x="41" y="1"/>
                      </a:lnTo>
                      <a:lnTo>
                        <a:pt x="43" y="5"/>
                      </a:lnTo>
                      <a:lnTo>
                        <a:pt x="43" y="8"/>
                      </a:lnTo>
                      <a:lnTo>
                        <a:pt x="44" y="10"/>
                      </a:lnTo>
                      <a:lnTo>
                        <a:pt x="45" y="11"/>
                      </a:lnTo>
                      <a:lnTo>
                        <a:pt x="45" y="12"/>
                      </a:lnTo>
                      <a:lnTo>
                        <a:pt x="43" y="13"/>
                      </a:lnTo>
                      <a:lnTo>
                        <a:pt x="43" y="14"/>
                      </a:lnTo>
                      <a:lnTo>
                        <a:pt x="42" y="17"/>
                      </a:lnTo>
                      <a:lnTo>
                        <a:pt x="40" y="22"/>
                      </a:lnTo>
                      <a:lnTo>
                        <a:pt x="37" y="29"/>
                      </a:lnTo>
                      <a:lnTo>
                        <a:pt x="37" y="34"/>
                      </a:lnTo>
                      <a:lnTo>
                        <a:pt x="64" y="33"/>
                      </a:lnTo>
                      <a:lnTo>
                        <a:pt x="64" y="34"/>
                      </a:lnTo>
                      <a:lnTo>
                        <a:pt x="63" y="36"/>
                      </a:lnTo>
                      <a:lnTo>
                        <a:pt x="64" y="40"/>
                      </a:lnTo>
                      <a:lnTo>
                        <a:pt x="66" y="43"/>
                      </a:lnTo>
                      <a:lnTo>
                        <a:pt x="67" y="46"/>
                      </a:lnTo>
                      <a:lnTo>
                        <a:pt x="63" y="45"/>
                      </a:lnTo>
                      <a:lnTo>
                        <a:pt x="60" y="44"/>
                      </a:lnTo>
                      <a:lnTo>
                        <a:pt x="59" y="43"/>
                      </a:lnTo>
                      <a:lnTo>
                        <a:pt x="58" y="44"/>
                      </a:lnTo>
                      <a:lnTo>
                        <a:pt x="55" y="46"/>
                      </a:lnTo>
                      <a:lnTo>
                        <a:pt x="55" y="48"/>
                      </a:lnTo>
                      <a:lnTo>
                        <a:pt x="56" y="49"/>
                      </a:lnTo>
                      <a:lnTo>
                        <a:pt x="58" y="49"/>
                      </a:lnTo>
                      <a:lnTo>
                        <a:pt x="60" y="49"/>
                      </a:lnTo>
                      <a:lnTo>
                        <a:pt x="62" y="48"/>
                      </a:lnTo>
                      <a:lnTo>
                        <a:pt x="63" y="47"/>
                      </a:lnTo>
                      <a:lnTo>
                        <a:pt x="65" y="47"/>
                      </a:lnTo>
                      <a:lnTo>
                        <a:pt x="66" y="47"/>
                      </a:lnTo>
                      <a:lnTo>
                        <a:pt x="66" y="48"/>
                      </a:lnTo>
                      <a:lnTo>
                        <a:pt x="65" y="48"/>
                      </a:lnTo>
                      <a:lnTo>
                        <a:pt x="64" y="49"/>
                      </a:lnTo>
                      <a:lnTo>
                        <a:pt x="65" y="50"/>
                      </a:lnTo>
                      <a:lnTo>
                        <a:pt x="66" y="51"/>
                      </a:lnTo>
                      <a:lnTo>
                        <a:pt x="67" y="51"/>
                      </a:lnTo>
                      <a:lnTo>
                        <a:pt x="68" y="49"/>
                      </a:lnTo>
                      <a:lnTo>
                        <a:pt x="71" y="47"/>
                      </a:lnTo>
                      <a:lnTo>
                        <a:pt x="72" y="47"/>
                      </a:lnTo>
                      <a:lnTo>
                        <a:pt x="73" y="47"/>
                      </a:lnTo>
                      <a:lnTo>
                        <a:pt x="74" y="48"/>
                      </a:lnTo>
                      <a:lnTo>
                        <a:pt x="73" y="49"/>
                      </a:lnTo>
                      <a:lnTo>
                        <a:pt x="74" y="50"/>
                      </a:lnTo>
                      <a:lnTo>
                        <a:pt x="73" y="51"/>
                      </a:lnTo>
                      <a:lnTo>
                        <a:pt x="72" y="51"/>
                      </a:lnTo>
                      <a:lnTo>
                        <a:pt x="70" y="54"/>
                      </a:lnTo>
                      <a:lnTo>
                        <a:pt x="68" y="56"/>
                      </a:lnTo>
                      <a:lnTo>
                        <a:pt x="68" y="57"/>
                      </a:lnTo>
                      <a:lnTo>
                        <a:pt x="68" y="59"/>
                      </a:lnTo>
                      <a:lnTo>
                        <a:pt x="71" y="60"/>
                      </a:lnTo>
                      <a:lnTo>
                        <a:pt x="76" y="62"/>
                      </a:lnTo>
                      <a:lnTo>
                        <a:pt x="77" y="63"/>
                      </a:lnTo>
                      <a:lnTo>
                        <a:pt x="77" y="65"/>
                      </a:lnTo>
                      <a:lnTo>
                        <a:pt x="76" y="65"/>
                      </a:lnTo>
                      <a:lnTo>
                        <a:pt x="72" y="66"/>
                      </a:lnTo>
                      <a:lnTo>
                        <a:pt x="71" y="63"/>
                      </a:lnTo>
                      <a:lnTo>
                        <a:pt x="69" y="62"/>
                      </a:lnTo>
                      <a:lnTo>
                        <a:pt x="65" y="61"/>
                      </a:lnTo>
                      <a:lnTo>
                        <a:pt x="64" y="59"/>
                      </a:lnTo>
                      <a:lnTo>
                        <a:pt x="63" y="59"/>
                      </a:lnTo>
                      <a:lnTo>
                        <a:pt x="62" y="59"/>
                      </a:lnTo>
                      <a:lnTo>
                        <a:pt x="61" y="62"/>
                      </a:lnTo>
                      <a:lnTo>
                        <a:pt x="62" y="63"/>
                      </a:lnTo>
                      <a:lnTo>
                        <a:pt x="60" y="65"/>
                      </a:lnTo>
                      <a:lnTo>
                        <a:pt x="59" y="65"/>
                      </a:lnTo>
                      <a:lnTo>
                        <a:pt x="58" y="63"/>
                      </a:lnTo>
                      <a:lnTo>
                        <a:pt x="57" y="63"/>
                      </a:lnTo>
                      <a:lnTo>
                        <a:pt x="55" y="63"/>
                      </a:lnTo>
                      <a:lnTo>
                        <a:pt x="54" y="63"/>
                      </a:lnTo>
                      <a:lnTo>
                        <a:pt x="52" y="65"/>
                      </a:lnTo>
                      <a:lnTo>
                        <a:pt x="50" y="65"/>
                      </a:lnTo>
                      <a:lnTo>
                        <a:pt x="49" y="64"/>
                      </a:lnTo>
                      <a:lnTo>
                        <a:pt x="47" y="64"/>
                      </a:lnTo>
                      <a:lnTo>
                        <a:pt x="43" y="60"/>
                      </a:lnTo>
                      <a:lnTo>
                        <a:pt x="41" y="59"/>
                      </a:lnTo>
                      <a:lnTo>
                        <a:pt x="39" y="58"/>
                      </a:lnTo>
                      <a:lnTo>
                        <a:pt x="38" y="57"/>
                      </a:lnTo>
                      <a:lnTo>
                        <a:pt x="37" y="57"/>
                      </a:lnTo>
                      <a:lnTo>
                        <a:pt x="37" y="56"/>
                      </a:lnTo>
                      <a:lnTo>
                        <a:pt x="37" y="55"/>
                      </a:lnTo>
                      <a:lnTo>
                        <a:pt x="36" y="56"/>
                      </a:lnTo>
                      <a:lnTo>
                        <a:pt x="34" y="55"/>
                      </a:lnTo>
                      <a:lnTo>
                        <a:pt x="34" y="54"/>
                      </a:lnTo>
                      <a:lnTo>
                        <a:pt x="33" y="54"/>
                      </a:lnTo>
                      <a:lnTo>
                        <a:pt x="30" y="57"/>
                      </a:lnTo>
                      <a:lnTo>
                        <a:pt x="31" y="58"/>
                      </a:lnTo>
                      <a:lnTo>
                        <a:pt x="27" y="59"/>
                      </a:lnTo>
                      <a:lnTo>
                        <a:pt x="19" y="57"/>
                      </a:lnTo>
                      <a:lnTo>
                        <a:pt x="15" y="56"/>
                      </a:lnTo>
                      <a:lnTo>
                        <a:pt x="4" y="57"/>
                      </a:lnTo>
                      <a:lnTo>
                        <a:pt x="4" y="56"/>
                      </a:lnTo>
                      <a:lnTo>
                        <a:pt x="4" y="55"/>
                      </a:lnTo>
                      <a:lnTo>
                        <a:pt x="4" y="54"/>
                      </a:lnTo>
                      <a:lnTo>
                        <a:pt x="5" y="53"/>
                      </a:lnTo>
                      <a:lnTo>
                        <a:pt x="7" y="49"/>
                      </a:lnTo>
                      <a:lnTo>
                        <a:pt x="6" y="47"/>
                      </a:lnTo>
                      <a:lnTo>
                        <a:pt x="6" y="46"/>
                      </a:lnTo>
                      <a:lnTo>
                        <a:pt x="6" y="45"/>
                      </a:lnTo>
                      <a:lnTo>
                        <a:pt x="6" y="44"/>
                      </a:lnTo>
                      <a:lnTo>
                        <a:pt x="6" y="42"/>
                      </a:lnTo>
                      <a:lnTo>
                        <a:pt x="7" y="41"/>
                      </a:lnTo>
                      <a:lnTo>
                        <a:pt x="8" y="40"/>
                      </a:lnTo>
                      <a:lnTo>
                        <a:pt x="9" y="37"/>
                      </a:lnTo>
                      <a:lnTo>
                        <a:pt x="9" y="35"/>
                      </a:lnTo>
                      <a:lnTo>
                        <a:pt x="8" y="32"/>
                      </a:lnTo>
                      <a:lnTo>
                        <a:pt x="7" y="30"/>
                      </a:lnTo>
                      <a:lnTo>
                        <a:pt x="6" y="30"/>
                      </a:lnTo>
                      <a:lnTo>
                        <a:pt x="7" y="29"/>
                      </a:lnTo>
                      <a:lnTo>
                        <a:pt x="6" y="28"/>
                      </a:lnTo>
                      <a:lnTo>
                        <a:pt x="5" y="27"/>
                      </a:lnTo>
                      <a:lnTo>
                        <a:pt x="4" y="26"/>
                      </a:lnTo>
                      <a:lnTo>
                        <a:pt x="4" y="25"/>
                      </a:lnTo>
                      <a:lnTo>
                        <a:pt x="5" y="24"/>
                      </a:lnTo>
                      <a:lnTo>
                        <a:pt x="4" y="21"/>
                      </a:lnTo>
                      <a:lnTo>
                        <a:pt x="1" y="19"/>
                      </a:lnTo>
                      <a:lnTo>
                        <a:pt x="1" y="18"/>
                      </a:lnTo>
                      <a:lnTo>
                        <a:pt x="0" y="1"/>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2839" name="Freeform 53"/>
                <p:cNvSpPr>
                  <a:spLocks/>
                </p:cNvSpPr>
                <p:nvPr/>
              </p:nvSpPr>
              <p:spPr bwMode="auto">
                <a:xfrm>
                  <a:off x="3626" y="1799"/>
                  <a:ext cx="277" cy="463"/>
                </a:xfrm>
                <a:custGeom>
                  <a:avLst/>
                  <a:gdLst>
                    <a:gd name="T0" fmla="*/ 236 w 54"/>
                    <a:gd name="T1" fmla="*/ 49 h 95"/>
                    <a:gd name="T2" fmla="*/ 318 w 54"/>
                    <a:gd name="T3" fmla="*/ 117 h 95"/>
                    <a:gd name="T4" fmla="*/ 395 w 54"/>
                    <a:gd name="T5" fmla="*/ 190 h 95"/>
                    <a:gd name="T6" fmla="*/ 395 w 54"/>
                    <a:gd name="T7" fmla="*/ 283 h 95"/>
                    <a:gd name="T8" fmla="*/ 369 w 54"/>
                    <a:gd name="T9" fmla="*/ 356 h 95"/>
                    <a:gd name="T10" fmla="*/ 287 w 54"/>
                    <a:gd name="T11" fmla="*/ 453 h 95"/>
                    <a:gd name="T12" fmla="*/ 236 w 54"/>
                    <a:gd name="T13" fmla="*/ 473 h 95"/>
                    <a:gd name="T14" fmla="*/ 133 w 54"/>
                    <a:gd name="T15" fmla="*/ 497 h 95"/>
                    <a:gd name="T16" fmla="*/ 108 w 54"/>
                    <a:gd name="T17" fmla="*/ 570 h 95"/>
                    <a:gd name="T18" fmla="*/ 159 w 54"/>
                    <a:gd name="T19" fmla="*/ 643 h 95"/>
                    <a:gd name="T20" fmla="*/ 108 w 54"/>
                    <a:gd name="T21" fmla="*/ 809 h 95"/>
                    <a:gd name="T22" fmla="*/ 26 w 54"/>
                    <a:gd name="T23" fmla="*/ 853 h 95"/>
                    <a:gd name="T24" fmla="*/ 0 w 54"/>
                    <a:gd name="T25" fmla="*/ 926 h 95"/>
                    <a:gd name="T26" fmla="*/ 0 w 54"/>
                    <a:gd name="T27" fmla="*/ 975 h 95"/>
                    <a:gd name="T28" fmla="*/ 26 w 54"/>
                    <a:gd name="T29" fmla="*/ 1140 h 95"/>
                    <a:gd name="T30" fmla="*/ 133 w 54"/>
                    <a:gd name="T31" fmla="*/ 1257 h 95"/>
                    <a:gd name="T32" fmla="*/ 262 w 54"/>
                    <a:gd name="T33" fmla="*/ 1355 h 95"/>
                    <a:gd name="T34" fmla="*/ 344 w 54"/>
                    <a:gd name="T35" fmla="*/ 1521 h 95"/>
                    <a:gd name="T36" fmla="*/ 395 w 54"/>
                    <a:gd name="T37" fmla="*/ 1472 h 95"/>
                    <a:gd name="T38" fmla="*/ 498 w 54"/>
                    <a:gd name="T39" fmla="*/ 1545 h 95"/>
                    <a:gd name="T40" fmla="*/ 498 w 54"/>
                    <a:gd name="T41" fmla="*/ 1638 h 95"/>
                    <a:gd name="T42" fmla="*/ 421 w 54"/>
                    <a:gd name="T43" fmla="*/ 1735 h 95"/>
                    <a:gd name="T44" fmla="*/ 498 w 54"/>
                    <a:gd name="T45" fmla="*/ 1852 h 95"/>
                    <a:gd name="T46" fmla="*/ 631 w 54"/>
                    <a:gd name="T47" fmla="*/ 1925 h 95"/>
                    <a:gd name="T48" fmla="*/ 764 w 54"/>
                    <a:gd name="T49" fmla="*/ 2066 h 95"/>
                    <a:gd name="T50" fmla="*/ 790 w 54"/>
                    <a:gd name="T51" fmla="*/ 2115 h 95"/>
                    <a:gd name="T52" fmla="*/ 764 w 54"/>
                    <a:gd name="T53" fmla="*/ 2164 h 95"/>
                    <a:gd name="T54" fmla="*/ 841 w 54"/>
                    <a:gd name="T55" fmla="*/ 2257 h 95"/>
                    <a:gd name="T56" fmla="*/ 867 w 54"/>
                    <a:gd name="T57" fmla="*/ 2232 h 95"/>
                    <a:gd name="T58" fmla="*/ 893 w 54"/>
                    <a:gd name="T59" fmla="*/ 2183 h 95"/>
                    <a:gd name="T60" fmla="*/ 1000 w 54"/>
                    <a:gd name="T61" fmla="*/ 2164 h 95"/>
                    <a:gd name="T62" fmla="*/ 1103 w 54"/>
                    <a:gd name="T63" fmla="*/ 2208 h 95"/>
                    <a:gd name="T64" fmla="*/ 1134 w 54"/>
                    <a:gd name="T65" fmla="*/ 2115 h 95"/>
                    <a:gd name="T66" fmla="*/ 1159 w 54"/>
                    <a:gd name="T67" fmla="*/ 2066 h 95"/>
                    <a:gd name="T68" fmla="*/ 1262 w 54"/>
                    <a:gd name="T69" fmla="*/ 2018 h 95"/>
                    <a:gd name="T70" fmla="*/ 1236 w 54"/>
                    <a:gd name="T71" fmla="*/ 1974 h 95"/>
                    <a:gd name="T72" fmla="*/ 1236 w 54"/>
                    <a:gd name="T73" fmla="*/ 1925 h 95"/>
                    <a:gd name="T74" fmla="*/ 1262 w 54"/>
                    <a:gd name="T75" fmla="*/ 1901 h 95"/>
                    <a:gd name="T76" fmla="*/ 1262 w 54"/>
                    <a:gd name="T77" fmla="*/ 1876 h 95"/>
                    <a:gd name="T78" fmla="*/ 1262 w 54"/>
                    <a:gd name="T79" fmla="*/ 1735 h 95"/>
                    <a:gd name="T80" fmla="*/ 1370 w 54"/>
                    <a:gd name="T81" fmla="*/ 1613 h 95"/>
                    <a:gd name="T82" fmla="*/ 1421 w 54"/>
                    <a:gd name="T83" fmla="*/ 1521 h 95"/>
                    <a:gd name="T84" fmla="*/ 1370 w 54"/>
                    <a:gd name="T85" fmla="*/ 1355 h 95"/>
                    <a:gd name="T86" fmla="*/ 1370 w 54"/>
                    <a:gd name="T87" fmla="*/ 1282 h 95"/>
                    <a:gd name="T88" fmla="*/ 1288 w 54"/>
                    <a:gd name="T89" fmla="*/ 307 h 95"/>
                    <a:gd name="T90" fmla="*/ 1262 w 54"/>
                    <a:gd name="T91" fmla="*/ 263 h 95"/>
                    <a:gd name="T92" fmla="*/ 1211 w 54"/>
                    <a:gd name="T93" fmla="*/ 141 h 95"/>
                    <a:gd name="T94" fmla="*/ 1159 w 54"/>
                    <a:gd name="T95" fmla="*/ 73 h 95"/>
                    <a:gd name="T96" fmla="*/ 1159 w 54"/>
                    <a:gd name="T97" fmla="*/ 0 h 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95"/>
                    <a:gd name="T149" fmla="*/ 54 w 54"/>
                    <a:gd name="T150" fmla="*/ 95 h 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95">
                      <a:moveTo>
                        <a:pt x="44" y="0"/>
                      </a:moveTo>
                      <a:lnTo>
                        <a:pt x="9" y="2"/>
                      </a:lnTo>
                      <a:lnTo>
                        <a:pt x="9" y="3"/>
                      </a:lnTo>
                      <a:lnTo>
                        <a:pt x="12" y="5"/>
                      </a:lnTo>
                      <a:lnTo>
                        <a:pt x="12" y="6"/>
                      </a:lnTo>
                      <a:lnTo>
                        <a:pt x="15" y="8"/>
                      </a:lnTo>
                      <a:lnTo>
                        <a:pt x="16" y="11"/>
                      </a:lnTo>
                      <a:lnTo>
                        <a:pt x="15" y="12"/>
                      </a:lnTo>
                      <a:lnTo>
                        <a:pt x="14" y="14"/>
                      </a:lnTo>
                      <a:lnTo>
                        <a:pt x="14" y="15"/>
                      </a:lnTo>
                      <a:lnTo>
                        <a:pt x="14" y="16"/>
                      </a:lnTo>
                      <a:lnTo>
                        <a:pt x="11" y="19"/>
                      </a:lnTo>
                      <a:lnTo>
                        <a:pt x="9" y="19"/>
                      </a:lnTo>
                      <a:lnTo>
                        <a:pt x="9" y="20"/>
                      </a:lnTo>
                      <a:lnTo>
                        <a:pt x="6" y="20"/>
                      </a:lnTo>
                      <a:lnTo>
                        <a:pt x="5" y="21"/>
                      </a:lnTo>
                      <a:lnTo>
                        <a:pt x="4" y="23"/>
                      </a:lnTo>
                      <a:lnTo>
                        <a:pt x="4" y="24"/>
                      </a:lnTo>
                      <a:lnTo>
                        <a:pt x="6" y="26"/>
                      </a:lnTo>
                      <a:lnTo>
                        <a:pt x="6" y="27"/>
                      </a:lnTo>
                      <a:lnTo>
                        <a:pt x="6" y="29"/>
                      </a:lnTo>
                      <a:lnTo>
                        <a:pt x="4" y="34"/>
                      </a:lnTo>
                      <a:lnTo>
                        <a:pt x="2" y="35"/>
                      </a:lnTo>
                      <a:lnTo>
                        <a:pt x="1" y="36"/>
                      </a:lnTo>
                      <a:lnTo>
                        <a:pt x="1" y="38"/>
                      </a:lnTo>
                      <a:lnTo>
                        <a:pt x="0" y="39"/>
                      </a:lnTo>
                      <a:lnTo>
                        <a:pt x="0" y="40"/>
                      </a:lnTo>
                      <a:lnTo>
                        <a:pt x="0" y="41"/>
                      </a:lnTo>
                      <a:lnTo>
                        <a:pt x="0" y="45"/>
                      </a:lnTo>
                      <a:lnTo>
                        <a:pt x="1" y="48"/>
                      </a:lnTo>
                      <a:lnTo>
                        <a:pt x="1" y="49"/>
                      </a:lnTo>
                      <a:lnTo>
                        <a:pt x="5" y="53"/>
                      </a:lnTo>
                      <a:lnTo>
                        <a:pt x="9" y="56"/>
                      </a:lnTo>
                      <a:lnTo>
                        <a:pt x="10" y="57"/>
                      </a:lnTo>
                      <a:lnTo>
                        <a:pt x="12" y="64"/>
                      </a:lnTo>
                      <a:lnTo>
                        <a:pt x="13" y="64"/>
                      </a:lnTo>
                      <a:lnTo>
                        <a:pt x="14" y="63"/>
                      </a:lnTo>
                      <a:lnTo>
                        <a:pt x="15" y="62"/>
                      </a:lnTo>
                      <a:lnTo>
                        <a:pt x="18" y="64"/>
                      </a:lnTo>
                      <a:lnTo>
                        <a:pt x="19" y="65"/>
                      </a:lnTo>
                      <a:lnTo>
                        <a:pt x="18" y="67"/>
                      </a:lnTo>
                      <a:lnTo>
                        <a:pt x="19" y="69"/>
                      </a:lnTo>
                      <a:lnTo>
                        <a:pt x="16" y="72"/>
                      </a:lnTo>
                      <a:lnTo>
                        <a:pt x="16" y="73"/>
                      </a:lnTo>
                      <a:lnTo>
                        <a:pt x="17" y="75"/>
                      </a:lnTo>
                      <a:lnTo>
                        <a:pt x="19" y="78"/>
                      </a:lnTo>
                      <a:lnTo>
                        <a:pt x="23" y="80"/>
                      </a:lnTo>
                      <a:lnTo>
                        <a:pt x="24" y="81"/>
                      </a:lnTo>
                      <a:lnTo>
                        <a:pt x="28" y="84"/>
                      </a:lnTo>
                      <a:lnTo>
                        <a:pt x="29" y="87"/>
                      </a:lnTo>
                      <a:lnTo>
                        <a:pt x="30" y="88"/>
                      </a:lnTo>
                      <a:lnTo>
                        <a:pt x="30" y="89"/>
                      </a:lnTo>
                      <a:lnTo>
                        <a:pt x="29" y="90"/>
                      </a:lnTo>
                      <a:lnTo>
                        <a:pt x="29" y="91"/>
                      </a:lnTo>
                      <a:lnTo>
                        <a:pt x="32" y="95"/>
                      </a:lnTo>
                      <a:lnTo>
                        <a:pt x="32" y="94"/>
                      </a:lnTo>
                      <a:lnTo>
                        <a:pt x="33" y="94"/>
                      </a:lnTo>
                      <a:lnTo>
                        <a:pt x="34" y="95"/>
                      </a:lnTo>
                      <a:lnTo>
                        <a:pt x="34" y="92"/>
                      </a:lnTo>
                      <a:lnTo>
                        <a:pt x="36" y="91"/>
                      </a:lnTo>
                      <a:lnTo>
                        <a:pt x="38" y="91"/>
                      </a:lnTo>
                      <a:lnTo>
                        <a:pt x="40" y="92"/>
                      </a:lnTo>
                      <a:lnTo>
                        <a:pt x="42" y="93"/>
                      </a:lnTo>
                      <a:lnTo>
                        <a:pt x="43" y="93"/>
                      </a:lnTo>
                      <a:lnTo>
                        <a:pt x="43" y="89"/>
                      </a:lnTo>
                      <a:lnTo>
                        <a:pt x="42" y="87"/>
                      </a:lnTo>
                      <a:lnTo>
                        <a:pt x="44" y="87"/>
                      </a:lnTo>
                      <a:lnTo>
                        <a:pt x="48" y="86"/>
                      </a:lnTo>
                      <a:lnTo>
                        <a:pt x="48" y="85"/>
                      </a:lnTo>
                      <a:lnTo>
                        <a:pt x="47" y="83"/>
                      </a:lnTo>
                      <a:lnTo>
                        <a:pt x="47" y="81"/>
                      </a:lnTo>
                      <a:lnTo>
                        <a:pt x="48" y="80"/>
                      </a:lnTo>
                      <a:lnTo>
                        <a:pt x="48" y="79"/>
                      </a:lnTo>
                      <a:lnTo>
                        <a:pt x="48" y="76"/>
                      </a:lnTo>
                      <a:lnTo>
                        <a:pt x="48" y="73"/>
                      </a:lnTo>
                      <a:lnTo>
                        <a:pt x="50" y="71"/>
                      </a:lnTo>
                      <a:lnTo>
                        <a:pt x="52" y="68"/>
                      </a:lnTo>
                      <a:lnTo>
                        <a:pt x="52" y="67"/>
                      </a:lnTo>
                      <a:lnTo>
                        <a:pt x="54" y="64"/>
                      </a:lnTo>
                      <a:lnTo>
                        <a:pt x="53" y="60"/>
                      </a:lnTo>
                      <a:lnTo>
                        <a:pt x="52" y="57"/>
                      </a:lnTo>
                      <a:lnTo>
                        <a:pt x="52" y="55"/>
                      </a:lnTo>
                      <a:lnTo>
                        <a:pt x="52" y="54"/>
                      </a:lnTo>
                      <a:lnTo>
                        <a:pt x="52" y="53"/>
                      </a:lnTo>
                      <a:lnTo>
                        <a:pt x="49" y="13"/>
                      </a:lnTo>
                      <a:lnTo>
                        <a:pt x="48" y="12"/>
                      </a:lnTo>
                      <a:lnTo>
                        <a:pt x="48" y="11"/>
                      </a:lnTo>
                      <a:lnTo>
                        <a:pt x="47" y="8"/>
                      </a:lnTo>
                      <a:lnTo>
                        <a:pt x="46" y="6"/>
                      </a:lnTo>
                      <a:lnTo>
                        <a:pt x="45" y="5"/>
                      </a:lnTo>
                      <a:lnTo>
                        <a:pt x="44" y="3"/>
                      </a:lnTo>
                      <a:lnTo>
                        <a:pt x="44" y="0"/>
                      </a:lnTo>
                      <a:close/>
                    </a:path>
                  </a:pathLst>
                </a:custGeom>
                <a:solidFill>
                  <a:srgbClr val="FFCE85"/>
                </a:solidFill>
                <a:ln w="12700" cmpd="sng">
                  <a:solidFill>
                    <a:schemeClr val="tx1"/>
                  </a:solidFill>
                  <a:prstDash val="solid"/>
                  <a:round/>
                  <a:headEnd/>
                  <a:tailEnd/>
                </a:ln>
              </p:spPr>
              <p:txBody>
                <a:bodyPr/>
                <a:lstStyle/>
                <a:p>
                  <a:endParaRPr lang="en-US"/>
                </a:p>
              </p:txBody>
            </p:sp>
            <p:grpSp>
              <p:nvGrpSpPr>
                <p:cNvPr id="12" name="Group 54"/>
                <p:cNvGrpSpPr>
                  <a:grpSpLocks/>
                </p:cNvGrpSpPr>
                <p:nvPr/>
              </p:nvGrpSpPr>
              <p:grpSpPr bwMode="auto">
                <a:xfrm>
                  <a:off x="3661" y="1384"/>
                  <a:ext cx="523" cy="468"/>
                  <a:chOff x="3562" y="1636"/>
                  <a:chExt cx="497" cy="468"/>
                </a:xfrm>
              </p:grpSpPr>
              <p:sp>
                <p:nvSpPr>
                  <p:cNvPr id="32846" name="Freeform 55"/>
                  <p:cNvSpPr>
                    <a:spLocks/>
                  </p:cNvSpPr>
                  <p:nvPr/>
                </p:nvSpPr>
                <p:spPr bwMode="auto">
                  <a:xfrm>
                    <a:off x="3806" y="1758"/>
                    <a:ext cx="253" cy="346"/>
                  </a:xfrm>
                  <a:custGeom>
                    <a:avLst/>
                    <a:gdLst>
                      <a:gd name="T0" fmla="*/ 618 w 52"/>
                      <a:gd name="T1" fmla="*/ 1613 h 71"/>
                      <a:gd name="T2" fmla="*/ 1017 w 52"/>
                      <a:gd name="T3" fmla="*/ 1594 h 71"/>
                      <a:gd name="T4" fmla="*/ 1066 w 52"/>
                      <a:gd name="T5" fmla="*/ 1472 h 71"/>
                      <a:gd name="T6" fmla="*/ 1066 w 52"/>
                      <a:gd name="T7" fmla="*/ 1379 h 71"/>
                      <a:gd name="T8" fmla="*/ 1138 w 52"/>
                      <a:gd name="T9" fmla="*/ 1306 h 71"/>
                      <a:gd name="T10" fmla="*/ 1158 w 52"/>
                      <a:gd name="T11" fmla="*/ 1233 h 71"/>
                      <a:gd name="T12" fmla="*/ 1182 w 52"/>
                      <a:gd name="T13" fmla="*/ 1189 h 71"/>
                      <a:gd name="T14" fmla="*/ 1207 w 52"/>
                      <a:gd name="T15" fmla="*/ 1213 h 71"/>
                      <a:gd name="T16" fmla="*/ 1231 w 52"/>
                      <a:gd name="T17" fmla="*/ 1189 h 71"/>
                      <a:gd name="T18" fmla="*/ 1231 w 52"/>
                      <a:gd name="T19" fmla="*/ 1092 h 71"/>
                      <a:gd name="T20" fmla="*/ 1207 w 52"/>
                      <a:gd name="T21" fmla="*/ 999 h 71"/>
                      <a:gd name="T22" fmla="*/ 1114 w 52"/>
                      <a:gd name="T23" fmla="*/ 663 h 71"/>
                      <a:gd name="T24" fmla="*/ 993 w 52"/>
                      <a:gd name="T25" fmla="*/ 663 h 71"/>
                      <a:gd name="T26" fmla="*/ 851 w 52"/>
                      <a:gd name="T27" fmla="*/ 853 h 71"/>
                      <a:gd name="T28" fmla="*/ 827 w 52"/>
                      <a:gd name="T29" fmla="*/ 833 h 71"/>
                      <a:gd name="T30" fmla="*/ 783 w 52"/>
                      <a:gd name="T31" fmla="*/ 809 h 71"/>
                      <a:gd name="T32" fmla="*/ 783 w 52"/>
                      <a:gd name="T33" fmla="*/ 711 h 71"/>
                      <a:gd name="T34" fmla="*/ 851 w 52"/>
                      <a:gd name="T35" fmla="*/ 663 h 71"/>
                      <a:gd name="T36" fmla="*/ 851 w 52"/>
                      <a:gd name="T37" fmla="*/ 619 h 71"/>
                      <a:gd name="T38" fmla="*/ 900 w 52"/>
                      <a:gd name="T39" fmla="*/ 570 h 71"/>
                      <a:gd name="T40" fmla="*/ 900 w 52"/>
                      <a:gd name="T41" fmla="*/ 404 h 71"/>
                      <a:gd name="T42" fmla="*/ 876 w 52"/>
                      <a:gd name="T43" fmla="*/ 331 h 71"/>
                      <a:gd name="T44" fmla="*/ 827 w 52"/>
                      <a:gd name="T45" fmla="*/ 283 h 71"/>
                      <a:gd name="T46" fmla="*/ 876 w 52"/>
                      <a:gd name="T47" fmla="*/ 239 h 71"/>
                      <a:gd name="T48" fmla="*/ 851 w 52"/>
                      <a:gd name="T49" fmla="*/ 166 h 71"/>
                      <a:gd name="T50" fmla="*/ 710 w 52"/>
                      <a:gd name="T51" fmla="*/ 93 h 71"/>
                      <a:gd name="T52" fmla="*/ 618 w 52"/>
                      <a:gd name="T53" fmla="*/ 49 h 71"/>
                      <a:gd name="T54" fmla="*/ 496 w 52"/>
                      <a:gd name="T55" fmla="*/ 24 h 71"/>
                      <a:gd name="T56" fmla="*/ 428 w 52"/>
                      <a:gd name="T57" fmla="*/ 24 h 71"/>
                      <a:gd name="T58" fmla="*/ 355 w 52"/>
                      <a:gd name="T59" fmla="*/ 73 h 71"/>
                      <a:gd name="T60" fmla="*/ 355 w 52"/>
                      <a:gd name="T61" fmla="*/ 141 h 71"/>
                      <a:gd name="T62" fmla="*/ 380 w 52"/>
                      <a:gd name="T63" fmla="*/ 166 h 71"/>
                      <a:gd name="T64" fmla="*/ 355 w 52"/>
                      <a:gd name="T65" fmla="*/ 190 h 71"/>
                      <a:gd name="T66" fmla="*/ 307 w 52"/>
                      <a:gd name="T67" fmla="*/ 239 h 71"/>
                      <a:gd name="T68" fmla="*/ 282 w 52"/>
                      <a:gd name="T69" fmla="*/ 307 h 71"/>
                      <a:gd name="T70" fmla="*/ 282 w 52"/>
                      <a:gd name="T71" fmla="*/ 404 h 71"/>
                      <a:gd name="T72" fmla="*/ 238 w 52"/>
                      <a:gd name="T73" fmla="*/ 380 h 71"/>
                      <a:gd name="T74" fmla="*/ 238 w 52"/>
                      <a:gd name="T75" fmla="*/ 307 h 71"/>
                      <a:gd name="T76" fmla="*/ 238 w 52"/>
                      <a:gd name="T77" fmla="*/ 263 h 71"/>
                      <a:gd name="T78" fmla="*/ 190 w 52"/>
                      <a:gd name="T79" fmla="*/ 307 h 71"/>
                      <a:gd name="T80" fmla="*/ 190 w 52"/>
                      <a:gd name="T81" fmla="*/ 380 h 71"/>
                      <a:gd name="T82" fmla="*/ 117 w 52"/>
                      <a:gd name="T83" fmla="*/ 404 h 71"/>
                      <a:gd name="T84" fmla="*/ 92 w 52"/>
                      <a:gd name="T85" fmla="*/ 453 h 71"/>
                      <a:gd name="T86" fmla="*/ 73 w 52"/>
                      <a:gd name="T87" fmla="*/ 546 h 71"/>
                      <a:gd name="T88" fmla="*/ 49 w 52"/>
                      <a:gd name="T89" fmla="*/ 663 h 71"/>
                      <a:gd name="T90" fmla="*/ 24 w 52"/>
                      <a:gd name="T91" fmla="*/ 760 h 71"/>
                      <a:gd name="T92" fmla="*/ 49 w 52"/>
                      <a:gd name="T93" fmla="*/ 877 h 71"/>
                      <a:gd name="T94" fmla="*/ 49 w 52"/>
                      <a:gd name="T95" fmla="*/ 975 h 71"/>
                      <a:gd name="T96" fmla="*/ 141 w 52"/>
                      <a:gd name="T97" fmla="*/ 1189 h 71"/>
                      <a:gd name="T98" fmla="*/ 165 w 52"/>
                      <a:gd name="T99" fmla="*/ 1306 h 71"/>
                      <a:gd name="T100" fmla="*/ 165 w 52"/>
                      <a:gd name="T101" fmla="*/ 1330 h 71"/>
                      <a:gd name="T102" fmla="*/ 141 w 52"/>
                      <a:gd name="T103" fmla="*/ 1472 h 71"/>
                      <a:gd name="T104" fmla="*/ 49 w 52"/>
                      <a:gd name="T105" fmla="*/ 1637 h 71"/>
                      <a:gd name="T106" fmla="*/ 0 w 52"/>
                      <a:gd name="T107" fmla="*/ 1686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71"/>
                      <a:gd name="T164" fmla="*/ 52 w 52"/>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71">
                        <a:moveTo>
                          <a:pt x="0" y="71"/>
                        </a:moveTo>
                        <a:lnTo>
                          <a:pt x="26" y="68"/>
                        </a:lnTo>
                        <a:lnTo>
                          <a:pt x="26" y="69"/>
                        </a:lnTo>
                        <a:lnTo>
                          <a:pt x="43" y="67"/>
                        </a:lnTo>
                        <a:lnTo>
                          <a:pt x="43" y="66"/>
                        </a:lnTo>
                        <a:lnTo>
                          <a:pt x="45" y="62"/>
                        </a:lnTo>
                        <a:lnTo>
                          <a:pt x="45" y="61"/>
                        </a:lnTo>
                        <a:lnTo>
                          <a:pt x="45" y="58"/>
                        </a:lnTo>
                        <a:lnTo>
                          <a:pt x="46" y="56"/>
                        </a:lnTo>
                        <a:lnTo>
                          <a:pt x="48" y="55"/>
                        </a:lnTo>
                        <a:lnTo>
                          <a:pt x="48" y="52"/>
                        </a:lnTo>
                        <a:lnTo>
                          <a:pt x="49" y="52"/>
                        </a:lnTo>
                        <a:lnTo>
                          <a:pt x="49" y="51"/>
                        </a:lnTo>
                        <a:lnTo>
                          <a:pt x="50" y="50"/>
                        </a:lnTo>
                        <a:lnTo>
                          <a:pt x="50" y="51"/>
                        </a:lnTo>
                        <a:lnTo>
                          <a:pt x="51" y="51"/>
                        </a:lnTo>
                        <a:lnTo>
                          <a:pt x="52" y="50"/>
                        </a:lnTo>
                        <a:lnTo>
                          <a:pt x="52" y="49"/>
                        </a:lnTo>
                        <a:lnTo>
                          <a:pt x="52" y="46"/>
                        </a:lnTo>
                        <a:lnTo>
                          <a:pt x="52" y="43"/>
                        </a:lnTo>
                        <a:lnTo>
                          <a:pt x="51" y="42"/>
                        </a:lnTo>
                        <a:lnTo>
                          <a:pt x="51" y="37"/>
                        </a:lnTo>
                        <a:lnTo>
                          <a:pt x="47" y="28"/>
                        </a:lnTo>
                        <a:lnTo>
                          <a:pt x="43" y="27"/>
                        </a:lnTo>
                        <a:lnTo>
                          <a:pt x="42" y="28"/>
                        </a:lnTo>
                        <a:lnTo>
                          <a:pt x="40" y="29"/>
                        </a:lnTo>
                        <a:lnTo>
                          <a:pt x="36" y="36"/>
                        </a:lnTo>
                        <a:lnTo>
                          <a:pt x="35" y="36"/>
                        </a:lnTo>
                        <a:lnTo>
                          <a:pt x="35" y="35"/>
                        </a:lnTo>
                        <a:lnTo>
                          <a:pt x="33" y="35"/>
                        </a:lnTo>
                        <a:lnTo>
                          <a:pt x="33" y="34"/>
                        </a:lnTo>
                        <a:lnTo>
                          <a:pt x="32" y="33"/>
                        </a:lnTo>
                        <a:lnTo>
                          <a:pt x="33" y="30"/>
                        </a:lnTo>
                        <a:lnTo>
                          <a:pt x="33" y="29"/>
                        </a:lnTo>
                        <a:lnTo>
                          <a:pt x="36" y="28"/>
                        </a:lnTo>
                        <a:lnTo>
                          <a:pt x="36" y="26"/>
                        </a:lnTo>
                        <a:lnTo>
                          <a:pt x="37" y="24"/>
                        </a:lnTo>
                        <a:lnTo>
                          <a:pt x="38" y="24"/>
                        </a:lnTo>
                        <a:lnTo>
                          <a:pt x="38" y="22"/>
                        </a:lnTo>
                        <a:lnTo>
                          <a:pt x="38" y="17"/>
                        </a:lnTo>
                        <a:lnTo>
                          <a:pt x="38" y="15"/>
                        </a:lnTo>
                        <a:lnTo>
                          <a:pt x="37" y="14"/>
                        </a:lnTo>
                        <a:lnTo>
                          <a:pt x="36" y="12"/>
                        </a:lnTo>
                        <a:lnTo>
                          <a:pt x="35" y="12"/>
                        </a:lnTo>
                        <a:lnTo>
                          <a:pt x="36" y="11"/>
                        </a:lnTo>
                        <a:lnTo>
                          <a:pt x="37" y="10"/>
                        </a:lnTo>
                        <a:lnTo>
                          <a:pt x="36" y="7"/>
                        </a:lnTo>
                        <a:lnTo>
                          <a:pt x="34" y="6"/>
                        </a:lnTo>
                        <a:lnTo>
                          <a:pt x="30" y="4"/>
                        </a:lnTo>
                        <a:lnTo>
                          <a:pt x="27" y="3"/>
                        </a:lnTo>
                        <a:lnTo>
                          <a:pt x="26" y="2"/>
                        </a:lnTo>
                        <a:lnTo>
                          <a:pt x="23" y="2"/>
                        </a:lnTo>
                        <a:lnTo>
                          <a:pt x="21" y="1"/>
                        </a:lnTo>
                        <a:lnTo>
                          <a:pt x="19" y="0"/>
                        </a:lnTo>
                        <a:lnTo>
                          <a:pt x="18" y="1"/>
                        </a:lnTo>
                        <a:lnTo>
                          <a:pt x="17" y="1"/>
                        </a:lnTo>
                        <a:lnTo>
                          <a:pt x="15" y="3"/>
                        </a:lnTo>
                        <a:lnTo>
                          <a:pt x="15" y="5"/>
                        </a:lnTo>
                        <a:lnTo>
                          <a:pt x="15" y="6"/>
                        </a:lnTo>
                        <a:lnTo>
                          <a:pt x="16" y="6"/>
                        </a:lnTo>
                        <a:lnTo>
                          <a:pt x="16" y="7"/>
                        </a:lnTo>
                        <a:lnTo>
                          <a:pt x="15" y="8"/>
                        </a:lnTo>
                        <a:lnTo>
                          <a:pt x="14" y="8"/>
                        </a:lnTo>
                        <a:lnTo>
                          <a:pt x="13" y="10"/>
                        </a:lnTo>
                        <a:lnTo>
                          <a:pt x="12" y="11"/>
                        </a:lnTo>
                        <a:lnTo>
                          <a:pt x="12" y="13"/>
                        </a:lnTo>
                        <a:lnTo>
                          <a:pt x="13" y="15"/>
                        </a:lnTo>
                        <a:lnTo>
                          <a:pt x="12" y="17"/>
                        </a:lnTo>
                        <a:lnTo>
                          <a:pt x="10" y="18"/>
                        </a:lnTo>
                        <a:lnTo>
                          <a:pt x="10" y="16"/>
                        </a:lnTo>
                        <a:lnTo>
                          <a:pt x="10" y="14"/>
                        </a:lnTo>
                        <a:lnTo>
                          <a:pt x="10" y="13"/>
                        </a:lnTo>
                        <a:lnTo>
                          <a:pt x="10" y="12"/>
                        </a:lnTo>
                        <a:lnTo>
                          <a:pt x="10" y="11"/>
                        </a:lnTo>
                        <a:lnTo>
                          <a:pt x="9" y="12"/>
                        </a:lnTo>
                        <a:lnTo>
                          <a:pt x="8" y="13"/>
                        </a:lnTo>
                        <a:lnTo>
                          <a:pt x="8" y="15"/>
                        </a:lnTo>
                        <a:lnTo>
                          <a:pt x="8" y="16"/>
                        </a:lnTo>
                        <a:lnTo>
                          <a:pt x="7" y="16"/>
                        </a:lnTo>
                        <a:lnTo>
                          <a:pt x="5" y="17"/>
                        </a:lnTo>
                        <a:lnTo>
                          <a:pt x="5" y="18"/>
                        </a:lnTo>
                        <a:lnTo>
                          <a:pt x="4" y="19"/>
                        </a:lnTo>
                        <a:lnTo>
                          <a:pt x="3" y="21"/>
                        </a:lnTo>
                        <a:lnTo>
                          <a:pt x="3" y="23"/>
                        </a:lnTo>
                        <a:lnTo>
                          <a:pt x="3" y="26"/>
                        </a:lnTo>
                        <a:lnTo>
                          <a:pt x="2" y="28"/>
                        </a:lnTo>
                        <a:lnTo>
                          <a:pt x="1" y="31"/>
                        </a:lnTo>
                        <a:lnTo>
                          <a:pt x="1" y="32"/>
                        </a:lnTo>
                        <a:lnTo>
                          <a:pt x="1" y="33"/>
                        </a:lnTo>
                        <a:lnTo>
                          <a:pt x="2" y="37"/>
                        </a:lnTo>
                        <a:lnTo>
                          <a:pt x="1" y="39"/>
                        </a:lnTo>
                        <a:lnTo>
                          <a:pt x="2" y="41"/>
                        </a:lnTo>
                        <a:lnTo>
                          <a:pt x="5" y="46"/>
                        </a:lnTo>
                        <a:lnTo>
                          <a:pt x="6" y="50"/>
                        </a:lnTo>
                        <a:lnTo>
                          <a:pt x="6" y="54"/>
                        </a:lnTo>
                        <a:lnTo>
                          <a:pt x="7" y="55"/>
                        </a:lnTo>
                        <a:lnTo>
                          <a:pt x="7" y="56"/>
                        </a:lnTo>
                        <a:lnTo>
                          <a:pt x="6" y="59"/>
                        </a:lnTo>
                        <a:lnTo>
                          <a:pt x="6" y="62"/>
                        </a:lnTo>
                        <a:lnTo>
                          <a:pt x="5" y="64"/>
                        </a:lnTo>
                        <a:lnTo>
                          <a:pt x="2" y="69"/>
                        </a:lnTo>
                        <a:lnTo>
                          <a:pt x="1" y="71"/>
                        </a:lnTo>
                        <a:lnTo>
                          <a:pt x="0" y="71"/>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2847" name="Freeform 56"/>
                  <p:cNvSpPr>
                    <a:spLocks/>
                  </p:cNvSpPr>
                  <p:nvPr/>
                </p:nvSpPr>
                <p:spPr bwMode="auto">
                  <a:xfrm>
                    <a:off x="3562" y="1636"/>
                    <a:ext cx="405" cy="200"/>
                  </a:xfrm>
                  <a:custGeom>
                    <a:avLst/>
                    <a:gdLst>
                      <a:gd name="T0" fmla="*/ 98 w 83"/>
                      <a:gd name="T1" fmla="*/ 380 h 41"/>
                      <a:gd name="T2" fmla="*/ 190 w 83"/>
                      <a:gd name="T3" fmla="*/ 307 h 41"/>
                      <a:gd name="T4" fmla="*/ 478 w 83"/>
                      <a:gd name="T5" fmla="*/ 141 h 41"/>
                      <a:gd name="T6" fmla="*/ 620 w 83"/>
                      <a:gd name="T7" fmla="*/ 24 h 41"/>
                      <a:gd name="T8" fmla="*/ 737 w 83"/>
                      <a:gd name="T9" fmla="*/ 24 h 41"/>
                      <a:gd name="T10" fmla="*/ 668 w 83"/>
                      <a:gd name="T11" fmla="*/ 98 h 41"/>
                      <a:gd name="T12" fmla="*/ 547 w 83"/>
                      <a:gd name="T13" fmla="*/ 215 h 41"/>
                      <a:gd name="T14" fmla="*/ 547 w 83"/>
                      <a:gd name="T15" fmla="*/ 288 h 41"/>
                      <a:gd name="T16" fmla="*/ 668 w 83"/>
                      <a:gd name="T17" fmla="*/ 239 h 41"/>
                      <a:gd name="T18" fmla="*/ 927 w 83"/>
                      <a:gd name="T19" fmla="*/ 356 h 41"/>
                      <a:gd name="T20" fmla="*/ 1025 w 83"/>
                      <a:gd name="T21" fmla="*/ 380 h 41"/>
                      <a:gd name="T22" fmla="*/ 1049 w 83"/>
                      <a:gd name="T23" fmla="*/ 405 h 41"/>
                      <a:gd name="T24" fmla="*/ 1166 w 83"/>
                      <a:gd name="T25" fmla="*/ 307 h 41"/>
                      <a:gd name="T26" fmla="*/ 1522 w 83"/>
                      <a:gd name="T27" fmla="*/ 190 h 41"/>
                      <a:gd name="T28" fmla="*/ 1498 w 83"/>
                      <a:gd name="T29" fmla="*/ 263 h 41"/>
                      <a:gd name="T30" fmla="*/ 1571 w 83"/>
                      <a:gd name="T31" fmla="*/ 332 h 41"/>
                      <a:gd name="T32" fmla="*/ 1713 w 83"/>
                      <a:gd name="T33" fmla="*/ 307 h 41"/>
                      <a:gd name="T34" fmla="*/ 1810 w 83"/>
                      <a:gd name="T35" fmla="*/ 429 h 41"/>
                      <a:gd name="T36" fmla="*/ 1952 w 83"/>
                      <a:gd name="T37" fmla="*/ 454 h 41"/>
                      <a:gd name="T38" fmla="*/ 1952 w 83"/>
                      <a:gd name="T39" fmla="*/ 498 h 41"/>
                      <a:gd name="T40" fmla="*/ 1879 w 83"/>
                      <a:gd name="T41" fmla="*/ 498 h 41"/>
                      <a:gd name="T42" fmla="*/ 1786 w 83"/>
                      <a:gd name="T43" fmla="*/ 498 h 41"/>
                      <a:gd name="T44" fmla="*/ 1644 w 83"/>
                      <a:gd name="T45" fmla="*/ 498 h 41"/>
                      <a:gd name="T46" fmla="*/ 1644 w 83"/>
                      <a:gd name="T47" fmla="*/ 571 h 41"/>
                      <a:gd name="T48" fmla="*/ 1478 w 83"/>
                      <a:gd name="T49" fmla="*/ 498 h 41"/>
                      <a:gd name="T50" fmla="*/ 1357 w 83"/>
                      <a:gd name="T51" fmla="*/ 546 h 41"/>
                      <a:gd name="T52" fmla="*/ 1308 w 83"/>
                      <a:gd name="T53" fmla="*/ 595 h 41"/>
                      <a:gd name="T54" fmla="*/ 1191 w 83"/>
                      <a:gd name="T55" fmla="*/ 595 h 41"/>
                      <a:gd name="T56" fmla="*/ 1093 w 83"/>
                      <a:gd name="T57" fmla="*/ 712 h 41"/>
                      <a:gd name="T58" fmla="*/ 1117 w 83"/>
                      <a:gd name="T59" fmla="*/ 668 h 41"/>
                      <a:gd name="T60" fmla="*/ 1049 w 83"/>
                      <a:gd name="T61" fmla="*/ 668 h 41"/>
                      <a:gd name="T62" fmla="*/ 1000 w 83"/>
                      <a:gd name="T63" fmla="*/ 644 h 41"/>
                      <a:gd name="T64" fmla="*/ 952 w 83"/>
                      <a:gd name="T65" fmla="*/ 761 h 41"/>
                      <a:gd name="T66" fmla="*/ 859 w 83"/>
                      <a:gd name="T67" fmla="*/ 902 h 41"/>
                      <a:gd name="T68" fmla="*/ 810 w 83"/>
                      <a:gd name="T69" fmla="*/ 927 h 41"/>
                      <a:gd name="T70" fmla="*/ 834 w 83"/>
                      <a:gd name="T71" fmla="*/ 859 h 41"/>
                      <a:gd name="T72" fmla="*/ 761 w 83"/>
                      <a:gd name="T73" fmla="*/ 859 h 41"/>
                      <a:gd name="T74" fmla="*/ 712 w 83"/>
                      <a:gd name="T75" fmla="*/ 688 h 41"/>
                      <a:gd name="T76" fmla="*/ 693 w 83"/>
                      <a:gd name="T77" fmla="*/ 668 h 41"/>
                      <a:gd name="T78" fmla="*/ 547 w 83"/>
                      <a:gd name="T79" fmla="*/ 620 h 41"/>
                      <a:gd name="T80" fmla="*/ 522 w 83"/>
                      <a:gd name="T81" fmla="*/ 620 h 41"/>
                      <a:gd name="T82" fmla="*/ 381 w 83"/>
                      <a:gd name="T83" fmla="*/ 571 h 41"/>
                      <a:gd name="T84" fmla="*/ 98 w 83"/>
                      <a:gd name="T85" fmla="*/ 454 h 41"/>
                      <a:gd name="T86" fmla="*/ 0 w 83"/>
                      <a:gd name="T87" fmla="*/ 405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3"/>
                      <a:gd name="T133" fmla="*/ 0 h 41"/>
                      <a:gd name="T134" fmla="*/ 83 w 83"/>
                      <a:gd name="T135" fmla="*/ 41 h 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3" h="41">
                        <a:moveTo>
                          <a:pt x="0" y="17"/>
                        </a:moveTo>
                        <a:lnTo>
                          <a:pt x="3" y="17"/>
                        </a:lnTo>
                        <a:lnTo>
                          <a:pt x="4" y="16"/>
                        </a:lnTo>
                        <a:lnTo>
                          <a:pt x="7" y="14"/>
                        </a:lnTo>
                        <a:lnTo>
                          <a:pt x="7" y="13"/>
                        </a:lnTo>
                        <a:lnTo>
                          <a:pt x="8" y="13"/>
                        </a:lnTo>
                        <a:lnTo>
                          <a:pt x="13" y="11"/>
                        </a:lnTo>
                        <a:lnTo>
                          <a:pt x="16" y="10"/>
                        </a:lnTo>
                        <a:lnTo>
                          <a:pt x="20" y="6"/>
                        </a:lnTo>
                        <a:lnTo>
                          <a:pt x="21" y="5"/>
                        </a:lnTo>
                        <a:lnTo>
                          <a:pt x="24" y="2"/>
                        </a:lnTo>
                        <a:lnTo>
                          <a:pt x="26" y="1"/>
                        </a:lnTo>
                        <a:lnTo>
                          <a:pt x="30" y="0"/>
                        </a:lnTo>
                        <a:lnTo>
                          <a:pt x="31" y="1"/>
                        </a:lnTo>
                        <a:lnTo>
                          <a:pt x="29" y="2"/>
                        </a:lnTo>
                        <a:lnTo>
                          <a:pt x="28" y="2"/>
                        </a:lnTo>
                        <a:lnTo>
                          <a:pt x="28" y="4"/>
                        </a:lnTo>
                        <a:lnTo>
                          <a:pt x="25" y="7"/>
                        </a:lnTo>
                        <a:lnTo>
                          <a:pt x="24" y="8"/>
                        </a:lnTo>
                        <a:lnTo>
                          <a:pt x="23" y="9"/>
                        </a:lnTo>
                        <a:lnTo>
                          <a:pt x="23" y="11"/>
                        </a:lnTo>
                        <a:lnTo>
                          <a:pt x="23" y="13"/>
                        </a:lnTo>
                        <a:lnTo>
                          <a:pt x="23" y="12"/>
                        </a:lnTo>
                        <a:lnTo>
                          <a:pt x="26" y="10"/>
                        </a:lnTo>
                        <a:lnTo>
                          <a:pt x="27" y="10"/>
                        </a:lnTo>
                        <a:lnTo>
                          <a:pt x="28" y="10"/>
                        </a:lnTo>
                        <a:lnTo>
                          <a:pt x="33" y="12"/>
                        </a:lnTo>
                        <a:lnTo>
                          <a:pt x="36" y="16"/>
                        </a:lnTo>
                        <a:lnTo>
                          <a:pt x="39" y="15"/>
                        </a:lnTo>
                        <a:lnTo>
                          <a:pt x="41" y="16"/>
                        </a:lnTo>
                        <a:lnTo>
                          <a:pt x="42" y="16"/>
                        </a:lnTo>
                        <a:lnTo>
                          <a:pt x="43" y="16"/>
                        </a:lnTo>
                        <a:lnTo>
                          <a:pt x="44" y="17"/>
                        </a:lnTo>
                        <a:lnTo>
                          <a:pt x="45" y="17"/>
                        </a:lnTo>
                        <a:lnTo>
                          <a:pt x="46" y="15"/>
                        </a:lnTo>
                        <a:lnTo>
                          <a:pt x="49" y="13"/>
                        </a:lnTo>
                        <a:lnTo>
                          <a:pt x="59" y="10"/>
                        </a:lnTo>
                        <a:lnTo>
                          <a:pt x="62" y="9"/>
                        </a:lnTo>
                        <a:lnTo>
                          <a:pt x="64" y="8"/>
                        </a:lnTo>
                        <a:lnTo>
                          <a:pt x="64" y="9"/>
                        </a:lnTo>
                        <a:lnTo>
                          <a:pt x="63" y="10"/>
                        </a:lnTo>
                        <a:lnTo>
                          <a:pt x="63" y="11"/>
                        </a:lnTo>
                        <a:lnTo>
                          <a:pt x="65" y="14"/>
                        </a:lnTo>
                        <a:lnTo>
                          <a:pt x="66" y="14"/>
                        </a:lnTo>
                        <a:lnTo>
                          <a:pt x="68" y="14"/>
                        </a:lnTo>
                        <a:lnTo>
                          <a:pt x="69" y="14"/>
                        </a:lnTo>
                        <a:lnTo>
                          <a:pt x="72" y="13"/>
                        </a:lnTo>
                        <a:lnTo>
                          <a:pt x="73" y="14"/>
                        </a:lnTo>
                        <a:lnTo>
                          <a:pt x="75" y="17"/>
                        </a:lnTo>
                        <a:lnTo>
                          <a:pt x="76" y="18"/>
                        </a:lnTo>
                        <a:lnTo>
                          <a:pt x="79" y="19"/>
                        </a:lnTo>
                        <a:lnTo>
                          <a:pt x="81" y="18"/>
                        </a:lnTo>
                        <a:lnTo>
                          <a:pt x="82" y="19"/>
                        </a:lnTo>
                        <a:lnTo>
                          <a:pt x="83" y="19"/>
                        </a:lnTo>
                        <a:lnTo>
                          <a:pt x="83" y="20"/>
                        </a:lnTo>
                        <a:lnTo>
                          <a:pt x="82" y="21"/>
                        </a:lnTo>
                        <a:lnTo>
                          <a:pt x="80" y="21"/>
                        </a:lnTo>
                        <a:lnTo>
                          <a:pt x="79" y="21"/>
                        </a:lnTo>
                        <a:lnTo>
                          <a:pt x="78" y="21"/>
                        </a:lnTo>
                        <a:lnTo>
                          <a:pt x="76" y="21"/>
                        </a:lnTo>
                        <a:lnTo>
                          <a:pt x="75" y="21"/>
                        </a:lnTo>
                        <a:lnTo>
                          <a:pt x="74" y="21"/>
                        </a:lnTo>
                        <a:lnTo>
                          <a:pt x="71" y="22"/>
                        </a:lnTo>
                        <a:lnTo>
                          <a:pt x="69" y="21"/>
                        </a:lnTo>
                        <a:lnTo>
                          <a:pt x="69" y="22"/>
                        </a:lnTo>
                        <a:lnTo>
                          <a:pt x="69" y="23"/>
                        </a:lnTo>
                        <a:lnTo>
                          <a:pt x="69" y="24"/>
                        </a:lnTo>
                        <a:lnTo>
                          <a:pt x="68" y="23"/>
                        </a:lnTo>
                        <a:lnTo>
                          <a:pt x="66" y="22"/>
                        </a:lnTo>
                        <a:lnTo>
                          <a:pt x="62" y="21"/>
                        </a:lnTo>
                        <a:lnTo>
                          <a:pt x="61" y="22"/>
                        </a:lnTo>
                        <a:lnTo>
                          <a:pt x="60" y="21"/>
                        </a:lnTo>
                        <a:lnTo>
                          <a:pt x="57" y="23"/>
                        </a:lnTo>
                        <a:lnTo>
                          <a:pt x="56" y="23"/>
                        </a:lnTo>
                        <a:lnTo>
                          <a:pt x="55" y="24"/>
                        </a:lnTo>
                        <a:lnTo>
                          <a:pt x="55" y="25"/>
                        </a:lnTo>
                        <a:lnTo>
                          <a:pt x="54" y="25"/>
                        </a:lnTo>
                        <a:lnTo>
                          <a:pt x="52" y="24"/>
                        </a:lnTo>
                        <a:lnTo>
                          <a:pt x="50" y="25"/>
                        </a:lnTo>
                        <a:lnTo>
                          <a:pt x="50" y="26"/>
                        </a:lnTo>
                        <a:lnTo>
                          <a:pt x="50" y="27"/>
                        </a:lnTo>
                        <a:lnTo>
                          <a:pt x="46" y="30"/>
                        </a:lnTo>
                        <a:lnTo>
                          <a:pt x="45" y="30"/>
                        </a:lnTo>
                        <a:lnTo>
                          <a:pt x="47" y="28"/>
                        </a:lnTo>
                        <a:lnTo>
                          <a:pt x="47" y="27"/>
                        </a:lnTo>
                        <a:lnTo>
                          <a:pt x="45" y="27"/>
                        </a:lnTo>
                        <a:lnTo>
                          <a:pt x="44" y="28"/>
                        </a:lnTo>
                        <a:lnTo>
                          <a:pt x="43" y="29"/>
                        </a:lnTo>
                        <a:lnTo>
                          <a:pt x="42" y="28"/>
                        </a:lnTo>
                        <a:lnTo>
                          <a:pt x="42" y="27"/>
                        </a:lnTo>
                        <a:lnTo>
                          <a:pt x="41" y="27"/>
                        </a:lnTo>
                        <a:lnTo>
                          <a:pt x="41" y="29"/>
                        </a:lnTo>
                        <a:lnTo>
                          <a:pt x="40" y="32"/>
                        </a:lnTo>
                        <a:lnTo>
                          <a:pt x="39" y="34"/>
                        </a:lnTo>
                        <a:lnTo>
                          <a:pt x="38" y="36"/>
                        </a:lnTo>
                        <a:lnTo>
                          <a:pt x="36" y="38"/>
                        </a:lnTo>
                        <a:lnTo>
                          <a:pt x="36" y="40"/>
                        </a:lnTo>
                        <a:lnTo>
                          <a:pt x="36" y="41"/>
                        </a:lnTo>
                        <a:lnTo>
                          <a:pt x="34" y="39"/>
                        </a:lnTo>
                        <a:lnTo>
                          <a:pt x="34" y="38"/>
                        </a:lnTo>
                        <a:lnTo>
                          <a:pt x="34" y="37"/>
                        </a:lnTo>
                        <a:lnTo>
                          <a:pt x="35" y="36"/>
                        </a:lnTo>
                        <a:lnTo>
                          <a:pt x="34" y="36"/>
                        </a:lnTo>
                        <a:lnTo>
                          <a:pt x="32" y="36"/>
                        </a:lnTo>
                        <a:lnTo>
                          <a:pt x="33" y="32"/>
                        </a:lnTo>
                        <a:lnTo>
                          <a:pt x="32" y="30"/>
                        </a:lnTo>
                        <a:lnTo>
                          <a:pt x="30" y="29"/>
                        </a:lnTo>
                        <a:lnTo>
                          <a:pt x="28" y="29"/>
                        </a:lnTo>
                        <a:lnTo>
                          <a:pt x="28" y="28"/>
                        </a:lnTo>
                        <a:lnTo>
                          <a:pt x="29" y="28"/>
                        </a:lnTo>
                        <a:lnTo>
                          <a:pt x="28" y="27"/>
                        </a:lnTo>
                        <a:lnTo>
                          <a:pt x="26" y="26"/>
                        </a:lnTo>
                        <a:lnTo>
                          <a:pt x="23" y="26"/>
                        </a:lnTo>
                        <a:lnTo>
                          <a:pt x="22" y="26"/>
                        </a:lnTo>
                        <a:lnTo>
                          <a:pt x="20" y="26"/>
                        </a:lnTo>
                        <a:lnTo>
                          <a:pt x="18" y="24"/>
                        </a:lnTo>
                        <a:lnTo>
                          <a:pt x="16" y="24"/>
                        </a:lnTo>
                        <a:lnTo>
                          <a:pt x="5" y="22"/>
                        </a:lnTo>
                        <a:lnTo>
                          <a:pt x="4" y="21"/>
                        </a:lnTo>
                        <a:lnTo>
                          <a:pt x="4" y="19"/>
                        </a:lnTo>
                        <a:lnTo>
                          <a:pt x="3" y="19"/>
                        </a:lnTo>
                        <a:lnTo>
                          <a:pt x="1" y="18"/>
                        </a:lnTo>
                        <a:lnTo>
                          <a:pt x="0" y="17"/>
                        </a:lnTo>
                        <a:close/>
                      </a:path>
                    </a:pathLst>
                  </a:custGeom>
                  <a:solidFill>
                    <a:srgbClr val="FFCE85"/>
                  </a:solidFill>
                  <a:ln w="12700" cmpd="sng">
                    <a:solidFill>
                      <a:schemeClr val="tx1"/>
                    </a:solidFill>
                    <a:prstDash val="solid"/>
                    <a:round/>
                    <a:headEnd/>
                    <a:tailEnd/>
                  </a:ln>
                </p:spPr>
                <p:txBody>
                  <a:bodyPr/>
                  <a:lstStyle/>
                  <a:p>
                    <a:endParaRPr lang="en-US"/>
                  </a:p>
                </p:txBody>
              </p:sp>
            </p:grpSp>
            <p:sp>
              <p:nvSpPr>
                <p:cNvPr id="32841" name="Freeform 57"/>
                <p:cNvSpPr>
                  <a:spLocks/>
                </p:cNvSpPr>
                <p:nvPr/>
              </p:nvSpPr>
              <p:spPr bwMode="auto">
                <a:xfrm>
                  <a:off x="3872" y="1838"/>
                  <a:ext cx="206" cy="351"/>
                </a:xfrm>
                <a:custGeom>
                  <a:avLst/>
                  <a:gdLst>
                    <a:gd name="T0" fmla="*/ 26 w 40"/>
                    <a:gd name="T1" fmla="*/ 117 h 72"/>
                    <a:gd name="T2" fmla="*/ 108 w 40"/>
                    <a:gd name="T3" fmla="*/ 1068 h 72"/>
                    <a:gd name="T4" fmla="*/ 108 w 40"/>
                    <a:gd name="T5" fmla="*/ 1092 h 72"/>
                    <a:gd name="T6" fmla="*/ 108 w 40"/>
                    <a:gd name="T7" fmla="*/ 1116 h 72"/>
                    <a:gd name="T8" fmla="*/ 108 w 40"/>
                    <a:gd name="T9" fmla="*/ 1165 h 72"/>
                    <a:gd name="T10" fmla="*/ 134 w 40"/>
                    <a:gd name="T11" fmla="*/ 1233 h 72"/>
                    <a:gd name="T12" fmla="*/ 160 w 40"/>
                    <a:gd name="T13" fmla="*/ 1331 h 72"/>
                    <a:gd name="T14" fmla="*/ 108 w 40"/>
                    <a:gd name="T15" fmla="*/ 1404 h 72"/>
                    <a:gd name="T16" fmla="*/ 108 w 40"/>
                    <a:gd name="T17" fmla="*/ 1423 h 72"/>
                    <a:gd name="T18" fmla="*/ 52 w 40"/>
                    <a:gd name="T19" fmla="*/ 1497 h 72"/>
                    <a:gd name="T20" fmla="*/ 0 w 40"/>
                    <a:gd name="T21" fmla="*/ 1545 h 72"/>
                    <a:gd name="T22" fmla="*/ 0 w 40"/>
                    <a:gd name="T23" fmla="*/ 1618 h 72"/>
                    <a:gd name="T24" fmla="*/ 0 w 40"/>
                    <a:gd name="T25" fmla="*/ 1687 h 72"/>
                    <a:gd name="T26" fmla="*/ 0 w 40"/>
                    <a:gd name="T27" fmla="*/ 1687 h 72"/>
                    <a:gd name="T28" fmla="*/ 0 w 40"/>
                    <a:gd name="T29" fmla="*/ 1711 h 72"/>
                    <a:gd name="T30" fmla="*/ 0 w 40"/>
                    <a:gd name="T31" fmla="*/ 1711 h 72"/>
                    <a:gd name="T32" fmla="*/ 26 w 40"/>
                    <a:gd name="T33" fmla="*/ 1711 h 72"/>
                    <a:gd name="T34" fmla="*/ 52 w 40"/>
                    <a:gd name="T35" fmla="*/ 1711 h 72"/>
                    <a:gd name="T36" fmla="*/ 52 w 40"/>
                    <a:gd name="T37" fmla="*/ 1687 h 72"/>
                    <a:gd name="T38" fmla="*/ 52 w 40"/>
                    <a:gd name="T39" fmla="*/ 1662 h 72"/>
                    <a:gd name="T40" fmla="*/ 134 w 40"/>
                    <a:gd name="T41" fmla="*/ 1662 h 72"/>
                    <a:gd name="T42" fmla="*/ 211 w 40"/>
                    <a:gd name="T43" fmla="*/ 1638 h 72"/>
                    <a:gd name="T44" fmla="*/ 319 w 40"/>
                    <a:gd name="T45" fmla="*/ 1687 h 72"/>
                    <a:gd name="T46" fmla="*/ 319 w 40"/>
                    <a:gd name="T47" fmla="*/ 1687 h 72"/>
                    <a:gd name="T48" fmla="*/ 345 w 40"/>
                    <a:gd name="T49" fmla="*/ 1687 h 72"/>
                    <a:gd name="T50" fmla="*/ 371 w 40"/>
                    <a:gd name="T51" fmla="*/ 1618 h 72"/>
                    <a:gd name="T52" fmla="*/ 422 w 40"/>
                    <a:gd name="T53" fmla="*/ 1618 h 72"/>
                    <a:gd name="T54" fmla="*/ 453 w 40"/>
                    <a:gd name="T55" fmla="*/ 1638 h 72"/>
                    <a:gd name="T56" fmla="*/ 479 w 40"/>
                    <a:gd name="T57" fmla="*/ 1662 h 72"/>
                    <a:gd name="T58" fmla="*/ 505 w 40"/>
                    <a:gd name="T59" fmla="*/ 1638 h 72"/>
                    <a:gd name="T60" fmla="*/ 530 w 40"/>
                    <a:gd name="T61" fmla="*/ 1545 h 72"/>
                    <a:gd name="T62" fmla="*/ 556 w 40"/>
                    <a:gd name="T63" fmla="*/ 1521 h 72"/>
                    <a:gd name="T64" fmla="*/ 582 w 40"/>
                    <a:gd name="T65" fmla="*/ 1521 h 72"/>
                    <a:gd name="T66" fmla="*/ 639 w 40"/>
                    <a:gd name="T67" fmla="*/ 1570 h 72"/>
                    <a:gd name="T68" fmla="*/ 716 w 40"/>
                    <a:gd name="T69" fmla="*/ 1570 h 72"/>
                    <a:gd name="T70" fmla="*/ 742 w 40"/>
                    <a:gd name="T71" fmla="*/ 1497 h 72"/>
                    <a:gd name="T72" fmla="*/ 875 w 40"/>
                    <a:gd name="T73" fmla="*/ 1331 h 72"/>
                    <a:gd name="T74" fmla="*/ 875 w 40"/>
                    <a:gd name="T75" fmla="*/ 1258 h 72"/>
                    <a:gd name="T76" fmla="*/ 901 w 40"/>
                    <a:gd name="T77" fmla="*/ 1258 h 72"/>
                    <a:gd name="T78" fmla="*/ 984 w 40"/>
                    <a:gd name="T79" fmla="*/ 1258 h 72"/>
                    <a:gd name="T80" fmla="*/ 1009 w 40"/>
                    <a:gd name="T81" fmla="*/ 1233 h 72"/>
                    <a:gd name="T82" fmla="*/ 1061 w 40"/>
                    <a:gd name="T83" fmla="*/ 1214 h 72"/>
                    <a:gd name="T84" fmla="*/ 1061 w 40"/>
                    <a:gd name="T85" fmla="*/ 1189 h 72"/>
                    <a:gd name="T86" fmla="*/ 1061 w 40"/>
                    <a:gd name="T87" fmla="*/ 1116 h 72"/>
                    <a:gd name="T88" fmla="*/ 1061 w 40"/>
                    <a:gd name="T89" fmla="*/ 1116 h 72"/>
                    <a:gd name="T90" fmla="*/ 1061 w 40"/>
                    <a:gd name="T91" fmla="*/ 1068 h 72"/>
                    <a:gd name="T92" fmla="*/ 927 w 40"/>
                    <a:gd name="T93" fmla="*/ 24 h 72"/>
                    <a:gd name="T94" fmla="*/ 927 w 40"/>
                    <a:gd name="T95" fmla="*/ 0 h 72"/>
                    <a:gd name="T96" fmla="*/ 237 w 40"/>
                    <a:gd name="T97" fmla="*/ 73 h 72"/>
                    <a:gd name="T98" fmla="*/ 211 w 40"/>
                    <a:gd name="T99" fmla="*/ 97 h 72"/>
                    <a:gd name="T100" fmla="*/ 160 w 40"/>
                    <a:gd name="T101" fmla="*/ 117 h 72"/>
                    <a:gd name="T102" fmla="*/ 134 w 40"/>
                    <a:gd name="T103" fmla="*/ 141 h 72"/>
                    <a:gd name="T104" fmla="*/ 77 w 40"/>
                    <a:gd name="T105" fmla="*/ 141 h 72"/>
                    <a:gd name="T106" fmla="*/ 26 w 40"/>
                    <a:gd name="T107" fmla="*/ 117 h 72"/>
                    <a:gd name="T108" fmla="*/ 26 w 40"/>
                    <a:gd name="T109" fmla="*/ 117 h 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
                    <a:gd name="T166" fmla="*/ 0 h 72"/>
                    <a:gd name="T167" fmla="*/ 40 w 40"/>
                    <a:gd name="T168" fmla="*/ 72 h 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 h="72">
                      <a:moveTo>
                        <a:pt x="1" y="5"/>
                      </a:moveTo>
                      <a:lnTo>
                        <a:pt x="4" y="45"/>
                      </a:lnTo>
                      <a:lnTo>
                        <a:pt x="4" y="46"/>
                      </a:lnTo>
                      <a:lnTo>
                        <a:pt x="4" y="47"/>
                      </a:lnTo>
                      <a:lnTo>
                        <a:pt x="4" y="49"/>
                      </a:lnTo>
                      <a:lnTo>
                        <a:pt x="5" y="52"/>
                      </a:lnTo>
                      <a:lnTo>
                        <a:pt x="6" y="56"/>
                      </a:lnTo>
                      <a:lnTo>
                        <a:pt x="4" y="59"/>
                      </a:lnTo>
                      <a:lnTo>
                        <a:pt x="4" y="60"/>
                      </a:lnTo>
                      <a:lnTo>
                        <a:pt x="2" y="63"/>
                      </a:lnTo>
                      <a:lnTo>
                        <a:pt x="0" y="65"/>
                      </a:lnTo>
                      <a:lnTo>
                        <a:pt x="0" y="68"/>
                      </a:lnTo>
                      <a:lnTo>
                        <a:pt x="0" y="71"/>
                      </a:lnTo>
                      <a:lnTo>
                        <a:pt x="0" y="72"/>
                      </a:lnTo>
                      <a:lnTo>
                        <a:pt x="1" y="72"/>
                      </a:lnTo>
                      <a:lnTo>
                        <a:pt x="2" y="72"/>
                      </a:lnTo>
                      <a:lnTo>
                        <a:pt x="2" y="71"/>
                      </a:lnTo>
                      <a:lnTo>
                        <a:pt x="2" y="70"/>
                      </a:lnTo>
                      <a:lnTo>
                        <a:pt x="5" y="70"/>
                      </a:lnTo>
                      <a:lnTo>
                        <a:pt x="8" y="69"/>
                      </a:lnTo>
                      <a:lnTo>
                        <a:pt x="12" y="71"/>
                      </a:lnTo>
                      <a:lnTo>
                        <a:pt x="13" y="71"/>
                      </a:lnTo>
                      <a:lnTo>
                        <a:pt x="14" y="68"/>
                      </a:lnTo>
                      <a:lnTo>
                        <a:pt x="16" y="68"/>
                      </a:lnTo>
                      <a:lnTo>
                        <a:pt x="17" y="69"/>
                      </a:lnTo>
                      <a:lnTo>
                        <a:pt x="18" y="70"/>
                      </a:lnTo>
                      <a:lnTo>
                        <a:pt x="19" y="69"/>
                      </a:lnTo>
                      <a:lnTo>
                        <a:pt x="20" y="65"/>
                      </a:lnTo>
                      <a:lnTo>
                        <a:pt x="21" y="64"/>
                      </a:lnTo>
                      <a:lnTo>
                        <a:pt x="22" y="64"/>
                      </a:lnTo>
                      <a:lnTo>
                        <a:pt x="24" y="66"/>
                      </a:lnTo>
                      <a:lnTo>
                        <a:pt x="27" y="66"/>
                      </a:lnTo>
                      <a:lnTo>
                        <a:pt x="28" y="63"/>
                      </a:lnTo>
                      <a:lnTo>
                        <a:pt x="33" y="56"/>
                      </a:lnTo>
                      <a:lnTo>
                        <a:pt x="33" y="53"/>
                      </a:lnTo>
                      <a:lnTo>
                        <a:pt x="34" y="53"/>
                      </a:lnTo>
                      <a:lnTo>
                        <a:pt x="37" y="53"/>
                      </a:lnTo>
                      <a:lnTo>
                        <a:pt x="38" y="52"/>
                      </a:lnTo>
                      <a:lnTo>
                        <a:pt x="40" y="51"/>
                      </a:lnTo>
                      <a:lnTo>
                        <a:pt x="40" y="50"/>
                      </a:lnTo>
                      <a:lnTo>
                        <a:pt x="40" y="47"/>
                      </a:lnTo>
                      <a:lnTo>
                        <a:pt x="40" y="45"/>
                      </a:lnTo>
                      <a:lnTo>
                        <a:pt x="35" y="1"/>
                      </a:lnTo>
                      <a:lnTo>
                        <a:pt x="35" y="0"/>
                      </a:lnTo>
                      <a:lnTo>
                        <a:pt x="9" y="3"/>
                      </a:lnTo>
                      <a:lnTo>
                        <a:pt x="8" y="4"/>
                      </a:lnTo>
                      <a:lnTo>
                        <a:pt x="6" y="5"/>
                      </a:lnTo>
                      <a:lnTo>
                        <a:pt x="5" y="6"/>
                      </a:lnTo>
                      <a:lnTo>
                        <a:pt x="3" y="6"/>
                      </a:lnTo>
                      <a:lnTo>
                        <a:pt x="1" y="5"/>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2842" name="Freeform 58"/>
                <p:cNvSpPr>
                  <a:spLocks/>
                </p:cNvSpPr>
                <p:nvPr/>
              </p:nvSpPr>
              <p:spPr bwMode="auto">
                <a:xfrm>
                  <a:off x="3657" y="2423"/>
                  <a:ext cx="240" cy="405"/>
                </a:xfrm>
                <a:custGeom>
                  <a:avLst/>
                  <a:gdLst>
                    <a:gd name="T0" fmla="*/ 1149 w 47"/>
                    <a:gd name="T1" fmla="*/ 0 h 83"/>
                    <a:gd name="T2" fmla="*/ 393 w 47"/>
                    <a:gd name="T3" fmla="*/ 49 h 83"/>
                    <a:gd name="T4" fmla="*/ 393 w 47"/>
                    <a:gd name="T5" fmla="*/ 73 h 83"/>
                    <a:gd name="T6" fmla="*/ 311 w 47"/>
                    <a:gd name="T7" fmla="*/ 117 h 83"/>
                    <a:gd name="T8" fmla="*/ 311 w 47"/>
                    <a:gd name="T9" fmla="*/ 190 h 83"/>
                    <a:gd name="T10" fmla="*/ 311 w 47"/>
                    <a:gd name="T11" fmla="*/ 263 h 83"/>
                    <a:gd name="T12" fmla="*/ 286 w 47"/>
                    <a:gd name="T13" fmla="*/ 288 h 83"/>
                    <a:gd name="T14" fmla="*/ 235 w 47"/>
                    <a:gd name="T15" fmla="*/ 332 h 83"/>
                    <a:gd name="T16" fmla="*/ 184 w 47"/>
                    <a:gd name="T17" fmla="*/ 381 h 83"/>
                    <a:gd name="T18" fmla="*/ 158 w 47"/>
                    <a:gd name="T19" fmla="*/ 405 h 83"/>
                    <a:gd name="T20" fmla="*/ 158 w 47"/>
                    <a:gd name="T21" fmla="*/ 454 h 83"/>
                    <a:gd name="T22" fmla="*/ 133 w 47"/>
                    <a:gd name="T23" fmla="*/ 498 h 83"/>
                    <a:gd name="T24" fmla="*/ 133 w 47"/>
                    <a:gd name="T25" fmla="*/ 522 h 83"/>
                    <a:gd name="T26" fmla="*/ 102 w 47"/>
                    <a:gd name="T27" fmla="*/ 595 h 83"/>
                    <a:gd name="T28" fmla="*/ 77 w 47"/>
                    <a:gd name="T29" fmla="*/ 644 h 83"/>
                    <a:gd name="T30" fmla="*/ 102 w 47"/>
                    <a:gd name="T31" fmla="*/ 712 h 83"/>
                    <a:gd name="T32" fmla="*/ 133 w 47"/>
                    <a:gd name="T33" fmla="*/ 737 h 83"/>
                    <a:gd name="T34" fmla="*/ 133 w 47"/>
                    <a:gd name="T35" fmla="*/ 786 h 83"/>
                    <a:gd name="T36" fmla="*/ 133 w 47"/>
                    <a:gd name="T37" fmla="*/ 786 h 83"/>
                    <a:gd name="T38" fmla="*/ 133 w 47"/>
                    <a:gd name="T39" fmla="*/ 810 h 83"/>
                    <a:gd name="T40" fmla="*/ 133 w 47"/>
                    <a:gd name="T41" fmla="*/ 810 h 83"/>
                    <a:gd name="T42" fmla="*/ 102 w 47"/>
                    <a:gd name="T43" fmla="*/ 859 h 83"/>
                    <a:gd name="T44" fmla="*/ 133 w 47"/>
                    <a:gd name="T45" fmla="*/ 883 h 83"/>
                    <a:gd name="T46" fmla="*/ 102 w 47"/>
                    <a:gd name="T47" fmla="*/ 903 h 83"/>
                    <a:gd name="T48" fmla="*/ 158 w 47"/>
                    <a:gd name="T49" fmla="*/ 1000 h 83"/>
                    <a:gd name="T50" fmla="*/ 158 w 47"/>
                    <a:gd name="T51" fmla="*/ 1073 h 83"/>
                    <a:gd name="T52" fmla="*/ 184 w 47"/>
                    <a:gd name="T53" fmla="*/ 1117 h 83"/>
                    <a:gd name="T54" fmla="*/ 209 w 47"/>
                    <a:gd name="T55" fmla="*/ 1142 h 83"/>
                    <a:gd name="T56" fmla="*/ 209 w 47"/>
                    <a:gd name="T57" fmla="*/ 1166 h 83"/>
                    <a:gd name="T58" fmla="*/ 158 w 47"/>
                    <a:gd name="T59" fmla="*/ 1191 h 83"/>
                    <a:gd name="T60" fmla="*/ 158 w 47"/>
                    <a:gd name="T61" fmla="*/ 1215 h 83"/>
                    <a:gd name="T62" fmla="*/ 133 w 47"/>
                    <a:gd name="T63" fmla="*/ 1283 h 83"/>
                    <a:gd name="T64" fmla="*/ 77 w 47"/>
                    <a:gd name="T65" fmla="*/ 1405 h 83"/>
                    <a:gd name="T66" fmla="*/ 0 w 47"/>
                    <a:gd name="T67" fmla="*/ 1571 h 83"/>
                    <a:gd name="T68" fmla="*/ 0 w 47"/>
                    <a:gd name="T69" fmla="*/ 1688 h 83"/>
                    <a:gd name="T70" fmla="*/ 705 w 47"/>
                    <a:gd name="T71" fmla="*/ 1669 h 83"/>
                    <a:gd name="T72" fmla="*/ 705 w 47"/>
                    <a:gd name="T73" fmla="*/ 1688 h 83"/>
                    <a:gd name="T74" fmla="*/ 679 w 47"/>
                    <a:gd name="T75" fmla="*/ 1737 h 83"/>
                    <a:gd name="T76" fmla="*/ 705 w 47"/>
                    <a:gd name="T77" fmla="*/ 1835 h 83"/>
                    <a:gd name="T78" fmla="*/ 756 w 47"/>
                    <a:gd name="T79" fmla="*/ 1903 h 83"/>
                    <a:gd name="T80" fmla="*/ 781 w 47"/>
                    <a:gd name="T81" fmla="*/ 1976 h 83"/>
                    <a:gd name="T82" fmla="*/ 832 w 47"/>
                    <a:gd name="T83" fmla="*/ 1976 h 83"/>
                    <a:gd name="T84" fmla="*/ 914 w 47"/>
                    <a:gd name="T85" fmla="*/ 1927 h 83"/>
                    <a:gd name="T86" fmla="*/ 1067 w 47"/>
                    <a:gd name="T87" fmla="*/ 1879 h 83"/>
                    <a:gd name="T88" fmla="*/ 1123 w 47"/>
                    <a:gd name="T89" fmla="*/ 1879 h 83"/>
                    <a:gd name="T90" fmla="*/ 1174 w 47"/>
                    <a:gd name="T91" fmla="*/ 1859 h 83"/>
                    <a:gd name="T92" fmla="*/ 1200 w 47"/>
                    <a:gd name="T93" fmla="*/ 1879 h 83"/>
                    <a:gd name="T94" fmla="*/ 1226 w 47"/>
                    <a:gd name="T95" fmla="*/ 1903 h 83"/>
                    <a:gd name="T96" fmla="*/ 1226 w 47"/>
                    <a:gd name="T97" fmla="*/ 1879 h 83"/>
                    <a:gd name="T98" fmla="*/ 1149 w 47"/>
                    <a:gd name="T99" fmla="*/ 1283 h 83"/>
                    <a:gd name="T100" fmla="*/ 1149 w 47"/>
                    <a:gd name="T101" fmla="*/ 1239 h 83"/>
                    <a:gd name="T102" fmla="*/ 1174 w 47"/>
                    <a:gd name="T103" fmla="*/ 49 h 83"/>
                    <a:gd name="T104" fmla="*/ 1149 w 47"/>
                    <a:gd name="T105" fmla="*/ 0 h 83"/>
                    <a:gd name="T106" fmla="*/ 1149 w 47"/>
                    <a:gd name="T107" fmla="*/ 0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7"/>
                    <a:gd name="T163" fmla="*/ 0 h 83"/>
                    <a:gd name="T164" fmla="*/ 47 w 47"/>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7" h="83">
                      <a:moveTo>
                        <a:pt x="44" y="0"/>
                      </a:moveTo>
                      <a:lnTo>
                        <a:pt x="15" y="2"/>
                      </a:lnTo>
                      <a:lnTo>
                        <a:pt x="15" y="3"/>
                      </a:lnTo>
                      <a:lnTo>
                        <a:pt x="12" y="5"/>
                      </a:lnTo>
                      <a:lnTo>
                        <a:pt x="12" y="8"/>
                      </a:lnTo>
                      <a:lnTo>
                        <a:pt x="12" y="11"/>
                      </a:lnTo>
                      <a:lnTo>
                        <a:pt x="11" y="12"/>
                      </a:lnTo>
                      <a:lnTo>
                        <a:pt x="9" y="14"/>
                      </a:lnTo>
                      <a:lnTo>
                        <a:pt x="7" y="16"/>
                      </a:lnTo>
                      <a:lnTo>
                        <a:pt x="6" y="17"/>
                      </a:lnTo>
                      <a:lnTo>
                        <a:pt x="6" y="19"/>
                      </a:lnTo>
                      <a:lnTo>
                        <a:pt x="5" y="21"/>
                      </a:lnTo>
                      <a:lnTo>
                        <a:pt x="5" y="22"/>
                      </a:lnTo>
                      <a:lnTo>
                        <a:pt x="4" y="25"/>
                      </a:lnTo>
                      <a:lnTo>
                        <a:pt x="3" y="27"/>
                      </a:lnTo>
                      <a:lnTo>
                        <a:pt x="4" y="30"/>
                      </a:lnTo>
                      <a:lnTo>
                        <a:pt x="5" y="31"/>
                      </a:lnTo>
                      <a:lnTo>
                        <a:pt x="5" y="33"/>
                      </a:lnTo>
                      <a:lnTo>
                        <a:pt x="5" y="34"/>
                      </a:lnTo>
                      <a:lnTo>
                        <a:pt x="4" y="36"/>
                      </a:lnTo>
                      <a:lnTo>
                        <a:pt x="5" y="37"/>
                      </a:lnTo>
                      <a:lnTo>
                        <a:pt x="4" y="38"/>
                      </a:lnTo>
                      <a:lnTo>
                        <a:pt x="6" y="42"/>
                      </a:lnTo>
                      <a:lnTo>
                        <a:pt x="6" y="45"/>
                      </a:lnTo>
                      <a:lnTo>
                        <a:pt x="7" y="47"/>
                      </a:lnTo>
                      <a:lnTo>
                        <a:pt x="8" y="48"/>
                      </a:lnTo>
                      <a:lnTo>
                        <a:pt x="8" y="49"/>
                      </a:lnTo>
                      <a:lnTo>
                        <a:pt x="6" y="50"/>
                      </a:lnTo>
                      <a:lnTo>
                        <a:pt x="6" y="51"/>
                      </a:lnTo>
                      <a:lnTo>
                        <a:pt x="5" y="54"/>
                      </a:lnTo>
                      <a:lnTo>
                        <a:pt x="3" y="59"/>
                      </a:lnTo>
                      <a:lnTo>
                        <a:pt x="0" y="66"/>
                      </a:lnTo>
                      <a:lnTo>
                        <a:pt x="0" y="71"/>
                      </a:lnTo>
                      <a:lnTo>
                        <a:pt x="27" y="70"/>
                      </a:lnTo>
                      <a:lnTo>
                        <a:pt x="27" y="71"/>
                      </a:lnTo>
                      <a:lnTo>
                        <a:pt x="26" y="73"/>
                      </a:lnTo>
                      <a:lnTo>
                        <a:pt x="27" y="77"/>
                      </a:lnTo>
                      <a:lnTo>
                        <a:pt x="29" y="80"/>
                      </a:lnTo>
                      <a:lnTo>
                        <a:pt x="30" y="83"/>
                      </a:lnTo>
                      <a:lnTo>
                        <a:pt x="32" y="83"/>
                      </a:lnTo>
                      <a:lnTo>
                        <a:pt x="35" y="81"/>
                      </a:lnTo>
                      <a:lnTo>
                        <a:pt x="41" y="79"/>
                      </a:lnTo>
                      <a:lnTo>
                        <a:pt x="43" y="79"/>
                      </a:lnTo>
                      <a:lnTo>
                        <a:pt x="45" y="78"/>
                      </a:lnTo>
                      <a:lnTo>
                        <a:pt x="46" y="79"/>
                      </a:lnTo>
                      <a:lnTo>
                        <a:pt x="47" y="80"/>
                      </a:lnTo>
                      <a:lnTo>
                        <a:pt x="47" y="79"/>
                      </a:lnTo>
                      <a:lnTo>
                        <a:pt x="44" y="54"/>
                      </a:lnTo>
                      <a:lnTo>
                        <a:pt x="44" y="52"/>
                      </a:lnTo>
                      <a:lnTo>
                        <a:pt x="45" y="2"/>
                      </a:lnTo>
                      <a:lnTo>
                        <a:pt x="44" y="0"/>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2843" name="Freeform 59"/>
                <p:cNvSpPr>
                  <a:spLocks/>
                </p:cNvSpPr>
                <p:nvPr/>
              </p:nvSpPr>
              <p:spPr bwMode="auto">
                <a:xfrm>
                  <a:off x="4324" y="1721"/>
                  <a:ext cx="404" cy="249"/>
                </a:xfrm>
                <a:custGeom>
                  <a:avLst/>
                  <a:gdLst>
                    <a:gd name="T0" fmla="*/ 496 w 79"/>
                    <a:gd name="T1" fmla="*/ 1167 h 51"/>
                    <a:gd name="T2" fmla="*/ 1437 w 79"/>
                    <a:gd name="T3" fmla="*/ 1001 h 51"/>
                    <a:gd name="T4" fmla="*/ 1729 w 79"/>
                    <a:gd name="T5" fmla="*/ 952 h 51"/>
                    <a:gd name="T6" fmla="*/ 1754 w 79"/>
                    <a:gd name="T7" fmla="*/ 952 h 51"/>
                    <a:gd name="T8" fmla="*/ 1754 w 79"/>
                    <a:gd name="T9" fmla="*/ 928 h 51"/>
                    <a:gd name="T10" fmla="*/ 1754 w 79"/>
                    <a:gd name="T11" fmla="*/ 908 h 51"/>
                    <a:gd name="T12" fmla="*/ 1780 w 79"/>
                    <a:gd name="T13" fmla="*/ 884 h 51"/>
                    <a:gd name="T14" fmla="*/ 1831 w 79"/>
                    <a:gd name="T15" fmla="*/ 884 h 51"/>
                    <a:gd name="T16" fmla="*/ 1856 w 79"/>
                    <a:gd name="T17" fmla="*/ 884 h 51"/>
                    <a:gd name="T18" fmla="*/ 1933 w 79"/>
                    <a:gd name="T19" fmla="*/ 835 h 51"/>
                    <a:gd name="T20" fmla="*/ 1933 w 79"/>
                    <a:gd name="T21" fmla="*/ 786 h 51"/>
                    <a:gd name="T22" fmla="*/ 2015 w 79"/>
                    <a:gd name="T23" fmla="*/ 737 h 51"/>
                    <a:gd name="T24" fmla="*/ 2066 w 79"/>
                    <a:gd name="T25" fmla="*/ 713 h 51"/>
                    <a:gd name="T26" fmla="*/ 2066 w 79"/>
                    <a:gd name="T27" fmla="*/ 693 h 51"/>
                    <a:gd name="T28" fmla="*/ 2015 w 79"/>
                    <a:gd name="T29" fmla="*/ 669 h 51"/>
                    <a:gd name="T30" fmla="*/ 1989 w 79"/>
                    <a:gd name="T31" fmla="*/ 644 h 51"/>
                    <a:gd name="T32" fmla="*/ 1964 w 79"/>
                    <a:gd name="T33" fmla="*/ 644 h 51"/>
                    <a:gd name="T34" fmla="*/ 1964 w 79"/>
                    <a:gd name="T35" fmla="*/ 620 h 51"/>
                    <a:gd name="T36" fmla="*/ 1907 w 79"/>
                    <a:gd name="T37" fmla="*/ 620 h 51"/>
                    <a:gd name="T38" fmla="*/ 1907 w 79"/>
                    <a:gd name="T39" fmla="*/ 571 h 51"/>
                    <a:gd name="T40" fmla="*/ 1856 w 79"/>
                    <a:gd name="T41" fmla="*/ 571 h 51"/>
                    <a:gd name="T42" fmla="*/ 1856 w 79"/>
                    <a:gd name="T43" fmla="*/ 547 h 51"/>
                    <a:gd name="T44" fmla="*/ 1856 w 79"/>
                    <a:gd name="T45" fmla="*/ 478 h 51"/>
                    <a:gd name="T46" fmla="*/ 1882 w 79"/>
                    <a:gd name="T47" fmla="*/ 478 h 51"/>
                    <a:gd name="T48" fmla="*/ 1856 w 79"/>
                    <a:gd name="T49" fmla="*/ 430 h 51"/>
                    <a:gd name="T50" fmla="*/ 1831 w 79"/>
                    <a:gd name="T51" fmla="*/ 405 h 51"/>
                    <a:gd name="T52" fmla="*/ 1831 w 79"/>
                    <a:gd name="T53" fmla="*/ 405 h 51"/>
                    <a:gd name="T54" fmla="*/ 1856 w 79"/>
                    <a:gd name="T55" fmla="*/ 381 h 51"/>
                    <a:gd name="T56" fmla="*/ 1882 w 79"/>
                    <a:gd name="T57" fmla="*/ 356 h 51"/>
                    <a:gd name="T58" fmla="*/ 1907 w 79"/>
                    <a:gd name="T59" fmla="*/ 288 h 51"/>
                    <a:gd name="T60" fmla="*/ 1907 w 79"/>
                    <a:gd name="T61" fmla="*/ 264 h 51"/>
                    <a:gd name="T62" fmla="*/ 1933 w 79"/>
                    <a:gd name="T63" fmla="*/ 239 h 51"/>
                    <a:gd name="T64" fmla="*/ 1933 w 79"/>
                    <a:gd name="T65" fmla="*/ 215 h 51"/>
                    <a:gd name="T66" fmla="*/ 1907 w 79"/>
                    <a:gd name="T67" fmla="*/ 215 h 51"/>
                    <a:gd name="T68" fmla="*/ 1831 w 79"/>
                    <a:gd name="T69" fmla="*/ 190 h 51"/>
                    <a:gd name="T70" fmla="*/ 1831 w 79"/>
                    <a:gd name="T71" fmla="*/ 190 h 51"/>
                    <a:gd name="T72" fmla="*/ 1805 w 79"/>
                    <a:gd name="T73" fmla="*/ 166 h 51"/>
                    <a:gd name="T74" fmla="*/ 1805 w 79"/>
                    <a:gd name="T75" fmla="*/ 142 h 51"/>
                    <a:gd name="T76" fmla="*/ 1754 w 79"/>
                    <a:gd name="T77" fmla="*/ 73 h 51"/>
                    <a:gd name="T78" fmla="*/ 1729 w 79"/>
                    <a:gd name="T79" fmla="*/ 73 h 51"/>
                    <a:gd name="T80" fmla="*/ 1729 w 79"/>
                    <a:gd name="T81" fmla="*/ 49 h 51"/>
                    <a:gd name="T82" fmla="*/ 1698 w 79"/>
                    <a:gd name="T83" fmla="*/ 49 h 51"/>
                    <a:gd name="T84" fmla="*/ 1698 w 79"/>
                    <a:gd name="T85" fmla="*/ 49 h 51"/>
                    <a:gd name="T86" fmla="*/ 1698 w 79"/>
                    <a:gd name="T87" fmla="*/ 24 h 51"/>
                    <a:gd name="T88" fmla="*/ 1672 w 79"/>
                    <a:gd name="T89" fmla="*/ 0 h 51"/>
                    <a:gd name="T90" fmla="*/ 235 w 79"/>
                    <a:gd name="T91" fmla="*/ 264 h 51"/>
                    <a:gd name="T92" fmla="*/ 210 w 79"/>
                    <a:gd name="T93" fmla="*/ 166 h 51"/>
                    <a:gd name="T94" fmla="*/ 133 w 79"/>
                    <a:gd name="T95" fmla="*/ 239 h 51"/>
                    <a:gd name="T96" fmla="*/ 133 w 79"/>
                    <a:gd name="T97" fmla="*/ 239 h 51"/>
                    <a:gd name="T98" fmla="*/ 102 w 79"/>
                    <a:gd name="T99" fmla="*/ 215 h 51"/>
                    <a:gd name="T100" fmla="*/ 102 w 79"/>
                    <a:gd name="T101" fmla="*/ 215 h 51"/>
                    <a:gd name="T102" fmla="*/ 77 w 79"/>
                    <a:gd name="T103" fmla="*/ 264 h 51"/>
                    <a:gd name="T104" fmla="*/ 26 w 79"/>
                    <a:gd name="T105" fmla="*/ 308 h 51"/>
                    <a:gd name="T106" fmla="*/ 0 w 79"/>
                    <a:gd name="T107" fmla="*/ 332 h 51"/>
                    <a:gd name="T108" fmla="*/ 102 w 79"/>
                    <a:gd name="T109" fmla="*/ 859 h 51"/>
                    <a:gd name="T110" fmla="*/ 159 w 79"/>
                    <a:gd name="T111" fmla="*/ 1216 h 51"/>
                    <a:gd name="T112" fmla="*/ 496 w 79"/>
                    <a:gd name="T113" fmla="*/ 1167 h 51"/>
                    <a:gd name="T114" fmla="*/ 496 w 79"/>
                    <a:gd name="T115" fmla="*/ 1167 h 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9"/>
                    <a:gd name="T175" fmla="*/ 0 h 51"/>
                    <a:gd name="T176" fmla="*/ 79 w 79"/>
                    <a:gd name="T177" fmla="*/ 51 h 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9" h="51">
                      <a:moveTo>
                        <a:pt x="19" y="49"/>
                      </a:moveTo>
                      <a:lnTo>
                        <a:pt x="55" y="42"/>
                      </a:lnTo>
                      <a:lnTo>
                        <a:pt x="66" y="40"/>
                      </a:lnTo>
                      <a:lnTo>
                        <a:pt x="67" y="40"/>
                      </a:lnTo>
                      <a:lnTo>
                        <a:pt x="67" y="39"/>
                      </a:lnTo>
                      <a:lnTo>
                        <a:pt x="67" y="38"/>
                      </a:lnTo>
                      <a:lnTo>
                        <a:pt x="68" y="37"/>
                      </a:lnTo>
                      <a:lnTo>
                        <a:pt x="70" y="37"/>
                      </a:lnTo>
                      <a:lnTo>
                        <a:pt x="71" y="37"/>
                      </a:lnTo>
                      <a:lnTo>
                        <a:pt x="74" y="35"/>
                      </a:lnTo>
                      <a:lnTo>
                        <a:pt x="74" y="33"/>
                      </a:lnTo>
                      <a:lnTo>
                        <a:pt x="77" y="31"/>
                      </a:lnTo>
                      <a:lnTo>
                        <a:pt x="79" y="30"/>
                      </a:lnTo>
                      <a:lnTo>
                        <a:pt x="79" y="29"/>
                      </a:lnTo>
                      <a:lnTo>
                        <a:pt x="77" y="28"/>
                      </a:lnTo>
                      <a:lnTo>
                        <a:pt x="76" y="27"/>
                      </a:lnTo>
                      <a:lnTo>
                        <a:pt x="75" y="27"/>
                      </a:lnTo>
                      <a:lnTo>
                        <a:pt x="75" y="26"/>
                      </a:lnTo>
                      <a:lnTo>
                        <a:pt x="73" y="26"/>
                      </a:lnTo>
                      <a:lnTo>
                        <a:pt x="73" y="24"/>
                      </a:lnTo>
                      <a:lnTo>
                        <a:pt x="71" y="24"/>
                      </a:lnTo>
                      <a:lnTo>
                        <a:pt x="71" y="23"/>
                      </a:lnTo>
                      <a:lnTo>
                        <a:pt x="71" y="20"/>
                      </a:lnTo>
                      <a:lnTo>
                        <a:pt x="72" y="20"/>
                      </a:lnTo>
                      <a:lnTo>
                        <a:pt x="71" y="18"/>
                      </a:lnTo>
                      <a:lnTo>
                        <a:pt x="70" y="17"/>
                      </a:lnTo>
                      <a:lnTo>
                        <a:pt x="71" y="16"/>
                      </a:lnTo>
                      <a:lnTo>
                        <a:pt x="72" y="15"/>
                      </a:lnTo>
                      <a:lnTo>
                        <a:pt x="73" y="12"/>
                      </a:lnTo>
                      <a:lnTo>
                        <a:pt x="73" y="11"/>
                      </a:lnTo>
                      <a:lnTo>
                        <a:pt x="74" y="10"/>
                      </a:lnTo>
                      <a:lnTo>
                        <a:pt x="74" y="9"/>
                      </a:lnTo>
                      <a:lnTo>
                        <a:pt x="73" y="9"/>
                      </a:lnTo>
                      <a:lnTo>
                        <a:pt x="70" y="8"/>
                      </a:lnTo>
                      <a:lnTo>
                        <a:pt x="69" y="7"/>
                      </a:lnTo>
                      <a:lnTo>
                        <a:pt x="69" y="6"/>
                      </a:lnTo>
                      <a:lnTo>
                        <a:pt x="67" y="3"/>
                      </a:lnTo>
                      <a:lnTo>
                        <a:pt x="66" y="3"/>
                      </a:lnTo>
                      <a:lnTo>
                        <a:pt x="66" y="2"/>
                      </a:lnTo>
                      <a:lnTo>
                        <a:pt x="65" y="2"/>
                      </a:lnTo>
                      <a:lnTo>
                        <a:pt x="65" y="1"/>
                      </a:lnTo>
                      <a:lnTo>
                        <a:pt x="64" y="0"/>
                      </a:lnTo>
                      <a:lnTo>
                        <a:pt x="9" y="11"/>
                      </a:lnTo>
                      <a:lnTo>
                        <a:pt x="8" y="7"/>
                      </a:lnTo>
                      <a:lnTo>
                        <a:pt x="5" y="10"/>
                      </a:lnTo>
                      <a:lnTo>
                        <a:pt x="4" y="9"/>
                      </a:lnTo>
                      <a:lnTo>
                        <a:pt x="3" y="11"/>
                      </a:lnTo>
                      <a:lnTo>
                        <a:pt x="1" y="13"/>
                      </a:lnTo>
                      <a:lnTo>
                        <a:pt x="0" y="14"/>
                      </a:lnTo>
                      <a:lnTo>
                        <a:pt x="4" y="36"/>
                      </a:lnTo>
                      <a:lnTo>
                        <a:pt x="6" y="51"/>
                      </a:lnTo>
                      <a:lnTo>
                        <a:pt x="19" y="49"/>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2844" name="Freeform 61"/>
                <p:cNvSpPr>
                  <a:spLocks/>
                </p:cNvSpPr>
                <p:nvPr/>
              </p:nvSpPr>
              <p:spPr bwMode="auto">
                <a:xfrm>
                  <a:off x="4225" y="2350"/>
                  <a:ext cx="354" cy="258"/>
                </a:xfrm>
                <a:custGeom>
                  <a:avLst/>
                  <a:gdLst>
                    <a:gd name="T0" fmla="*/ 1077 w 69"/>
                    <a:gd name="T1" fmla="*/ 1256 h 53"/>
                    <a:gd name="T2" fmla="*/ 1000 w 69"/>
                    <a:gd name="T3" fmla="*/ 1232 h 53"/>
                    <a:gd name="T4" fmla="*/ 975 w 69"/>
                    <a:gd name="T5" fmla="*/ 1139 h 53"/>
                    <a:gd name="T6" fmla="*/ 867 w 69"/>
                    <a:gd name="T7" fmla="*/ 1042 h 53"/>
                    <a:gd name="T8" fmla="*/ 816 w 69"/>
                    <a:gd name="T9" fmla="*/ 925 h 53"/>
                    <a:gd name="T10" fmla="*/ 764 w 69"/>
                    <a:gd name="T11" fmla="*/ 876 h 53"/>
                    <a:gd name="T12" fmla="*/ 657 w 69"/>
                    <a:gd name="T13" fmla="*/ 808 h 53"/>
                    <a:gd name="T14" fmla="*/ 605 w 69"/>
                    <a:gd name="T15" fmla="*/ 759 h 53"/>
                    <a:gd name="T16" fmla="*/ 580 w 69"/>
                    <a:gd name="T17" fmla="*/ 711 h 53"/>
                    <a:gd name="T18" fmla="*/ 395 w 69"/>
                    <a:gd name="T19" fmla="*/ 594 h 53"/>
                    <a:gd name="T20" fmla="*/ 344 w 69"/>
                    <a:gd name="T21" fmla="*/ 545 h 53"/>
                    <a:gd name="T22" fmla="*/ 262 w 69"/>
                    <a:gd name="T23" fmla="*/ 448 h 53"/>
                    <a:gd name="T24" fmla="*/ 210 w 69"/>
                    <a:gd name="T25" fmla="*/ 380 h 53"/>
                    <a:gd name="T26" fmla="*/ 26 w 69"/>
                    <a:gd name="T27" fmla="*/ 331 h 53"/>
                    <a:gd name="T28" fmla="*/ 26 w 69"/>
                    <a:gd name="T29" fmla="*/ 239 h 53"/>
                    <a:gd name="T30" fmla="*/ 77 w 69"/>
                    <a:gd name="T31" fmla="*/ 190 h 53"/>
                    <a:gd name="T32" fmla="*/ 77 w 69"/>
                    <a:gd name="T33" fmla="*/ 166 h 53"/>
                    <a:gd name="T34" fmla="*/ 210 w 69"/>
                    <a:gd name="T35" fmla="*/ 117 h 53"/>
                    <a:gd name="T36" fmla="*/ 318 w 69"/>
                    <a:gd name="T37" fmla="*/ 73 h 53"/>
                    <a:gd name="T38" fmla="*/ 344 w 69"/>
                    <a:gd name="T39" fmla="*/ 49 h 53"/>
                    <a:gd name="T40" fmla="*/ 816 w 69"/>
                    <a:gd name="T41" fmla="*/ 24 h 53"/>
                    <a:gd name="T42" fmla="*/ 816 w 69"/>
                    <a:gd name="T43" fmla="*/ 49 h 53"/>
                    <a:gd name="T44" fmla="*/ 923 w 69"/>
                    <a:gd name="T45" fmla="*/ 92 h 53"/>
                    <a:gd name="T46" fmla="*/ 1344 w 69"/>
                    <a:gd name="T47" fmla="*/ 92 h 53"/>
                    <a:gd name="T48" fmla="*/ 1791 w 69"/>
                    <a:gd name="T49" fmla="*/ 404 h 53"/>
                    <a:gd name="T50" fmla="*/ 1739 w 69"/>
                    <a:gd name="T51" fmla="*/ 448 h 53"/>
                    <a:gd name="T52" fmla="*/ 1657 w 69"/>
                    <a:gd name="T53" fmla="*/ 570 h 53"/>
                    <a:gd name="T54" fmla="*/ 1631 w 69"/>
                    <a:gd name="T55" fmla="*/ 662 h 53"/>
                    <a:gd name="T56" fmla="*/ 1631 w 69"/>
                    <a:gd name="T57" fmla="*/ 711 h 53"/>
                    <a:gd name="T58" fmla="*/ 1580 w 69"/>
                    <a:gd name="T59" fmla="*/ 735 h 53"/>
                    <a:gd name="T60" fmla="*/ 1555 w 69"/>
                    <a:gd name="T61" fmla="*/ 784 h 53"/>
                    <a:gd name="T62" fmla="*/ 1498 w 69"/>
                    <a:gd name="T63" fmla="*/ 828 h 53"/>
                    <a:gd name="T64" fmla="*/ 1395 w 69"/>
                    <a:gd name="T65" fmla="*/ 925 h 53"/>
                    <a:gd name="T66" fmla="*/ 1319 w 69"/>
                    <a:gd name="T67" fmla="*/ 974 h 53"/>
                    <a:gd name="T68" fmla="*/ 1288 w 69"/>
                    <a:gd name="T69" fmla="*/ 1017 h 53"/>
                    <a:gd name="T70" fmla="*/ 1211 w 69"/>
                    <a:gd name="T71" fmla="*/ 1042 h 53"/>
                    <a:gd name="T72" fmla="*/ 1211 w 69"/>
                    <a:gd name="T73" fmla="*/ 1066 h 53"/>
                    <a:gd name="T74" fmla="*/ 1185 w 69"/>
                    <a:gd name="T75" fmla="*/ 1115 h 53"/>
                    <a:gd name="T76" fmla="*/ 1134 w 69"/>
                    <a:gd name="T77" fmla="*/ 1139 h 53"/>
                    <a:gd name="T78" fmla="*/ 1134 w 69"/>
                    <a:gd name="T79" fmla="*/ 1139 h 53"/>
                    <a:gd name="T80" fmla="*/ 1134 w 69"/>
                    <a:gd name="T81" fmla="*/ 1163 h 53"/>
                    <a:gd name="T82" fmla="*/ 1159 w 69"/>
                    <a:gd name="T83" fmla="*/ 1183 h 53"/>
                    <a:gd name="T84" fmla="*/ 1103 w 69"/>
                    <a:gd name="T85" fmla="*/ 1207 h 53"/>
                    <a:gd name="T86" fmla="*/ 1077 w 69"/>
                    <a:gd name="T87" fmla="*/ 1232 h 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53"/>
                    <a:gd name="T134" fmla="*/ 69 w 69"/>
                    <a:gd name="T135" fmla="*/ 53 h 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53">
                      <a:moveTo>
                        <a:pt x="41" y="52"/>
                      </a:moveTo>
                      <a:lnTo>
                        <a:pt x="41" y="53"/>
                      </a:lnTo>
                      <a:lnTo>
                        <a:pt x="39" y="52"/>
                      </a:lnTo>
                      <a:lnTo>
                        <a:pt x="38" y="52"/>
                      </a:lnTo>
                      <a:lnTo>
                        <a:pt x="38" y="51"/>
                      </a:lnTo>
                      <a:lnTo>
                        <a:pt x="37" y="48"/>
                      </a:lnTo>
                      <a:lnTo>
                        <a:pt x="35" y="45"/>
                      </a:lnTo>
                      <a:lnTo>
                        <a:pt x="33" y="44"/>
                      </a:lnTo>
                      <a:lnTo>
                        <a:pt x="32" y="41"/>
                      </a:lnTo>
                      <a:lnTo>
                        <a:pt x="31" y="39"/>
                      </a:lnTo>
                      <a:lnTo>
                        <a:pt x="30" y="37"/>
                      </a:lnTo>
                      <a:lnTo>
                        <a:pt x="29" y="37"/>
                      </a:lnTo>
                      <a:lnTo>
                        <a:pt x="26" y="36"/>
                      </a:lnTo>
                      <a:lnTo>
                        <a:pt x="25" y="34"/>
                      </a:lnTo>
                      <a:lnTo>
                        <a:pt x="23" y="33"/>
                      </a:lnTo>
                      <a:lnTo>
                        <a:pt x="23" y="32"/>
                      </a:lnTo>
                      <a:lnTo>
                        <a:pt x="22" y="30"/>
                      </a:lnTo>
                      <a:lnTo>
                        <a:pt x="19" y="29"/>
                      </a:lnTo>
                      <a:lnTo>
                        <a:pt x="15" y="25"/>
                      </a:lnTo>
                      <a:lnTo>
                        <a:pt x="13" y="24"/>
                      </a:lnTo>
                      <a:lnTo>
                        <a:pt x="13" y="23"/>
                      </a:lnTo>
                      <a:lnTo>
                        <a:pt x="11" y="21"/>
                      </a:lnTo>
                      <a:lnTo>
                        <a:pt x="10" y="19"/>
                      </a:lnTo>
                      <a:lnTo>
                        <a:pt x="8" y="17"/>
                      </a:lnTo>
                      <a:lnTo>
                        <a:pt x="8" y="16"/>
                      </a:lnTo>
                      <a:lnTo>
                        <a:pt x="5" y="16"/>
                      </a:lnTo>
                      <a:lnTo>
                        <a:pt x="1" y="14"/>
                      </a:lnTo>
                      <a:lnTo>
                        <a:pt x="0" y="13"/>
                      </a:lnTo>
                      <a:lnTo>
                        <a:pt x="1" y="10"/>
                      </a:lnTo>
                      <a:lnTo>
                        <a:pt x="2" y="9"/>
                      </a:lnTo>
                      <a:lnTo>
                        <a:pt x="3" y="8"/>
                      </a:lnTo>
                      <a:lnTo>
                        <a:pt x="3" y="7"/>
                      </a:lnTo>
                      <a:lnTo>
                        <a:pt x="7" y="5"/>
                      </a:lnTo>
                      <a:lnTo>
                        <a:pt x="8" y="5"/>
                      </a:lnTo>
                      <a:lnTo>
                        <a:pt x="12" y="3"/>
                      </a:lnTo>
                      <a:lnTo>
                        <a:pt x="12" y="2"/>
                      </a:lnTo>
                      <a:lnTo>
                        <a:pt x="13" y="2"/>
                      </a:lnTo>
                      <a:lnTo>
                        <a:pt x="31" y="0"/>
                      </a:lnTo>
                      <a:lnTo>
                        <a:pt x="31" y="1"/>
                      </a:lnTo>
                      <a:lnTo>
                        <a:pt x="31" y="2"/>
                      </a:lnTo>
                      <a:lnTo>
                        <a:pt x="32" y="1"/>
                      </a:lnTo>
                      <a:lnTo>
                        <a:pt x="35" y="4"/>
                      </a:lnTo>
                      <a:lnTo>
                        <a:pt x="36" y="6"/>
                      </a:lnTo>
                      <a:lnTo>
                        <a:pt x="51" y="4"/>
                      </a:lnTo>
                      <a:lnTo>
                        <a:pt x="69" y="16"/>
                      </a:lnTo>
                      <a:lnTo>
                        <a:pt x="68" y="17"/>
                      </a:lnTo>
                      <a:lnTo>
                        <a:pt x="67" y="18"/>
                      </a:lnTo>
                      <a:lnTo>
                        <a:pt x="66" y="19"/>
                      </a:lnTo>
                      <a:lnTo>
                        <a:pt x="63" y="23"/>
                      </a:lnTo>
                      <a:lnTo>
                        <a:pt x="63" y="24"/>
                      </a:lnTo>
                      <a:lnTo>
                        <a:pt x="62" y="26"/>
                      </a:lnTo>
                      <a:lnTo>
                        <a:pt x="62" y="28"/>
                      </a:lnTo>
                      <a:lnTo>
                        <a:pt x="62" y="29"/>
                      </a:lnTo>
                      <a:lnTo>
                        <a:pt x="62" y="30"/>
                      </a:lnTo>
                      <a:lnTo>
                        <a:pt x="61" y="31"/>
                      </a:lnTo>
                      <a:lnTo>
                        <a:pt x="60" y="31"/>
                      </a:lnTo>
                      <a:lnTo>
                        <a:pt x="59" y="32"/>
                      </a:lnTo>
                      <a:lnTo>
                        <a:pt x="59" y="33"/>
                      </a:lnTo>
                      <a:lnTo>
                        <a:pt x="58" y="34"/>
                      </a:lnTo>
                      <a:lnTo>
                        <a:pt x="57" y="35"/>
                      </a:lnTo>
                      <a:lnTo>
                        <a:pt x="55" y="37"/>
                      </a:lnTo>
                      <a:lnTo>
                        <a:pt x="53" y="39"/>
                      </a:lnTo>
                      <a:lnTo>
                        <a:pt x="52" y="40"/>
                      </a:lnTo>
                      <a:lnTo>
                        <a:pt x="50" y="41"/>
                      </a:lnTo>
                      <a:lnTo>
                        <a:pt x="50" y="42"/>
                      </a:lnTo>
                      <a:lnTo>
                        <a:pt x="49" y="43"/>
                      </a:lnTo>
                      <a:lnTo>
                        <a:pt x="47" y="44"/>
                      </a:lnTo>
                      <a:lnTo>
                        <a:pt x="46" y="44"/>
                      </a:lnTo>
                      <a:lnTo>
                        <a:pt x="46" y="45"/>
                      </a:lnTo>
                      <a:lnTo>
                        <a:pt x="45" y="47"/>
                      </a:lnTo>
                      <a:lnTo>
                        <a:pt x="44" y="48"/>
                      </a:lnTo>
                      <a:lnTo>
                        <a:pt x="43" y="48"/>
                      </a:lnTo>
                      <a:lnTo>
                        <a:pt x="43" y="49"/>
                      </a:lnTo>
                      <a:lnTo>
                        <a:pt x="44" y="49"/>
                      </a:lnTo>
                      <a:lnTo>
                        <a:pt x="44" y="50"/>
                      </a:lnTo>
                      <a:lnTo>
                        <a:pt x="43" y="50"/>
                      </a:lnTo>
                      <a:lnTo>
                        <a:pt x="42" y="51"/>
                      </a:lnTo>
                      <a:lnTo>
                        <a:pt x="41" y="52"/>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2845" name="Freeform 62"/>
                <p:cNvSpPr>
                  <a:spLocks/>
                </p:cNvSpPr>
                <p:nvPr/>
              </p:nvSpPr>
              <p:spPr bwMode="auto">
                <a:xfrm>
                  <a:off x="4066" y="2384"/>
                  <a:ext cx="376" cy="376"/>
                </a:xfrm>
                <a:custGeom>
                  <a:avLst/>
                  <a:gdLst>
                    <a:gd name="T0" fmla="*/ 237 w 73"/>
                    <a:gd name="T1" fmla="*/ 977 h 77"/>
                    <a:gd name="T2" fmla="*/ 294 w 73"/>
                    <a:gd name="T3" fmla="*/ 1050 h 77"/>
                    <a:gd name="T4" fmla="*/ 345 w 73"/>
                    <a:gd name="T5" fmla="*/ 1099 h 77"/>
                    <a:gd name="T6" fmla="*/ 345 w 73"/>
                    <a:gd name="T7" fmla="*/ 1167 h 77"/>
                    <a:gd name="T8" fmla="*/ 371 w 73"/>
                    <a:gd name="T9" fmla="*/ 1191 h 77"/>
                    <a:gd name="T10" fmla="*/ 345 w 73"/>
                    <a:gd name="T11" fmla="*/ 1314 h 77"/>
                    <a:gd name="T12" fmla="*/ 319 w 73"/>
                    <a:gd name="T13" fmla="*/ 1431 h 77"/>
                    <a:gd name="T14" fmla="*/ 371 w 73"/>
                    <a:gd name="T15" fmla="*/ 1621 h 77"/>
                    <a:gd name="T16" fmla="*/ 422 w 73"/>
                    <a:gd name="T17" fmla="*/ 1694 h 77"/>
                    <a:gd name="T18" fmla="*/ 453 w 73"/>
                    <a:gd name="T19" fmla="*/ 1763 h 77"/>
                    <a:gd name="T20" fmla="*/ 479 w 73"/>
                    <a:gd name="T21" fmla="*/ 1812 h 77"/>
                    <a:gd name="T22" fmla="*/ 1540 w 73"/>
                    <a:gd name="T23" fmla="*/ 1812 h 77"/>
                    <a:gd name="T24" fmla="*/ 1592 w 73"/>
                    <a:gd name="T25" fmla="*/ 1836 h 77"/>
                    <a:gd name="T26" fmla="*/ 1566 w 73"/>
                    <a:gd name="T27" fmla="*/ 1694 h 77"/>
                    <a:gd name="T28" fmla="*/ 1592 w 73"/>
                    <a:gd name="T29" fmla="*/ 1646 h 77"/>
                    <a:gd name="T30" fmla="*/ 1700 w 73"/>
                    <a:gd name="T31" fmla="*/ 1646 h 77"/>
                    <a:gd name="T32" fmla="*/ 1777 w 73"/>
                    <a:gd name="T33" fmla="*/ 1646 h 77"/>
                    <a:gd name="T34" fmla="*/ 1777 w 73"/>
                    <a:gd name="T35" fmla="*/ 1548 h 77"/>
                    <a:gd name="T36" fmla="*/ 1777 w 73"/>
                    <a:gd name="T37" fmla="*/ 1480 h 77"/>
                    <a:gd name="T38" fmla="*/ 1828 w 73"/>
                    <a:gd name="T39" fmla="*/ 1265 h 77"/>
                    <a:gd name="T40" fmla="*/ 1885 w 73"/>
                    <a:gd name="T41" fmla="*/ 1143 h 77"/>
                    <a:gd name="T42" fmla="*/ 1937 w 73"/>
                    <a:gd name="T43" fmla="*/ 1123 h 77"/>
                    <a:gd name="T44" fmla="*/ 1937 w 73"/>
                    <a:gd name="T45" fmla="*/ 1099 h 77"/>
                    <a:gd name="T46" fmla="*/ 1911 w 73"/>
                    <a:gd name="T47" fmla="*/ 1099 h 77"/>
                    <a:gd name="T48" fmla="*/ 1828 w 73"/>
                    <a:gd name="T49" fmla="*/ 1074 h 77"/>
                    <a:gd name="T50" fmla="*/ 1803 w 73"/>
                    <a:gd name="T51" fmla="*/ 977 h 77"/>
                    <a:gd name="T52" fmla="*/ 1700 w 73"/>
                    <a:gd name="T53" fmla="*/ 884 h 77"/>
                    <a:gd name="T54" fmla="*/ 1643 w 73"/>
                    <a:gd name="T55" fmla="*/ 762 h 77"/>
                    <a:gd name="T56" fmla="*/ 1592 w 73"/>
                    <a:gd name="T57" fmla="*/ 713 h 77"/>
                    <a:gd name="T58" fmla="*/ 1483 w 73"/>
                    <a:gd name="T59" fmla="*/ 645 h 77"/>
                    <a:gd name="T60" fmla="*/ 1432 w 73"/>
                    <a:gd name="T61" fmla="*/ 596 h 77"/>
                    <a:gd name="T62" fmla="*/ 1406 w 73"/>
                    <a:gd name="T63" fmla="*/ 547 h 77"/>
                    <a:gd name="T64" fmla="*/ 1221 w 73"/>
                    <a:gd name="T65" fmla="*/ 430 h 77"/>
                    <a:gd name="T66" fmla="*/ 1169 w 73"/>
                    <a:gd name="T67" fmla="*/ 381 h 77"/>
                    <a:gd name="T68" fmla="*/ 1087 w 73"/>
                    <a:gd name="T69" fmla="*/ 288 h 77"/>
                    <a:gd name="T70" fmla="*/ 1035 w 73"/>
                    <a:gd name="T71" fmla="*/ 215 h 77"/>
                    <a:gd name="T72" fmla="*/ 850 w 73"/>
                    <a:gd name="T73" fmla="*/ 166 h 77"/>
                    <a:gd name="T74" fmla="*/ 850 w 73"/>
                    <a:gd name="T75" fmla="*/ 73 h 77"/>
                    <a:gd name="T76" fmla="*/ 901 w 73"/>
                    <a:gd name="T77" fmla="*/ 24 h 77"/>
                    <a:gd name="T78" fmla="*/ 901 w 73"/>
                    <a:gd name="T79" fmla="*/ 0 h 77"/>
                    <a:gd name="T80" fmla="*/ 0 w 73"/>
                    <a:gd name="T81" fmla="*/ 117 h 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
                    <a:gd name="T124" fmla="*/ 0 h 77"/>
                    <a:gd name="T125" fmla="*/ 73 w 73"/>
                    <a:gd name="T126" fmla="*/ 77 h 7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 h="77">
                      <a:moveTo>
                        <a:pt x="0" y="5"/>
                      </a:moveTo>
                      <a:lnTo>
                        <a:pt x="9" y="41"/>
                      </a:lnTo>
                      <a:lnTo>
                        <a:pt x="10" y="42"/>
                      </a:lnTo>
                      <a:lnTo>
                        <a:pt x="11" y="44"/>
                      </a:lnTo>
                      <a:lnTo>
                        <a:pt x="12" y="45"/>
                      </a:lnTo>
                      <a:lnTo>
                        <a:pt x="13" y="46"/>
                      </a:lnTo>
                      <a:lnTo>
                        <a:pt x="14" y="47"/>
                      </a:lnTo>
                      <a:lnTo>
                        <a:pt x="13" y="49"/>
                      </a:lnTo>
                      <a:lnTo>
                        <a:pt x="15" y="50"/>
                      </a:lnTo>
                      <a:lnTo>
                        <a:pt x="14" y="50"/>
                      </a:lnTo>
                      <a:lnTo>
                        <a:pt x="13" y="52"/>
                      </a:lnTo>
                      <a:lnTo>
                        <a:pt x="13" y="55"/>
                      </a:lnTo>
                      <a:lnTo>
                        <a:pt x="12" y="57"/>
                      </a:lnTo>
                      <a:lnTo>
                        <a:pt x="12" y="60"/>
                      </a:lnTo>
                      <a:lnTo>
                        <a:pt x="14" y="63"/>
                      </a:lnTo>
                      <a:lnTo>
                        <a:pt x="14" y="68"/>
                      </a:lnTo>
                      <a:lnTo>
                        <a:pt x="16" y="70"/>
                      </a:lnTo>
                      <a:lnTo>
                        <a:pt x="16" y="71"/>
                      </a:lnTo>
                      <a:lnTo>
                        <a:pt x="16" y="72"/>
                      </a:lnTo>
                      <a:lnTo>
                        <a:pt x="17" y="74"/>
                      </a:lnTo>
                      <a:lnTo>
                        <a:pt x="17" y="75"/>
                      </a:lnTo>
                      <a:lnTo>
                        <a:pt x="18" y="76"/>
                      </a:lnTo>
                      <a:lnTo>
                        <a:pt x="57" y="74"/>
                      </a:lnTo>
                      <a:lnTo>
                        <a:pt x="58" y="76"/>
                      </a:lnTo>
                      <a:lnTo>
                        <a:pt x="60" y="77"/>
                      </a:lnTo>
                      <a:lnTo>
                        <a:pt x="60" y="75"/>
                      </a:lnTo>
                      <a:lnTo>
                        <a:pt x="59" y="71"/>
                      </a:lnTo>
                      <a:lnTo>
                        <a:pt x="60" y="70"/>
                      </a:lnTo>
                      <a:lnTo>
                        <a:pt x="60" y="69"/>
                      </a:lnTo>
                      <a:lnTo>
                        <a:pt x="61" y="68"/>
                      </a:lnTo>
                      <a:lnTo>
                        <a:pt x="64" y="69"/>
                      </a:lnTo>
                      <a:lnTo>
                        <a:pt x="66" y="69"/>
                      </a:lnTo>
                      <a:lnTo>
                        <a:pt x="67" y="69"/>
                      </a:lnTo>
                      <a:lnTo>
                        <a:pt x="67" y="66"/>
                      </a:lnTo>
                      <a:lnTo>
                        <a:pt x="67" y="65"/>
                      </a:lnTo>
                      <a:lnTo>
                        <a:pt x="67" y="63"/>
                      </a:lnTo>
                      <a:lnTo>
                        <a:pt x="67" y="62"/>
                      </a:lnTo>
                      <a:lnTo>
                        <a:pt x="69" y="56"/>
                      </a:lnTo>
                      <a:lnTo>
                        <a:pt x="69" y="53"/>
                      </a:lnTo>
                      <a:lnTo>
                        <a:pt x="70" y="51"/>
                      </a:lnTo>
                      <a:lnTo>
                        <a:pt x="71" y="48"/>
                      </a:lnTo>
                      <a:lnTo>
                        <a:pt x="73" y="47"/>
                      </a:lnTo>
                      <a:lnTo>
                        <a:pt x="73" y="46"/>
                      </a:lnTo>
                      <a:lnTo>
                        <a:pt x="72" y="45"/>
                      </a:lnTo>
                      <a:lnTo>
                        <a:pt x="72" y="46"/>
                      </a:lnTo>
                      <a:lnTo>
                        <a:pt x="70" y="45"/>
                      </a:lnTo>
                      <a:lnTo>
                        <a:pt x="69" y="45"/>
                      </a:lnTo>
                      <a:lnTo>
                        <a:pt x="69" y="44"/>
                      </a:lnTo>
                      <a:lnTo>
                        <a:pt x="68" y="41"/>
                      </a:lnTo>
                      <a:lnTo>
                        <a:pt x="66" y="38"/>
                      </a:lnTo>
                      <a:lnTo>
                        <a:pt x="64" y="37"/>
                      </a:lnTo>
                      <a:lnTo>
                        <a:pt x="63" y="34"/>
                      </a:lnTo>
                      <a:lnTo>
                        <a:pt x="62" y="32"/>
                      </a:lnTo>
                      <a:lnTo>
                        <a:pt x="61" y="30"/>
                      </a:lnTo>
                      <a:lnTo>
                        <a:pt x="60" y="30"/>
                      </a:lnTo>
                      <a:lnTo>
                        <a:pt x="57" y="29"/>
                      </a:lnTo>
                      <a:lnTo>
                        <a:pt x="56" y="27"/>
                      </a:lnTo>
                      <a:lnTo>
                        <a:pt x="54" y="26"/>
                      </a:lnTo>
                      <a:lnTo>
                        <a:pt x="54" y="25"/>
                      </a:lnTo>
                      <a:lnTo>
                        <a:pt x="53" y="23"/>
                      </a:lnTo>
                      <a:lnTo>
                        <a:pt x="50" y="22"/>
                      </a:lnTo>
                      <a:lnTo>
                        <a:pt x="46" y="18"/>
                      </a:lnTo>
                      <a:lnTo>
                        <a:pt x="44" y="17"/>
                      </a:lnTo>
                      <a:lnTo>
                        <a:pt x="44" y="16"/>
                      </a:lnTo>
                      <a:lnTo>
                        <a:pt x="42" y="14"/>
                      </a:lnTo>
                      <a:lnTo>
                        <a:pt x="41" y="12"/>
                      </a:lnTo>
                      <a:lnTo>
                        <a:pt x="39" y="10"/>
                      </a:lnTo>
                      <a:lnTo>
                        <a:pt x="39" y="9"/>
                      </a:lnTo>
                      <a:lnTo>
                        <a:pt x="36" y="9"/>
                      </a:lnTo>
                      <a:lnTo>
                        <a:pt x="32" y="7"/>
                      </a:lnTo>
                      <a:lnTo>
                        <a:pt x="31" y="6"/>
                      </a:lnTo>
                      <a:lnTo>
                        <a:pt x="32" y="3"/>
                      </a:lnTo>
                      <a:lnTo>
                        <a:pt x="33" y="2"/>
                      </a:lnTo>
                      <a:lnTo>
                        <a:pt x="34" y="1"/>
                      </a:lnTo>
                      <a:lnTo>
                        <a:pt x="34" y="0"/>
                      </a:lnTo>
                      <a:lnTo>
                        <a:pt x="13" y="3"/>
                      </a:lnTo>
                      <a:lnTo>
                        <a:pt x="0" y="5"/>
                      </a:lnTo>
                      <a:close/>
                    </a:path>
                  </a:pathLst>
                </a:custGeom>
                <a:solidFill>
                  <a:srgbClr val="FFCE85"/>
                </a:solidFill>
                <a:ln w="12700" cmpd="sng">
                  <a:solidFill>
                    <a:schemeClr val="tx1"/>
                  </a:solidFill>
                  <a:prstDash val="solid"/>
                  <a:round/>
                  <a:headEnd/>
                  <a:tailEnd/>
                </a:ln>
              </p:spPr>
              <p:txBody>
                <a:bodyPr/>
                <a:lstStyle/>
                <a:p>
                  <a:endParaRPr lang="en-US"/>
                </a:p>
              </p:txBody>
            </p:sp>
          </p:grpSp>
          <p:sp>
            <p:nvSpPr>
              <p:cNvPr id="32807" name="Freeform 63"/>
              <p:cNvSpPr>
                <a:spLocks/>
              </p:cNvSpPr>
              <p:nvPr/>
            </p:nvSpPr>
            <p:spPr bwMode="auto">
              <a:xfrm>
                <a:off x="7029452" y="3041650"/>
                <a:ext cx="504825" cy="223838"/>
              </a:xfrm>
              <a:custGeom>
                <a:avLst/>
                <a:gdLst>
                  <a:gd name="T0" fmla="*/ 2147483647 w 62"/>
                  <a:gd name="T1" fmla="*/ 119151282 h 29"/>
                  <a:gd name="T2" fmla="*/ 132597985 w 62"/>
                  <a:gd name="T3" fmla="*/ 1012789980 h 29"/>
                  <a:gd name="T4" fmla="*/ 265187828 w 62"/>
                  <a:gd name="T5" fmla="*/ 953217973 h 29"/>
                  <a:gd name="T6" fmla="*/ 530383798 w 62"/>
                  <a:gd name="T7" fmla="*/ 774487236 h 29"/>
                  <a:gd name="T8" fmla="*/ 662973736 w 62"/>
                  <a:gd name="T9" fmla="*/ 655335984 h 29"/>
                  <a:gd name="T10" fmla="*/ 729276784 w 62"/>
                  <a:gd name="T11" fmla="*/ 595764218 h 29"/>
                  <a:gd name="T12" fmla="*/ 928169643 w 62"/>
                  <a:gd name="T13" fmla="*/ 536184733 h 29"/>
                  <a:gd name="T14" fmla="*/ 1259652567 w 62"/>
                  <a:gd name="T15" fmla="*/ 417033361 h 29"/>
                  <a:gd name="T16" fmla="*/ 1392250520 w 62"/>
                  <a:gd name="T17" fmla="*/ 476605127 h 29"/>
                  <a:gd name="T18" fmla="*/ 1524848473 w 62"/>
                  <a:gd name="T19" fmla="*/ 476605127 h 29"/>
                  <a:gd name="T20" fmla="*/ 1657438284 w 62"/>
                  <a:gd name="T21" fmla="*/ 714915469 h 29"/>
                  <a:gd name="T22" fmla="*/ 1790036237 w 62"/>
                  <a:gd name="T23" fmla="*/ 714915469 h 29"/>
                  <a:gd name="T24" fmla="*/ 1790036237 w 62"/>
                  <a:gd name="T25" fmla="*/ 834066721 h 29"/>
                  <a:gd name="T26" fmla="*/ 2055232144 w 62"/>
                  <a:gd name="T27" fmla="*/ 893638488 h 29"/>
                  <a:gd name="T28" fmla="*/ 2147483647 w 62"/>
                  <a:gd name="T29" fmla="*/ 1012789980 h 29"/>
                  <a:gd name="T30" fmla="*/ 2147483647 w 62"/>
                  <a:gd name="T31" fmla="*/ 1131948951 h 29"/>
                  <a:gd name="T32" fmla="*/ 2121527049 w 62"/>
                  <a:gd name="T33" fmla="*/ 1489402705 h 29"/>
                  <a:gd name="T34" fmla="*/ 2147483647 w 62"/>
                  <a:gd name="T35" fmla="*/ 1608553957 h 29"/>
                  <a:gd name="T36" fmla="*/ 2147483647 w 62"/>
                  <a:gd name="T37" fmla="*/ 1668125724 h 29"/>
                  <a:gd name="T38" fmla="*/ 2147483647 w 62"/>
                  <a:gd name="T39" fmla="*/ 1668125724 h 29"/>
                  <a:gd name="T40" fmla="*/ 2147483647 w 62"/>
                  <a:gd name="T41" fmla="*/ 1608553957 h 29"/>
                  <a:gd name="T42" fmla="*/ 2147483647 w 62"/>
                  <a:gd name="T43" fmla="*/ 1727705209 h 29"/>
                  <a:gd name="T44" fmla="*/ 2147483647 w 62"/>
                  <a:gd name="T45" fmla="*/ 1668125724 h 29"/>
                  <a:gd name="T46" fmla="*/ 2147483647 w 62"/>
                  <a:gd name="T47" fmla="*/ 1548974472 h 29"/>
                  <a:gd name="T48" fmla="*/ 2147483647 w 62"/>
                  <a:gd name="T49" fmla="*/ 1489402705 h 29"/>
                  <a:gd name="T50" fmla="*/ 2147483647 w 62"/>
                  <a:gd name="T51" fmla="*/ 1429823220 h 29"/>
                  <a:gd name="T52" fmla="*/ 2147483647 w 62"/>
                  <a:gd name="T53" fmla="*/ 1370251454 h 29"/>
                  <a:gd name="T54" fmla="*/ 2147483647 w 62"/>
                  <a:gd name="T55" fmla="*/ 1131948951 h 29"/>
                  <a:gd name="T56" fmla="*/ 2147483647 w 62"/>
                  <a:gd name="T57" fmla="*/ 953217973 h 29"/>
                  <a:gd name="T58" fmla="*/ 2147483647 w 62"/>
                  <a:gd name="T59" fmla="*/ 714915469 h 29"/>
                  <a:gd name="T60" fmla="*/ 2147483647 w 62"/>
                  <a:gd name="T61" fmla="*/ 595764218 h 29"/>
                  <a:gd name="T62" fmla="*/ 2147483647 w 62"/>
                  <a:gd name="T63" fmla="*/ 536184733 h 29"/>
                  <a:gd name="T64" fmla="*/ 2147483647 w 62"/>
                  <a:gd name="T65" fmla="*/ 357453875 h 29"/>
                  <a:gd name="T66" fmla="*/ 2147483647 w 62"/>
                  <a:gd name="T67" fmla="*/ 238302564 h 29"/>
                  <a:gd name="T68" fmla="*/ 2147483647 w 62"/>
                  <a:gd name="T69" fmla="*/ 238302564 h 29"/>
                  <a:gd name="T70" fmla="*/ 2147483647 w 62"/>
                  <a:gd name="T71" fmla="*/ 476605127 h 29"/>
                  <a:gd name="T72" fmla="*/ 2147483647 w 62"/>
                  <a:gd name="T73" fmla="*/ 595764218 h 29"/>
                  <a:gd name="T74" fmla="*/ 2147483647 w 62"/>
                  <a:gd name="T75" fmla="*/ 714915469 h 29"/>
                  <a:gd name="T76" fmla="*/ 2147483647 w 62"/>
                  <a:gd name="T77" fmla="*/ 953217973 h 29"/>
                  <a:gd name="T78" fmla="*/ 2147483647 w 62"/>
                  <a:gd name="T79" fmla="*/ 1072369466 h 29"/>
                  <a:gd name="T80" fmla="*/ 2147483647 w 62"/>
                  <a:gd name="T81" fmla="*/ 1131948951 h 29"/>
                  <a:gd name="T82" fmla="*/ 2147483647 w 62"/>
                  <a:gd name="T83" fmla="*/ 1251100202 h 29"/>
                  <a:gd name="T84" fmla="*/ 2147483647 w 62"/>
                  <a:gd name="T85" fmla="*/ 1429823220 h 29"/>
                  <a:gd name="T86" fmla="*/ 2147483647 w 62"/>
                  <a:gd name="T87" fmla="*/ 1489402705 h 29"/>
                  <a:gd name="T88" fmla="*/ 2147483647 w 62"/>
                  <a:gd name="T89" fmla="*/ 1429823220 h 29"/>
                  <a:gd name="T90" fmla="*/ 2147483647 w 62"/>
                  <a:gd name="T91" fmla="*/ 1548974472 h 29"/>
                  <a:gd name="T92" fmla="*/ 2147483647 w 62"/>
                  <a:gd name="T93" fmla="*/ 1668125724 h 29"/>
                  <a:gd name="T94" fmla="*/ 2147483647 w 62"/>
                  <a:gd name="T95" fmla="*/ 1727705209 h 29"/>
                  <a:gd name="T96" fmla="*/ 2147483647 w 62"/>
                  <a:gd name="T97" fmla="*/ 1668125724 h 29"/>
                  <a:gd name="T98" fmla="*/ 2147483647 w 62"/>
                  <a:gd name="T99" fmla="*/ 1548974472 h 29"/>
                  <a:gd name="T100" fmla="*/ 2147483647 w 62"/>
                  <a:gd name="T101" fmla="*/ 1131948951 h 29"/>
                  <a:gd name="T102" fmla="*/ 2147483647 w 62"/>
                  <a:gd name="T103" fmla="*/ 1251100202 h 29"/>
                  <a:gd name="T104" fmla="*/ 2147483647 w 62"/>
                  <a:gd name="T105" fmla="*/ 0 h 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
                  <a:gd name="T160" fmla="*/ 0 h 29"/>
                  <a:gd name="T161" fmla="*/ 62 w 62"/>
                  <a:gd name="T162" fmla="*/ 29 h 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 h="29">
                    <a:moveTo>
                      <a:pt x="47" y="0"/>
                    </a:moveTo>
                    <a:lnTo>
                      <a:pt x="36" y="2"/>
                    </a:lnTo>
                    <a:lnTo>
                      <a:pt x="0" y="9"/>
                    </a:lnTo>
                    <a:lnTo>
                      <a:pt x="2" y="17"/>
                    </a:lnTo>
                    <a:lnTo>
                      <a:pt x="3" y="16"/>
                    </a:lnTo>
                    <a:lnTo>
                      <a:pt x="4" y="16"/>
                    </a:lnTo>
                    <a:lnTo>
                      <a:pt x="6" y="13"/>
                    </a:lnTo>
                    <a:lnTo>
                      <a:pt x="8" y="13"/>
                    </a:lnTo>
                    <a:lnTo>
                      <a:pt x="9" y="11"/>
                    </a:lnTo>
                    <a:lnTo>
                      <a:pt x="10" y="11"/>
                    </a:lnTo>
                    <a:lnTo>
                      <a:pt x="10" y="9"/>
                    </a:lnTo>
                    <a:lnTo>
                      <a:pt x="11" y="10"/>
                    </a:lnTo>
                    <a:lnTo>
                      <a:pt x="13" y="10"/>
                    </a:lnTo>
                    <a:lnTo>
                      <a:pt x="14" y="9"/>
                    </a:lnTo>
                    <a:lnTo>
                      <a:pt x="15" y="8"/>
                    </a:lnTo>
                    <a:lnTo>
                      <a:pt x="19" y="7"/>
                    </a:lnTo>
                    <a:lnTo>
                      <a:pt x="20" y="7"/>
                    </a:lnTo>
                    <a:lnTo>
                      <a:pt x="21" y="8"/>
                    </a:lnTo>
                    <a:lnTo>
                      <a:pt x="22" y="7"/>
                    </a:lnTo>
                    <a:lnTo>
                      <a:pt x="23" y="8"/>
                    </a:lnTo>
                    <a:lnTo>
                      <a:pt x="23" y="9"/>
                    </a:lnTo>
                    <a:lnTo>
                      <a:pt x="25" y="12"/>
                    </a:lnTo>
                    <a:lnTo>
                      <a:pt x="26" y="12"/>
                    </a:lnTo>
                    <a:lnTo>
                      <a:pt x="27" y="12"/>
                    </a:lnTo>
                    <a:lnTo>
                      <a:pt x="28" y="13"/>
                    </a:lnTo>
                    <a:lnTo>
                      <a:pt x="27" y="14"/>
                    </a:lnTo>
                    <a:lnTo>
                      <a:pt x="29" y="15"/>
                    </a:lnTo>
                    <a:lnTo>
                      <a:pt x="31" y="15"/>
                    </a:lnTo>
                    <a:lnTo>
                      <a:pt x="33" y="17"/>
                    </a:lnTo>
                    <a:lnTo>
                      <a:pt x="34" y="17"/>
                    </a:lnTo>
                    <a:lnTo>
                      <a:pt x="35" y="19"/>
                    </a:lnTo>
                    <a:lnTo>
                      <a:pt x="33" y="23"/>
                    </a:lnTo>
                    <a:lnTo>
                      <a:pt x="32" y="25"/>
                    </a:lnTo>
                    <a:lnTo>
                      <a:pt x="33" y="27"/>
                    </a:lnTo>
                    <a:lnTo>
                      <a:pt x="35" y="27"/>
                    </a:lnTo>
                    <a:lnTo>
                      <a:pt x="36" y="26"/>
                    </a:lnTo>
                    <a:lnTo>
                      <a:pt x="38" y="28"/>
                    </a:lnTo>
                    <a:lnTo>
                      <a:pt x="39" y="28"/>
                    </a:lnTo>
                    <a:lnTo>
                      <a:pt x="40" y="27"/>
                    </a:lnTo>
                    <a:lnTo>
                      <a:pt x="42" y="27"/>
                    </a:lnTo>
                    <a:lnTo>
                      <a:pt x="45" y="28"/>
                    </a:lnTo>
                    <a:lnTo>
                      <a:pt x="46" y="29"/>
                    </a:lnTo>
                    <a:lnTo>
                      <a:pt x="47" y="29"/>
                    </a:lnTo>
                    <a:lnTo>
                      <a:pt x="47" y="28"/>
                    </a:lnTo>
                    <a:lnTo>
                      <a:pt x="46" y="28"/>
                    </a:lnTo>
                    <a:lnTo>
                      <a:pt x="45" y="26"/>
                    </a:lnTo>
                    <a:lnTo>
                      <a:pt x="44" y="25"/>
                    </a:lnTo>
                    <a:lnTo>
                      <a:pt x="44" y="24"/>
                    </a:lnTo>
                    <a:lnTo>
                      <a:pt x="45" y="24"/>
                    </a:lnTo>
                    <a:lnTo>
                      <a:pt x="44" y="23"/>
                    </a:lnTo>
                    <a:lnTo>
                      <a:pt x="43" y="21"/>
                    </a:lnTo>
                    <a:lnTo>
                      <a:pt x="41" y="19"/>
                    </a:lnTo>
                    <a:lnTo>
                      <a:pt x="41" y="17"/>
                    </a:lnTo>
                    <a:lnTo>
                      <a:pt x="41" y="16"/>
                    </a:lnTo>
                    <a:lnTo>
                      <a:pt x="41" y="13"/>
                    </a:lnTo>
                    <a:lnTo>
                      <a:pt x="41" y="12"/>
                    </a:lnTo>
                    <a:lnTo>
                      <a:pt x="41" y="11"/>
                    </a:lnTo>
                    <a:lnTo>
                      <a:pt x="41" y="10"/>
                    </a:lnTo>
                    <a:lnTo>
                      <a:pt x="41" y="9"/>
                    </a:lnTo>
                    <a:lnTo>
                      <a:pt x="42" y="8"/>
                    </a:lnTo>
                    <a:lnTo>
                      <a:pt x="44" y="6"/>
                    </a:lnTo>
                    <a:lnTo>
                      <a:pt x="45" y="6"/>
                    </a:lnTo>
                    <a:lnTo>
                      <a:pt x="45" y="4"/>
                    </a:lnTo>
                    <a:lnTo>
                      <a:pt x="46" y="4"/>
                    </a:lnTo>
                    <a:lnTo>
                      <a:pt x="47" y="4"/>
                    </a:lnTo>
                    <a:lnTo>
                      <a:pt x="46" y="6"/>
                    </a:lnTo>
                    <a:lnTo>
                      <a:pt x="45" y="8"/>
                    </a:lnTo>
                    <a:lnTo>
                      <a:pt x="44" y="9"/>
                    </a:lnTo>
                    <a:lnTo>
                      <a:pt x="44" y="10"/>
                    </a:lnTo>
                    <a:lnTo>
                      <a:pt x="44" y="12"/>
                    </a:lnTo>
                    <a:lnTo>
                      <a:pt x="46" y="12"/>
                    </a:lnTo>
                    <a:lnTo>
                      <a:pt x="46" y="15"/>
                    </a:lnTo>
                    <a:lnTo>
                      <a:pt x="46" y="16"/>
                    </a:lnTo>
                    <a:lnTo>
                      <a:pt x="44" y="17"/>
                    </a:lnTo>
                    <a:lnTo>
                      <a:pt x="45" y="18"/>
                    </a:lnTo>
                    <a:lnTo>
                      <a:pt x="46" y="18"/>
                    </a:lnTo>
                    <a:lnTo>
                      <a:pt x="46" y="19"/>
                    </a:lnTo>
                    <a:lnTo>
                      <a:pt x="46" y="20"/>
                    </a:lnTo>
                    <a:lnTo>
                      <a:pt x="46" y="21"/>
                    </a:lnTo>
                    <a:lnTo>
                      <a:pt x="46" y="22"/>
                    </a:lnTo>
                    <a:lnTo>
                      <a:pt x="47" y="24"/>
                    </a:lnTo>
                    <a:lnTo>
                      <a:pt x="49" y="25"/>
                    </a:lnTo>
                    <a:lnTo>
                      <a:pt x="50" y="25"/>
                    </a:lnTo>
                    <a:lnTo>
                      <a:pt x="51" y="24"/>
                    </a:lnTo>
                    <a:lnTo>
                      <a:pt x="52" y="24"/>
                    </a:lnTo>
                    <a:lnTo>
                      <a:pt x="52" y="25"/>
                    </a:lnTo>
                    <a:lnTo>
                      <a:pt x="52" y="26"/>
                    </a:lnTo>
                    <a:lnTo>
                      <a:pt x="53" y="28"/>
                    </a:lnTo>
                    <a:lnTo>
                      <a:pt x="54" y="29"/>
                    </a:lnTo>
                    <a:lnTo>
                      <a:pt x="55" y="29"/>
                    </a:lnTo>
                    <a:lnTo>
                      <a:pt x="56" y="28"/>
                    </a:lnTo>
                    <a:lnTo>
                      <a:pt x="61" y="27"/>
                    </a:lnTo>
                    <a:lnTo>
                      <a:pt x="61" y="26"/>
                    </a:lnTo>
                    <a:lnTo>
                      <a:pt x="61" y="25"/>
                    </a:lnTo>
                    <a:lnTo>
                      <a:pt x="62" y="19"/>
                    </a:lnTo>
                    <a:lnTo>
                      <a:pt x="54" y="21"/>
                    </a:lnTo>
                    <a:lnTo>
                      <a:pt x="47" y="0"/>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2808" name="Freeform 64"/>
              <p:cNvSpPr>
                <a:spLocks/>
              </p:cNvSpPr>
              <p:nvPr/>
            </p:nvSpPr>
            <p:spPr bwMode="auto">
              <a:xfrm>
                <a:off x="7413625" y="3017840"/>
                <a:ext cx="120650" cy="185737"/>
              </a:xfrm>
              <a:custGeom>
                <a:avLst/>
                <a:gdLst>
                  <a:gd name="T0" fmla="*/ 970428171 w 15"/>
                  <a:gd name="T1" fmla="*/ 1317641560 h 24"/>
                  <a:gd name="T2" fmla="*/ 970428171 w 15"/>
                  <a:gd name="T3" fmla="*/ 1197856711 h 24"/>
                  <a:gd name="T4" fmla="*/ 905735658 w 15"/>
                  <a:gd name="T5" fmla="*/ 1078071862 h 24"/>
                  <a:gd name="T6" fmla="*/ 776342587 w 15"/>
                  <a:gd name="T7" fmla="*/ 958286772 h 24"/>
                  <a:gd name="T8" fmla="*/ 646949517 w 15"/>
                  <a:gd name="T9" fmla="*/ 898394347 h 24"/>
                  <a:gd name="T10" fmla="*/ 582257003 w 15"/>
                  <a:gd name="T11" fmla="*/ 838501923 h 24"/>
                  <a:gd name="T12" fmla="*/ 582257003 w 15"/>
                  <a:gd name="T13" fmla="*/ 718717074 h 24"/>
                  <a:gd name="T14" fmla="*/ 452863807 w 15"/>
                  <a:gd name="T15" fmla="*/ 539032062 h 24"/>
                  <a:gd name="T16" fmla="*/ 388171294 w 15"/>
                  <a:gd name="T17" fmla="*/ 479139516 h 24"/>
                  <a:gd name="T18" fmla="*/ 323478780 w 15"/>
                  <a:gd name="T19" fmla="*/ 359354667 h 24"/>
                  <a:gd name="T20" fmla="*/ 258778160 w 15"/>
                  <a:gd name="T21" fmla="*/ 299462243 h 24"/>
                  <a:gd name="T22" fmla="*/ 258778160 w 15"/>
                  <a:gd name="T23" fmla="*/ 239569758 h 24"/>
                  <a:gd name="T24" fmla="*/ 258778160 w 15"/>
                  <a:gd name="T25" fmla="*/ 239569758 h 24"/>
                  <a:gd name="T26" fmla="*/ 258778160 w 15"/>
                  <a:gd name="T27" fmla="*/ 179677334 h 24"/>
                  <a:gd name="T28" fmla="*/ 323478780 w 15"/>
                  <a:gd name="T29" fmla="*/ 0 h 24"/>
                  <a:gd name="T30" fmla="*/ 258778160 w 15"/>
                  <a:gd name="T31" fmla="*/ 0 h 24"/>
                  <a:gd name="T32" fmla="*/ 129393102 w 15"/>
                  <a:gd name="T33" fmla="*/ 0 h 24"/>
                  <a:gd name="T34" fmla="*/ 64692529 w 15"/>
                  <a:gd name="T35" fmla="*/ 59892440 h 24"/>
                  <a:gd name="T36" fmla="*/ 64692529 w 15"/>
                  <a:gd name="T37" fmla="*/ 119784879 h 24"/>
                  <a:gd name="T38" fmla="*/ 64692529 w 15"/>
                  <a:gd name="T39" fmla="*/ 179677334 h 24"/>
                  <a:gd name="T40" fmla="*/ 0 w 15"/>
                  <a:gd name="T41" fmla="*/ 179677334 h 24"/>
                  <a:gd name="T42" fmla="*/ 452863807 w 15"/>
                  <a:gd name="T43" fmla="*/ 1437426409 h 24"/>
                  <a:gd name="T44" fmla="*/ 970428171 w 15"/>
                  <a:gd name="T45" fmla="*/ 1317641560 h 24"/>
                  <a:gd name="T46" fmla="*/ 970428171 w 15"/>
                  <a:gd name="T47" fmla="*/ 1317641560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24"/>
                  <a:gd name="T74" fmla="*/ 15 w 15"/>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24">
                    <a:moveTo>
                      <a:pt x="15" y="22"/>
                    </a:moveTo>
                    <a:lnTo>
                      <a:pt x="15" y="20"/>
                    </a:lnTo>
                    <a:lnTo>
                      <a:pt x="14" y="18"/>
                    </a:lnTo>
                    <a:lnTo>
                      <a:pt x="12" y="16"/>
                    </a:lnTo>
                    <a:lnTo>
                      <a:pt x="10" y="15"/>
                    </a:lnTo>
                    <a:lnTo>
                      <a:pt x="9" y="14"/>
                    </a:lnTo>
                    <a:lnTo>
                      <a:pt x="9" y="12"/>
                    </a:lnTo>
                    <a:lnTo>
                      <a:pt x="7" y="9"/>
                    </a:lnTo>
                    <a:lnTo>
                      <a:pt x="6" y="8"/>
                    </a:lnTo>
                    <a:lnTo>
                      <a:pt x="5" y="6"/>
                    </a:lnTo>
                    <a:lnTo>
                      <a:pt x="4" y="5"/>
                    </a:lnTo>
                    <a:lnTo>
                      <a:pt x="4" y="4"/>
                    </a:lnTo>
                    <a:lnTo>
                      <a:pt x="4" y="3"/>
                    </a:lnTo>
                    <a:lnTo>
                      <a:pt x="5" y="0"/>
                    </a:lnTo>
                    <a:lnTo>
                      <a:pt x="4" y="0"/>
                    </a:lnTo>
                    <a:lnTo>
                      <a:pt x="2" y="0"/>
                    </a:lnTo>
                    <a:lnTo>
                      <a:pt x="1" y="1"/>
                    </a:lnTo>
                    <a:lnTo>
                      <a:pt x="1" y="2"/>
                    </a:lnTo>
                    <a:lnTo>
                      <a:pt x="1" y="3"/>
                    </a:lnTo>
                    <a:lnTo>
                      <a:pt x="0" y="3"/>
                    </a:lnTo>
                    <a:lnTo>
                      <a:pt x="7" y="24"/>
                    </a:lnTo>
                    <a:lnTo>
                      <a:pt x="15" y="22"/>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2809" name="Freeform 65"/>
              <p:cNvSpPr>
                <a:spLocks/>
              </p:cNvSpPr>
              <p:nvPr/>
            </p:nvSpPr>
            <p:spPr bwMode="auto">
              <a:xfrm>
                <a:off x="7445375" y="2801940"/>
                <a:ext cx="153988" cy="325437"/>
              </a:xfrm>
              <a:custGeom>
                <a:avLst/>
                <a:gdLst>
                  <a:gd name="T0" fmla="*/ 0 w 19"/>
                  <a:gd name="T1" fmla="*/ 1861212754 h 42"/>
                  <a:gd name="T2" fmla="*/ 0 w 19"/>
                  <a:gd name="T3" fmla="*/ 1921255858 h 42"/>
                  <a:gd name="T4" fmla="*/ 131367952 w 19"/>
                  <a:gd name="T5" fmla="*/ 2041334803 h 42"/>
                  <a:gd name="T6" fmla="*/ 394111993 w 19"/>
                  <a:gd name="T7" fmla="*/ 2147483647 h 42"/>
                  <a:gd name="T8" fmla="*/ 591168053 w 19"/>
                  <a:gd name="T9" fmla="*/ 2147483647 h 42"/>
                  <a:gd name="T10" fmla="*/ 656847960 w 19"/>
                  <a:gd name="T11" fmla="*/ 2147483647 h 42"/>
                  <a:gd name="T12" fmla="*/ 722535973 w 19"/>
                  <a:gd name="T13" fmla="*/ 2147483647 h 42"/>
                  <a:gd name="T14" fmla="*/ 853903894 w 19"/>
                  <a:gd name="T15" fmla="*/ 2147483647 h 42"/>
                  <a:gd name="T16" fmla="*/ 919591906 w 19"/>
                  <a:gd name="T17" fmla="*/ 2101377908 h 42"/>
                  <a:gd name="T18" fmla="*/ 1116648092 w 19"/>
                  <a:gd name="T19" fmla="*/ 1801177397 h 42"/>
                  <a:gd name="T20" fmla="*/ 1248016013 w 19"/>
                  <a:gd name="T21" fmla="*/ 1561020476 h 42"/>
                  <a:gd name="T22" fmla="*/ 1182328000 w 19"/>
                  <a:gd name="T23" fmla="*/ 1140749737 h 42"/>
                  <a:gd name="T24" fmla="*/ 1116648092 w 19"/>
                  <a:gd name="T25" fmla="*/ 780506364 h 42"/>
                  <a:gd name="T26" fmla="*/ 919591906 w 19"/>
                  <a:gd name="T27" fmla="*/ 840549468 h 42"/>
                  <a:gd name="T28" fmla="*/ 853903894 w 19"/>
                  <a:gd name="T29" fmla="*/ 840549468 h 42"/>
                  <a:gd name="T30" fmla="*/ 788223986 w 19"/>
                  <a:gd name="T31" fmla="*/ 840549468 h 42"/>
                  <a:gd name="T32" fmla="*/ 853903894 w 19"/>
                  <a:gd name="T33" fmla="*/ 660427903 h 42"/>
                  <a:gd name="T34" fmla="*/ 919591906 w 19"/>
                  <a:gd name="T35" fmla="*/ 660427903 h 42"/>
                  <a:gd name="T36" fmla="*/ 985271814 w 19"/>
                  <a:gd name="T37" fmla="*/ 480313965 h 42"/>
                  <a:gd name="T38" fmla="*/ 1050959827 w 19"/>
                  <a:gd name="T39" fmla="*/ 360235504 h 42"/>
                  <a:gd name="T40" fmla="*/ 262744009 w 19"/>
                  <a:gd name="T41" fmla="*/ 0 h 42"/>
                  <a:gd name="T42" fmla="*/ 197055996 w 19"/>
                  <a:gd name="T43" fmla="*/ 120078491 h 42"/>
                  <a:gd name="T44" fmla="*/ 131367952 w 19"/>
                  <a:gd name="T45" fmla="*/ 360235504 h 42"/>
                  <a:gd name="T46" fmla="*/ 0 w 19"/>
                  <a:gd name="T47" fmla="*/ 480313965 h 42"/>
                  <a:gd name="T48" fmla="*/ 65688028 w 19"/>
                  <a:gd name="T49" fmla="*/ 540357190 h 42"/>
                  <a:gd name="T50" fmla="*/ 65688028 w 19"/>
                  <a:gd name="T51" fmla="*/ 660427903 h 42"/>
                  <a:gd name="T52" fmla="*/ 65688028 w 19"/>
                  <a:gd name="T53" fmla="*/ 900584824 h 42"/>
                  <a:gd name="T54" fmla="*/ 197055996 w 19"/>
                  <a:gd name="T55" fmla="*/ 1020671276 h 42"/>
                  <a:gd name="T56" fmla="*/ 328423980 w 19"/>
                  <a:gd name="T57" fmla="*/ 1080706632 h 42"/>
                  <a:gd name="T58" fmla="*/ 459791901 w 19"/>
                  <a:gd name="T59" fmla="*/ 1140749737 h 42"/>
                  <a:gd name="T60" fmla="*/ 591168053 w 19"/>
                  <a:gd name="T61" fmla="*/ 1260828198 h 42"/>
                  <a:gd name="T62" fmla="*/ 262744009 w 19"/>
                  <a:gd name="T63" fmla="*/ 1440942015 h 42"/>
                  <a:gd name="T64" fmla="*/ 65688028 w 19"/>
                  <a:gd name="T65" fmla="*/ 1681098937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42"/>
                  <a:gd name="T101" fmla="*/ 19 w 19"/>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42">
                    <a:moveTo>
                      <a:pt x="1" y="28"/>
                    </a:moveTo>
                    <a:lnTo>
                      <a:pt x="0" y="31"/>
                    </a:lnTo>
                    <a:lnTo>
                      <a:pt x="0" y="32"/>
                    </a:lnTo>
                    <a:lnTo>
                      <a:pt x="1" y="33"/>
                    </a:lnTo>
                    <a:lnTo>
                      <a:pt x="2" y="34"/>
                    </a:lnTo>
                    <a:lnTo>
                      <a:pt x="3" y="35"/>
                    </a:lnTo>
                    <a:lnTo>
                      <a:pt x="6" y="37"/>
                    </a:lnTo>
                    <a:lnTo>
                      <a:pt x="7" y="37"/>
                    </a:lnTo>
                    <a:lnTo>
                      <a:pt x="9" y="38"/>
                    </a:lnTo>
                    <a:lnTo>
                      <a:pt x="10" y="38"/>
                    </a:lnTo>
                    <a:lnTo>
                      <a:pt x="10" y="40"/>
                    </a:lnTo>
                    <a:lnTo>
                      <a:pt x="10" y="41"/>
                    </a:lnTo>
                    <a:lnTo>
                      <a:pt x="11" y="42"/>
                    </a:lnTo>
                    <a:lnTo>
                      <a:pt x="12" y="41"/>
                    </a:lnTo>
                    <a:lnTo>
                      <a:pt x="13" y="39"/>
                    </a:lnTo>
                    <a:lnTo>
                      <a:pt x="13" y="37"/>
                    </a:lnTo>
                    <a:lnTo>
                      <a:pt x="14" y="35"/>
                    </a:lnTo>
                    <a:lnTo>
                      <a:pt x="15" y="33"/>
                    </a:lnTo>
                    <a:lnTo>
                      <a:pt x="17" y="30"/>
                    </a:lnTo>
                    <a:lnTo>
                      <a:pt x="18" y="28"/>
                    </a:lnTo>
                    <a:lnTo>
                      <a:pt x="19" y="26"/>
                    </a:lnTo>
                    <a:lnTo>
                      <a:pt x="18" y="25"/>
                    </a:lnTo>
                    <a:lnTo>
                      <a:pt x="18" y="19"/>
                    </a:lnTo>
                    <a:lnTo>
                      <a:pt x="18" y="15"/>
                    </a:lnTo>
                    <a:lnTo>
                      <a:pt x="17" y="13"/>
                    </a:lnTo>
                    <a:lnTo>
                      <a:pt x="15" y="14"/>
                    </a:lnTo>
                    <a:lnTo>
                      <a:pt x="14" y="14"/>
                    </a:lnTo>
                    <a:lnTo>
                      <a:pt x="13" y="14"/>
                    </a:lnTo>
                    <a:lnTo>
                      <a:pt x="12" y="14"/>
                    </a:lnTo>
                    <a:lnTo>
                      <a:pt x="12" y="13"/>
                    </a:lnTo>
                    <a:lnTo>
                      <a:pt x="13" y="11"/>
                    </a:lnTo>
                    <a:lnTo>
                      <a:pt x="14" y="11"/>
                    </a:lnTo>
                    <a:lnTo>
                      <a:pt x="14" y="9"/>
                    </a:lnTo>
                    <a:lnTo>
                      <a:pt x="15" y="8"/>
                    </a:lnTo>
                    <a:lnTo>
                      <a:pt x="15" y="7"/>
                    </a:lnTo>
                    <a:lnTo>
                      <a:pt x="16" y="6"/>
                    </a:lnTo>
                    <a:lnTo>
                      <a:pt x="15" y="4"/>
                    </a:lnTo>
                    <a:lnTo>
                      <a:pt x="4" y="0"/>
                    </a:lnTo>
                    <a:lnTo>
                      <a:pt x="4" y="1"/>
                    </a:lnTo>
                    <a:lnTo>
                      <a:pt x="3" y="2"/>
                    </a:lnTo>
                    <a:lnTo>
                      <a:pt x="3" y="3"/>
                    </a:lnTo>
                    <a:lnTo>
                      <a:pt x="2" y="6"/>
                    </a:lnTo>
                    <a:lnTo>
                      <a:pt x="1" y="7"/>
                    </a:lnTo>
                    <a:lnTo>
                      <a:pt x="0" y="8"/>
                    </a:lnTo>
                    <a:lnTo>
                      <a:pt x="1" y="9"/>
                    </a:lnTo>
                    <a:lnTo>
                      <a:pt x="2" y="11"/>
                    </a:lnTo>
                    <a:lnTo>
                      <a:pt x="1" y="11"/>
                    </a:lnTo>
                    <a:lnTo>
                      <a:pt x="1" y="14"/>
                    </a:lnTo>
                    <a:lnTo>
                      <a:pt x="1" y="15"/>
                    </a:lnTo>
                    <a:lnTo>
                      <a:pt x="3" y="15"/>
                    </a:lnTo>
                    <a:lnTo>
                      <a:pt x="3" y="17"/>
                    </a:lnTo>
                    <a:lnTo>
                      <a:pt x="5" y="17"/>
                    </a:lnTo>
                    <a:lnTo>
                      <a:pt x="5" y="18"/>
                    </a:lnTo>
                    <a:lnTo>
                      <a:pt x="6" y="18"/>
                    </a:lnTo>
                    <a:lnTo>
                      <a:pt x="7" y="19"/>
                    </a:lnTo>
                    <a:lnTo>
                      <a:pt x="9" y="20"/>
                    </a:lnTo>
                    <a:lnTo>
                      <a:pt x="9" y="21"/>
                    </a:lnTo>
                    <a:lnTo>
                      <a:pt x="7" y="22"/>
                    </a:lnTo>
                    <a:lnTo>
                      <a:pt x="4" y="24"/>
                    </a:lnTo>
                    <a:lnTo>
                      <a:pt x="4" y="26"/>
                    </a:lnTo>
                    <a:lnTo>
                      <a:pt x="1" y="28"/>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2810" name="Freeform 66"/>
              <p:cNvSpPr>
                <a:spLocks/>
              </p:cNvSpPr>
              <p:nvPr/>
            </p:nvSpPr>
            <p:spPr bwMode="auto">
              <a:xfrm>
                <a:off x="7583489" y="2654302"/>
                <a:ext cx="187325" cy="169863"/>
              </a:xfrm>
              <a:custGeom>
                <a:avLst/>
                <a:gdLst>
                  <a:gd name="T0" fmla="*/ 0 w 23"/>
                  <a:gd name="T1" fmla="*/ 238456745 h 22"/>
                  <a:gd name="T2" fmla="*/ 530675387 w 23"/>
                  <a:gd name="T3" fmla="*/ 119228373 h 22"/>
                  <a:gd name="T4" fmla="*/ 530675387 w 23"/>
                  <a:gd name="T5" fmla="*/ 178842574 h 22"/>
                  <a:gd name="T6" fmla="*/ 597004831 w 23"/>
                  <a:gd name="T7" fmla="*/ 178842574 h 22"/>
                  <a:gd name="T8" fmla="*/ 597004831 w 23"/>
                  <a:gd name="T9" fmla="*/ 178842574 h 22"/>
                  <a:gd name="T10" fmla="*/ 1326676442 w 23"/>
                  <a:gd name="T11" fmla="*/ 0 h 22"/>
                  <a:gd name="T12" fmla="*/ 1525680682 w 23"/>
                  <a:gd name="T13" fmla="*/ 536527783 h 22"/>
                  <a:gd name="T14" fmla="*/ 1525680682 w 23"/>
                  <a:gd name="T15" fmla="*/ 596141954 h 22"/>
                  <a:gd name="T16" fmla="*/ 1459343221 w 23"/>
                  <a:gd name="T17" fmla="*/ 596141954 h 22"/>
                  <a:gd name="T18" fmla="*/ 1525680682 w 23"/>
                  <a:gd name="T19" fmla="*/ 655763846 h 22"/>
                  <a:gd name="T20" fmla="*/ 1525680682 w 23"/>
                  <a:gd name="T21" fmla="*/ 655763846 h 22"/>
                  <a:gd name="T22" fmla="*/ 1393013903 w 23"/>
                  <a:gd name="T23" fmla="*/ 715378018 h 22"/>
                  <a:gd name="T24" fmla="*/ 1127680346 w 23"/>
                  <a:gd name="T25" fmla="*/ 774992189 h 22"/>
                  <a:gd name="T26" fmla="*/ 1061342630 w 23"/>
                  <a:gd name="T27" fmla="*/ 774992189 h 22"/>
                  <a:gd name="T28" fmla="*/ 1061342630 w 23"/>
                  <a:gd name="T29" fmla="*/ 774992189 h 22"/>
                  <a:gd name="T30" fmla="*/ 1061342630 w 23"/>
                  <a:gd name="T31" fmla="*/ 834606360 h 22"/>
                  <a:gd name="T32" fmla="*/ 1061342630 w 23"/>
                  <a:gd name="T33" fmla="*/ 834606360 h 22"/>
                  <a:gd name="T34" fmla="*/ 862338389 w 23"/>
                  <a:gd name="T35" fmla="*/ 894220532 h 22"/>
                  <a:gd name="T36" fmla="*/ 663342293 w 23"/>
                  <a:gd name="T37" fmla="*/ 953834703 h 22"/>
                  <a:gd name="T38" fmla="*/ 663342293 w 23"/>
                  <a:gd name="T39" fmla="*/ 953834703 h 22"/>
                  <a:gd name="T40" fmla="*/ 530675387 w 23"/>
                  <a:gd name="T41" fmla="*/ 1073063287 h 22"/>
                  <a:gd name="T42" fmla="*/ 199004304 w 23"/>
                  <a:gd name="T43" fmla="*/ 1251905801 h 22"/>
                  <a:gd name="T44" fmla="*/ 132666811 w 23"/>
                  <a:gd name="T45" fmla="*/ 1311519972 h 22"/>
                  <a:gd name="T46" fmla="*/ 0 w 23"/>
                  <a:gd name="T47" fmla="*/ 1251905801 h 22"/>
                  <a:gd name="T48" fmla="*/ 132666811 w 23"/>
                  <a:gd name="T49" fmla="*/ 1132677458 h 22"/>
                  <a:gd name="T50" fmla="*/ 132666811 w 23"/>
                  <a:gd name="T51" fmla="*/ 1073063287 h 22"/>
                  <a:gd name="T52" fmla="*/ 132666811 w 23"/>
                  <a:gd name="T53" fmla="*/ 1013449115 h 22"/>
                  <a:gd name="T54" fmla="*/ 0 w 23"/>
                  <a:gd name="T55" fmla="*/ 238456745 h 22"/>
                  <a:gd name="T56" fmla="*/ 0 w 23"/>
                  <a:gd name="T57" fmla="*/ 238456745 h 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
                  <a:gd name="T88" fmla="*/ 0 h 22"/>
                  <a:gd name="T89" fmla="*/ 23 w 23"/>
                  <a:gd name="T90" fmla="*/ 22 h 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 h="22">
                    <a:moveTo>
                      <a:pt x="0" y="4"/>
                    </a:moveTo>
                    <a:lnTo>
                      <a:pt x="8" y="2"/>
                    </a:lnTo>
                    <a:lnTo>
                      <a:pt x="8" y="3"/>
                    </a:lnTo>
                    <a:lnTo>
                      <a:pt x="9" y="3"/>
                    </a:lnTo>
                    <a:lnTo>
                      <a:pt x="20" y="0"/>
                    </a:lnTo>
                    <a:lnTo>
                      <a:pt x="23" y="9"/>
                    </a:lnTo>
                    <a:lnTo>
                      <a:pt x="23" y="10"/>
                    </a:lnTo>
                    <a:lnTo>
                      <a:pt x="22" y="10"/>
                    </a:lnTo>
                    <a:lnTo>
                      <a:pt x="23" y="11"/>
                    </a:lnTo>
                    <a:lnTo>
                      <a:pt x="21" y="12"/>
                    </a:lnTo>
                    <a:lnTo>
                      <a:pt x="17" y="13"/>
                    </a:lnTo>
                    <a:lnTo>
                      <a:pt x="16" y="13"/>
                    </a:lnTo>
                    <a:lnTo>
                      <a:pt x="16" y="14"/>
                    </a:lnTo>
                    <a:lnTo>
                      <a:pt x="13" y="15"/>
                    </a:lnTo>
                    <a:lnTo>
                      <a:pt x="10" y="16"/>
                    </a:lnTo>
                    <a:lnTo>
                      <a:pt x="8" y="18"/>
                    </a:lnTo>
                    <a:lnTo>
                      <a:pt x="3" y="21"/>
                    </a:lnTo>
                    <a:lnTo>
                      <a:pt x="2" y="22"/>
                    </a:lnTo>
                    <a:lnTo>
                      <a:pt x="0" y="21"/>
                    </a:lnTo>
                    <a:lnTo>
                      <a:pt x="2" y="19"/>
                    </a:lnTo>
                    <a:lnTo>
                      <a:pt x="2" y="18"/>
                    </a:lnTo>
                    <a:lnTo>
                      <a:pt x="2" y="17"/>
                    </a:lnTo>
                    <a:lnTo>
                      <a:pt x="0" y="4"/>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2811" name="Freeform 67"/>
              <p:cNvSpPr>
                <a:spLocks/>
              </p:cNvSpPr>
              <p:nvPr/>
            </p:nvSpPr>
            <p:spPr bwMode="auto">
              <a:xfrm>
                <a:off x="7575550" y="2522538"/>
                <a:ext cx="368300" cy="177800"/>
              </a:xfrm>
              <a:custGeom>
                <a:avLst/>
                <a:gdLst>
                  <a:gd name="T0" fmla="*/ 669847700 w 45"/>
                  <a:gd name="T1" fmla="*/ 418316999 h 23"/>
                  <a:gd name="T2" fmla="*/ 1607645835 w 45"/>
                  <a:gd name="T3" fmla="*/ 179276514 h 23"/>
                  <a:gd name="T4" fmla="*/ 1674627306 w 45"/>
                  <a:gd name="T5" fmla="*/ 179276514 h 23"/>
                  <a:gd name="T6" fmla="*/ 1674627306 w 45"/>
                  <a:gd name="T7" fmla="*/ 119520243 h 23"/>
                  <a:gd name="T8" fmla="*/ 1808598432 w 45"/>
                  <a:gd name="T9" fmla="*/ 0 h 23"/>
                  <a:gd name="T10" fmla="*/ 1942569557 w 45"/>
                  <a:gd name="T11" fmla="*/ 0 h 23"/>
                  <a:gd name="T12" fmla="*/ 2076540683 w 45"/>
                  <a:gd name="T13" fmla="*/ 179276514 h 23"/>
                  <a:gd name="T14" fmla="*/ 2143522154 w 45"/>
                  <a:gd name="T15" fmla="*/ 298796787 h 23"/>
                  <a:gd name="T16" fmla="*/ 2009551028 w 45"/>
                  <a:gd name="T17" fmla="*/ 418316999 h 23"/>
                  <a:gd name="T18" fmla="*/ 1942569557 w 45"/>
                  <a:gd name="T19" fmla="*/ 597593574 h 23"/>
                  <a:gd name="T20" fmla="*/ 2147483647 w 45"/>
                  <a:gd name="T21" fmla="*/ 597593574 h 23"/>
                  <a:gd name="T22" fmla="*/ 2147483647 w 45"/>
                  <a:gd name="T23" fmla="*/ 896397970 h 23"/>
                  <a:gd name="T24" fmla="*/ 2147483647 w 45"/>
                  <a:gd name="T25" fmla="*/ 956154211 h 23"/>
                  <a:gd name="T26" fmla="*/ 2147483647 w 45"/>
                  <a:gd name="T27" fmla="*/ 836633999 h 23"/>
                  <a:gd name="T28" fmla="*/ 2147483647 w 45"/>
                  <a:gd name="T29" fmla="*/ 717113786 h 23"/>
                  <a:gd name="T30" fmla="*/ 2147483647 w 45"/>
                  <a:gd name="T31" fmla="*/ 597593574 h 23"/>
                  <a:gd name="T32" fmla="*/ 2147483647 w 45"/>
                  <a:gd name="T33" fmla="*/ 657357545 h 23"/>
                  <a:gd name="T34" fmla="*/ 2147483647 w 45"/>
                  <a:gd name="T35" fmla="*/ 956154211 h 23"/>
                  <a:gd name="T36" fmla="*/ 2147483647 w 45"/>
                  <a:gd name="T37" fmla="*/ 1015910694 h 23"/>
                  <a:gd name="T38" fmla="*/ 2147483647 w 45"/>
                  <a:gd name="T39" fmla="*/ 1135430907 h 23"/>
                  <a:gd name="T40" fmla="*/ 2147483647 w 45"/>
                  <a:gd name="T41" fmla="*/ 1254951119 h 23"/>
                  <a:gd name="T42" fmla="*/ 2147483647 w 45"/>
                  <a:gd name="T43" fmla="*/ 1195194878 h 23"/>
                  <a:gd name="T44" fmla="*/ 2147483647 w 45"/>
                  <a:gd name="T45" fmla="*/ 1075674665 h 23"/>
                  <a:gd name="T46" fmla="*/ 2147483647 w 45"/>
                  <a:gd name="T47" fmla="*/ 1314715091 h 23"/>
                  <a:gd name="T48" fmla="*/ 2143522154 w 45"/>
                  <a:gd name="T49" fmla="*/ 1314715091 h 23"/>
                  <a:gd name="T50" fmla="*/ 2143522154 w 45"/>
                  <a:gd name="T51" fmla="*/ 1254951119 h 23"/>
                  <a:gd name="T52" fmla="*/ 2009551028 w 45"/>
                  <a:gd name="T53" fmla="*/ 1195194878 h 23"/>
                  <a:gd name="T54" fmla="*/ 1875579902 w 45"/>
                  <a:gd name="T55" fmla="*/ 1135430907 h 23"/>
                  <a:gd name="T56" fmla="*/ 1808598432 w 45"/>
                  <a:gd name="T57" fmla="*/ 1015910694 h 23"/>
                  <a:gd name="T58" fmla="*/ 1406685055 w 45"/>
                  <a:gd name="T59" fmla="*/ 1015910694 h 23"/>
                  <a:gd name="T60" fmla="*/ 669847700 w 45"/>
                  <a:gd name="T61" fmla="*/ 1195194878 h 23"/>
                  <a:gd name="T62" fmla="*/ 602866229 w 45"/>
                  <a:gd name="T63" fmla="*/ 1135430907 h 23"/>
                  <a:gd name="T64" fmla="*/ 0 w 45"/>
                  <a:gd name="T65" fmla="*/ 1254951119 h 23"/>
                  <a:gd name="T66" fmla="*/ 0 w 45"/>
                  <a:gd name="T67" fmla="*/ 537837333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
                  <a:gd name="T103" fmla="*/ 0 h 23"/>
                  <a:gd name="T104" fmla="*/ 45 w 45"/>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 h="23">
                    <a:moveTo>
                      <a:pt x="0" y="9"/>
                    </a:moveTo>
                    <a:lnTo>
                      <a:pt x="10" y="7"/>
                    </a:lnTo>
                    <a:lnTo>
                      <a:pt x="24" y="4"/>
                    </a:lnTo>
                    <a:lnTo>
                      <a:pt x="24" y="3"/>
                    </a:lnTo>
                    <a:lnTo>
                      <a:pt x="25" y="3"/>
                    </a:lnTo>
                    <a:lnTo>
                      <a:pt x="25" y="2"/>
                    </a:lnTo>
                    <a:lnTo>
                      <a:pt x="26" y="2"/>
                    </a:lnTo>
                    <a:lnTo>
                      <a:pt x="27" y="0"/>
                    </a:lnTo>
                    <a:lnTo>
                      <a:pt x="28" y="0"/>
                    </a:lnTo>
                    <a:lnTo>
                      <a:pt x="29" y="0"/>
                    </a:lnTo>
                    <a:lnTo>
                      <a:pt x="30" y="2"/>
                    </a:lnTo>
                    <a:lnTo>
                      <a:pt x="31" y="3"/>
                    </a:lnTo>
                    <a:lnTo>
                      <a:pt x="32" y="4"/>
                    </a:lnTo>
                    <a:lnTo>
                      <a:pt x="32" y="5"/>
                    </a:lnTo>
                    <a:lnTo>
                      <a:pt x="31" y="5"/>
                    </a:lnTo>
                    <a:lnTo>
                      <a:pt x="30" y="7"/>
                    </a:lnTo>
                    <a:lnTo>
                      <a:pt x="29" y="9"/>
                    </a:lnTo>
                    <a:lnTo>
                      <a:pt x="29" y="10"/>
                    </a:lnTo>
                    <a:lnTo>
                      <a:pt x="31" y="9"/>
                    </a:lnTo>
                    <a:lnTo>
                      <a:pt x="33" y="10"/>
                    </a:lnTo>
                    <a:lnTo>
                      <a:pt x="36" y="13"/>
                    </a:lnTo>
                    <a:lnTo>
                      <a:pt x="36" y="15"/>
                    </a:lnTo>
                    <a:lnTo>
                      <a:pt x="38" y="16"/>
                    </a:lnTo>
                    <a:lnTo>
                      <a:pt x="41" y="16"/>
                    </a:lnTo>
                    <a:lnTo>
                      <a:pt x="42" y="16"/>
                    </a:lnTo>
                    <a:lnTo>
                      <a:pt x="43" y="14"/>
                    </a:lnTo>
                    <a:lnTo>
                      <a:pt x="43" y="13"/>
                    </a:lnTo>
                    <a:lnTo>
                      <a:pt x="42" y="12"/>
                    </a:lnTo>
                    <a:lnTo>
                      <a:pt x="40" y="11"/>
                    </a:lnTo>
                    <a:lnTo>
                      <a:pt x="40" y="10"/>
                    </a:lnTo>
                    <a:lnTo>
                      <a:pt x="41" y="11"/>
                    </a:lnTo>
                    <a:lnTo>
                      <a:pt x="42" y="11"/>
                    </a:lnTo>
                    <a:lnTo>
                      <a:pt x="44" y="14"/>
                    </a:lnTo>
                    <a:lnTo>
                      <a:pt x="45" y="16"/>
                    </a:lnTo>
                    <a:lnTo>
                      <a:pt x="45" y="18"/>
                    </a:lnTo>
                    <a:lnTo>
                      <a:pt x="44" y="17"/>
                    </a:lnTo>
                    <a:lnTo>
                      <a:pt x="42" y="18"/>
                    </a:lnTo>
                    <a:lnTo>
                      <a:pt x="40" y="19"/>
                    </a:lnTo>
                    <a:lnTo>
                      <a:pt x="38" y="21"/>
                    </a:lnTo>
                    <a:lnTo>
                      <a:pt x="37" y="21"/>
                    </a:lnTo>
                    <a:lnTo>
                      <a:pt x="37" y="20"/>
                    </a:lnTo>
                    <a:lnTo>
                      <a:pt x="37" y="18"/>
                    </a:lnTo>
                    <a:lnTo>
                      <a:pt x="36" y="18"/>
                    </a:lnTo>
                    <a:lnTo>
                      <a:pt x="35" y="20"/>
                    </a:lnTo>
                    <a:lnTo>
                      <a:pt x="34" y="22"/>
                    </a:lnTo>
                    <a:lnTo>
                      <a:pt x="33" y="23"/>
                    </a:lnTo>
                    <a:lnTo>
                      <a:pt x="32" y="22"/>
                    </a:lnTo>
                    <a:lnTo>
                      <a:pt x="32" y="21"/>
                    </a:lnTo>
                    <a:lnTo>
                      <a:pt x="31" y="21"/>
                    </a:lnTo>
                    <a:lnTo>
                      <a:pt x="30" y="20"/>
                    </a:lnTo>
                    <a:lnTo>
                      <a:pt x="28" y="19"/>
                    </a:lnTo>
                    <a:lnTo>
                      <a:pt x="27" y="17"/>
                    </a:lnTo>
                    <a:lnTo>
                      <a:pt x="26" y="15"/>
                    </a:lnTo>
                    <a:lnTo>
                      <a:pt x="21" y="17"/>
                    </a:lnTo>
                    <a:lnTo>
                      <a:pt x="10" y="20"/>
                    </a:lnTo>
                    <a:lnTo>
                      <a:pt x="9" y="20"/>
                    </a:lnTo>
                    <a:lnTo>
                      <a:pt x="9" y="19"/>
                    </a:lnTo>
                    <a:lnTo>
                      <a:pt x="1" y="21"/>
                    </a:lnTo>
                    <a:lnTo>
                      <a:pt x="0" y="21"/>
                    </a:lnTo>
                    <a:lnTo>
                      <a:pt x="0" y="9"/>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2812" name="Freeform 68"/>
              <p:cNvSpPr>
                <a:spLocks/>
              </p:cNvSpPr>
              <p:nvPr/>
            </p:nvSpPr>
            <p:spPr bwMode="auto">
              <a:xfrm>
                <a:off x="7747000" y="2638425"/>
                <a:ext cx="96838" cy="101600"/>
              </a:xfrm>
              <a:custGeom>
                <a:avLst/>
                <a:gdLst>
                  <a:gd name="T0" fmla="*/ 0 w 12"/>
                  <a:gd name="T1" fmla="*/ 122162272 h 13"/>
                  <a:gd name="T2" fmla="*/ 195370666 w 12"/>
                  <a:gd name="T3" fmla="*/ 671880847 h 13"/>
                  <a:gd name="T4" fmla="*/ 195370666 w 12"/>
                  <a:gd name="T5" fmla="*/ 732965875 h 13"/>
                  <a:gd name="T6" fmla="*/ 130247100 w 12"/>
                  <a:gd name="T7" fmla="*/ 732965875 h 13"/>
                  <a:gd name="T8" fmla="*/ 195370666 w 12"/>
                  <a:gd name="T9" fmla="*/ 794043088 h 13"/>
                  <a:gd name="T10" fmla="*/ 195370666 w 12"/>
                  <a:gd name="T11" fmla="*/ 794043088 h 13"/>
                  <a:gd name="T12" fmla="*/ 195370666 w 12"/>
                  <a:gd name="T13" fmla="*/ 794043088 h 13"/>
                  <a:gd name="T14" fmla="*/ 390733262 w 12"/>
                  <a:gd name="T15" fmla="*/ 732965875 h 13"/>
                  <a:gd name="T16" fmla="*/ 455856796 w 12"/>
                  <a:gd name="T17" fmla="*/ 671880847 h 13"/>
                  <a:gd name="T18" fmla="*/ 455856796 w 12"/>
                  <a:gd name="T19" fmla="*/ 610803634 h 13"/>
                  <a:gd name="T20" fmla="*/ 455856796 w 12"/>
                  <a:gd name="T21" fmla="*/ 549718606 h 13"/>
                  <a:gd name="T22" fmla="*/ 455856796 w 12"/>
                  <a:gd name="T23" fmla="*/ 427564058 h 13"/>
                  <a:gd name="T24" fmla="*/ 520980331 w 12"/>
                  <a:gd name="T25" fmla="*/ 366479030 h 13"/>
                  <a:gd name="T26" fmla="*/ 520980331 w 12"/>
                  <a:gd name="T27" fmla="*/ 427564058 h 13"/>
                  <a:gd name="T28" fmla="*/ 520980331 w 12"/>
                  <a:gd name="T29" fmla="*/ 488641271 h 13"/>
                  <a:gd name="T30" fmla="*/ 520980331 w 12"/>
                  <a:gd name="T31" fmla="*/ 610803634 h 13"/>
                  <a:gd name="T32" fmla="*/ 586103991 w 12"/>
                  <a:gd name="T33" fmla="*/ 610803634 h 13"/>
                  <a:gd name="T34" fmla="*/ 586103991 w 12"/>
                  <a:gd name="T35" fmla="*/ 610803634 h 13"/>
                  <a:gd name="T36" fmla="*/ 586103991 w 12"/>
                  <a:gd name="T37" fmla="*/ 549718606 h 13"/>
                  <a:gd name="T38" fmla="*/ 651219455 w 12"/>
                  <a:gd name="T39" fmla="*/ 549718606 h 13"/>
                  <a:gd name="T40" fmla="*/ 716342990 w 12"/>
                  <a:gd name="T41" fmla="*/ 488641271 h 13"/>
                  <a:gd name="T42" fmla="*/ 781466524 w 12"/>
                  <a:gd name="T43" fmla="*/ 488641271 h 13"/>
                  <a:gd name="T44" fmla="*/ 781466524 w 12"/>
                  <a:gd name="T45" fmla="*/ 488641271 h 13"/>
                  <a:gd name="T46" fmla="*/ 716342990 w 12"/>
                  <a:gd name="T47" fmla="*/ 427564058 h 13"/>
                  <a:gd name="T48" fmla="*/ 716342990 w 12"/>
                  <a:gd name="T49" fmla="*/ 366479030 h 13"/>
                  <a:gd name="T50" fmla="*/ 716342990 w 12"/>
                  <a:gd name="T51" fmla="*/ 366479030 h 13"/>
                  <a:gd name="T52" fmla="*/ 651219455 w 12"/>
                  <a:gd name="T53" fmla="*/ 366479030 h 13"/>
                  <a:gd name="T54" fmla="*/ 586103991 w 12"/>
                  <a:gd name="T55" fmla="*/ 305401817 h 13"/>
                  <a:gd name="T56" fmla="*/ 586103991 w 12"/>
                  <a:gd name="T57" fmla="*/ 305401817 h 13"/>
                  <a:gd name="T58" fmla="*/ 455856796 w 12"/>
                  <a:gd name="T59" fmla="*/ 244324543 h 13"/>
                  <a:gd name="T60" fmla="*/ 390733262 w 12"/>
                  <a:gd name="T61" fmla="*/ 122162272 h 13"/>
                  <a:gd name="T62" fmla="*/ 390733262 w 12"/>
                  <a:gd name="T63" fmla="*/ 122162272 h 13"/>
                  <a:gd name="T64" fmla="*/ 325609728 w 12"/>
                  <a:gd name="T65" fmla="*/ 0 h 13"/>
                  <a:gd name="T66" fmla="*/ 0 w 12"/>
                  <a:gd name="T67" fmla="*/ 122162272 h 13"/>
                  <a:gd name="T68" fmla="*/ 0 w 12"/>
                  <a:gd name="T69" fmla="*/ 122162272 h 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
                  <a:gd name="T106" fmla="*/ 0 h 13"/>
                  <a:gd name="T107" fmla="*/ 12 w 12"/>
                  <a:gd name="T108" fmla="*/ 13 h 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 h="13">
                    <a:moveTo>
                      <a:pt x="0" y="2"/>
                    </a:moveTo>
                    <a:lnTo>
                      <a:pt x="3" y="11"/>
                    </a:lnTo>
                    <a:lnTo>
                      <a:pt x="3" y="12"/>
                    </a:lnTo>
                    <a:lnTo>
                      <a:pt x="2" y="12"/>
                    </a:lnTo>
                    <a:lnTo>
                      <a:pt x="3" y="13"/>
                    </a:lnTo>
                    <a:lnTo>
                      <a:pt x="6" y="12"/>
                    </a:lnTo>
                    <a:lnTo>
                      <a:pt x="7" y="11"/>
                    </a:lnTo>
                    <a:lnTo>
                      <a:pt x="7" y="10"/>
                    </a:lnTo>
                    <a:lnTo>
                      <a:pt x="7" y="9"/>
                    </a:lnTo>
                    <a:lnTo>
                      <a:pt x="7" y="7"/>
                    </a:lnTo>
                    <a:lnTo>
                      <a:pt x="8" y="6"/>
                    </a:lnTo>
                    <a:lnTo>
                      <a:pt x="8" y="7"/>
                    </a:lnTo>
                    <a:lnTo>
                      <a:pt x="8" y="8"/>
                    </a:lnTo>
                    <a:lnTo>
                      <a:pt x="8" y="10"/>
                    </a:lnTo>
                    <a:lnTo>
                      <a:pt x="9" y="10"/>
                    </a:lnTo>
                    <a:lnTo>
                      <a:pt x="9" y="9"/>
                    </a:lnTo>
                    <a:lnTo>
                      <a:pt x="10" y="9"/>
                    </a:lnTo>
                    <a:lnTo>
                      <a:pt x="11" y="8"/>
                    </a:lnTo>
                    <a:lnTo>
                      <a:pt x="12" y="8"/>
                    </a:lnTo>
                    <a:lnTo>
                      <a:pt x="11" y="7"/>
                    </a:lnTo>
                    <a:lnTo>
                      <a:pt x="11" y="6"/>
                    </a:lnTo>
                    <a:lnTo>
                      <a:pt x="10" y="6"/>
                    </a:lnTo>
                    <a:lnTo>
                      <a:pt x="9" y="5"/>
                    </a:lnTo>
                    <a:lnTo>
                      <a:pt x="7" y="4"/>
                    </a:lnTo>
                    <a:lnTo>
                      <a:pt x="6" y="2"/>
                    </a:lnTo>
                    <a:lnTo>
                      <a:pt x="5" y="0"/>
                    </a:lnTo>
                    <a:lnTo>
                      <a:pt x="0" y="2"/>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2813" name="Freeform 69"/>
              <p:cNvSpPr>
                <a:spLocks/>
              </p:cNvSpPr>
              <p:nvPr/>
            </p:nvSpPr>
            <p:spPr bwMode="auto">
              <a:xfrm>
                <a:off x="7640638" y="2212975"/>
                <a:ext cx="171450" cy="363538"/>
              </a:xfrm>
              <a:custGeom>
                <a:avLst/>
                <a:gdLst>
                  <a:gd name="T0" fmla="*/ 1399766787 w 21"/>
                  <a:gd name="T1" fmla="*/ 2147483647 h 47"/>
                  <a:gd name="T2" fmla="*/ 1333113583 w 21"/>
                  <a:gd name="T3" fmla="*/ 2147483647 h 47"/>
                  <a:gd name="T4" fmla="*/ 1266452214 w 21"/>
                  <a:gd name="T5" fmla="*/ 2147483647 h 47"/>
                  <a:gd name="T6" fmla="*/ 1199799010 w 21"/>
                  <a:gd name="T7" fmla="*/ 2147483647 h 47"/>
                  <a:gd name="T8" fmla="*/ 1133145806 w 21"/>
                  <a:gd name="T9" fmla="*/ 2147483647 h 47"/>
                  <a:gd name="T10" fmla="*/ 1133145806 w 21"/>
                  <a:gd name="T11" fmla="*/ 2147483647 h 47"/>
                  <a:gd name="T12" fmla="*/ 1133145806 w 21"/>
                  <a:gd name="T13" fmla="*/ 2147483647 h 47"/>
                  <a:gd name="T14" fmla="*/ 1133145806 w 21"/>
                  <a:gd name="T15" fmla="*/ 2147483647 h 47"/>
                  <a:gd name="T16" fmla="*/ 1066492346 w 21"/>
                  <a:gd name="T17" fmla="*/ 2147483647 h 47"/>
                  <a:gd name="T18" fmla="*/ 1066492346 w 21"/>
                  <a:gd name="T19" fmla="*/ 2147483647 h 47"/>
                  <a:gd name="T20" fmla="*/ 133314605 w 21"/>
                  <a:gd name="T21" fmla="*/ 2147483647 h 47"/>
                  <a:gd name="T22" fmla="*/ 66653220 w 21"/>
                  <a:gd name="T23" fmla="*/ 2147483647 h 47"/>
                  <a:gd name="T24" fmla="*/ 0 w 21"/>
                  <a:gd name="T25" fmla="*/ 2147483647 h 47"/>
                  <a:gd name="T26" fmla="*/ 0 w 21"/>
                  <a:gd name="T27" fmla="*/ 2147483647 h 47"/>
                  <a:gd name="T28" fmla="*/ 66653220 w 21"/>
                  <a:gd name="T29" fmla="*/ 2147483647 h 47"/>
                  <a:gd name="T30" fmla="*/ 0 w 21"/>
                  <a:gd name="T31" fmla="*/ 2147483647 h 47"/>
                  <a:gd name="T32" fmla="*/ 0 w 21"/>
                  <a:gd name="T33" fmla="*/ 2034150113 h 47"/>
                  <a:gd name="T34" fmla="*/ 0 w 21"/>
                  <a:gd name="T35" fmla="*/ 1914491523 h 47"/>
                  <a:gd name="T36" fmla="*/ 66653220 w 21"/>
                  <a:gd name="T37" fmla="*/ 1675183044 h 47"/>
                  <a:gd name="T38" fmla="*/ 66653220 w 21"/>
                  <a:gd name="T39" fmla="*/ 1555524936 h 47"/>
                  <a:gd name="T40" fmla="*/ 66653220 w 21"/>
                  <a:gd name="T41" fmla="*/ 1435866829 h 47"/>
                  <a:gd name="T42" fmla="*/ 66653220 w 21"/>
                  <a:gd name="T43" fmla="*/ 1316216457 h 47"/>
                  <a:gd name="T44" fmla="*/ 66653220 w 21"/>
                  <a:gd name="T45" fmla="*/ 1256387404 h 47"/>
                  <a:gd name="T46" fmla="*/ 66653220 w 21"/>
                  <a:gd name="T47" fmla="*/ 1196558350 h 47"/>
                  <a:gd name="T48" fmla="*/ 266621045 w 21"/>
                  <a:gd name="T49" fmla="*/ 1076900243 h 47"/>
                  <a:gd name="T50" fmla="*/ 333274314 w 21"/>
                  <a:gd name="T51" fmla="*/ 837591522 h 47"/>
                  <a:gd name="T52" fmla="*/ 266621045 w 21"/>
                  <a:gd name="T53" fmla="*/ 717933415 h 47"/>
                  <a:gd name="T54" fmla="*/ 266621045 w 21"/>
                  <a:gd name="T55" fmla="*/ 598283042 h 47"/>
                  <a:gd name="T56" fmla="*/ 266621045 w 21"/>
                  <a:gd name="T57" fmla="*/ 598283042 h 47"/>
                  <a:gd name="T58" fmla="*/ 266621045 w 21"/>
                  <a:gd name="T59" fmla="*/ 538453989 h 47"/>
                  <a:gd name="T60" fmla="*/ 199967841 w 21"/>
                  <a:gd name="T61" fmla="*/ 418795761 h 47"/>
                  <a:gd name="T62" fmla="*/ 266621045 w 21"/>
                  <a:gd name="T63" fmla="*/ 239308540 h 47"/>
                  <a:gd name="T64" fmla="*/ 199967841 w 21"/>
                  <a:gd name="T65" fmla="*/ 179487221 h 47"/>
                  <a:gd name="T66" fmla="*/ 199967841 w 21"/>
                  <a:gd name="T67" fmla="*/ 119658137 h 47"/>
                  <a:gd name="T68" fmla="*/ 266621045 w 21"/>
                  <a:gd name="T69" fmla="*/ 119658137 h 47"/>
                  <a:gd name="T70" fmla="*/ 333274314 w 21"/>
                  <a:gd name="T71" fmla="*/ 59829069 h 47"/>
                  <a:gd name="T72" fmla="*/ 399935682 w 21"/>
                  <a:gd name="T73" fmla="*/ 59829069 h 47"/>
                  <a:gd name="T74" fmla="*/ 399935682 w 21"/>
                  <a:gd name="T75" fmla="*/ 59829069 h 47"/>
                  <a:gd name="T76" fmla="*/ 466588887 w 21"/>
                  <a:gd name="T77" fmla="*/ 0 h 47"/>
                  <a:gd name="T78" fmla="*/ 1133145806 w 21"/>
                  <a:gd name="T79" fmla="*/ 1735012097 h 47"/>
                  <a:gd name="T80" fmla="*/ 1133145806 w 21"/>
                  <a:gd name="T81" fmla="*/ 1794841151 h 47"/>
                  <a:gd name="T82" fmla="*/ 1133145806 w 21"/>
                  <a:gd name="T83" fmla="*/ 1854662469 h 47"/>
                  <a:gd name="T84" fmla="*/ 1133145806 w 21"/>
                  <a:gd name="T85" fmla="*/ 1854662469 h 47"/>
                  <a:gd name="T86" fmla="*/ 1266452214 w 21"/>
                  <a:gd name="T87" fmla="*/ 1974320576 h 47"/>
                  <a:gd name="T88" fmla="*/ 1333113583 w 21"/>
                  <a:gd name="T89" fmla="*/ 1974320576 h 47"/>
                  <a:gd name="T90" fmla="*/ 1333113583 w 21"/>
                  <a:gd name="T91" fmla="*/ 2034150113 h 47"/>
                  <a:gd name="T92" fmla="*/ 1333113583 w 21"/>
                  <a:gd name="T93" fmla="*/ 2093979167 h 47"/>
                  <a:gd name="T94" fmla="*/ 1399766787 w 21"/>
                  <a:gd name="T95" fmla="*/ 2147483647 h 47"/>
                  <a:gd name="T96" fmla="*/ 1399766787 w 21"/>
                  <a:gd name="T97" fmla="*/ 2147483647 h 47"/>
                  <a:gd name="T98" fmla="*/ 1399766787 w 21"/>
                  <a:gd name="T99" fmla="*/ 2147483647 h 47"/>
                  <a:gd name="T100" fmla="*/ 1399766787 w 21"/>
                  <a:gd name="T101" fmla="*/ 2147483647 h 47"/>
                  <a:gd name="T102" fmla="*/ 1399766787 w 21"/>
                  <a:gd name="T103" fmla="*/ 2147483647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
                  <a:gd name="T157" fmla="*/ 0 h 47"/>
                  <a:gd name="T158" fmla="*/ 21 w 21"/>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 h="47">
                    <a:moveTo>
                      <a:pt x="21" y="40"/>
                    </a:moveTo>
                    <a:lnTo>
                      <a:pt x="20" y="40"/>
                    </a:lnTo>
                    <a:lnTo>
                      <a:pt x="19" y="40"/>
                    </a:lnTo>
                    <a:lnTo>
                      <a:pt x="18" y="42"/>
                    </a:lnTo>
                    <a:lnTo>
                      <a:pt x="17" y="42"/>
                    </a:lnTo>
                    <a:lnTo>
                      <a:pt x="17" y="43"/>
                    </a:lnTo>
                    <a:lnTo>
                      <a:pt x="16" y="43"/>
                    </a:lnTo>
                    <a:lnTo>
                      <a:pt x="16" y="44"/>
                    </a:lnTo>
                    <a:lnTo>
                      <a:pt x="2" y="47"/>
                    </a:lnTo>
                    <a:lnTo>
                      <a:pt x="1" y="46"/>
                    </a:lnTo>
                    <a:lnTo>
                      <a:pt x="0" y="45"/>
                    </a:lnTo>
                    <a:lnTo>
                      <a:pt x="0" y="44"/>
                    </a:lnTo>
                    <a:lnTo>
                      <a:pt x="1" y="43"/>
                    </a:lnTo>
                    <a:lnTo>
                      <a:pt x="0" y="41"/>
                    </a:lnTo>
                    <a:lnTo>
                      <a:pt x="0" y="34"/>
                    </a:lnTo>
                    <a:lnTo>
                      <a:pt x="0" y="32"/>
                    </a:lnTo>
                    <a:lnTo>
                      <a:pt x="1" y="28"/>
                    </a:lnTo>
                    <a:lnTo>
                      <a:pt x="1" y="26"/>
                    </a:lnTo>
                    <a:lnTo>
                      <a:pt x="1" y="24"/>
                    </a:lnTo>
                    <a:lnTo>
                      <a:pt x="1" y="22"/>
                    </a:lnTo>
                    <a:lnTo>
                      <a:pt x="1" y="21"/>
                    </a:lnTo>
                    <a:lnTo>
                      <a:pt x="1" y="20"/>
                    </a:lnTo>
                    <a:lnTo>
                      <a:pt x="4" y="18"/>
                    </a:lnTo>
                    <a:lnTo>
                      <a:pt x="5" y="14"/>
                    </a:lnTo>
                    <a:lnTo>
                      <a:pt x="4" y="12"/>
                    </a:lnTo>
                    <a:lnTo>
                      <a:pt x="4" y="10"/>
                    </a:lnTo>
                    <a:lnTo>
                      <a:pt x="4" y="9"/>
                    </a:lnTo>
                    <a:lnTo>
                      <a:pt x="3" y="7"/>
                    </a:lnTo>
                    <a:lnTo>
                      <a:pt x="4" y="4"/>
                    </a:lnTo>
                    <a:lnTo>
                      <a:pt x="3" y="3"/>
                    </a:lnTo>
                    <a:lnTo>
                      <a:pt x="3" y="2"/>
                    </a:lnTo>
                    <a:lnTo>
                      <a:pt x="4" y="2"/>
                    </a:lnTo>
                    <a:lnTo>
                      <a:pt x="5" y="1"/>
                    </a:lnTo>
                    <a:lnTo>
                      <a:pt x="6" y="1"/>
                    </a:lnTo>
                    <a:lnTo>
                      <a:pt x="7" y="0"/>
                    </a:lnTo>
                    <a:lnTo>
                      <a:pt x="17" y="29"/>
                    </a:lnTo>
                    <a:lnTo>
                      <a:pt x="17" y="30"/>
                    </a:lnTo>
                    <a:lnTo>
                      <a:pt x="17" y="31"/>
                    </a:lnTo>
                    <a:lnTo>
                      <a:pt x="19" y="33"/>
                    </a:lnTo>
                    <a:lnTo>
                      <a:pt x="20" y="33"/>
                    </a:lnTo>
                    <a:lnTo>
                      <a:pt x="20" y="34"/>
                    </a:lnTo>
                    <a:lnTo>
                      <a:pt x="20" y="35"/>
                    </a:lnTo>
                    <a:lnTo>
                      <a:pt x="21" y="37"/>
                    </a:lnTo>
                    <a:lnTo>
                      <a:pt x="21" y="38"/>
                    </a:lnTo>
                    <a:lnTo>
                      <a:pt x="21" y="39"/>
                    </a:lnTo>
                    <a:lnTo>
                      <a:pt x="21" y="40"/>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2814" name="Freeform 70"/>
              <p:cNvSpPr>
                <a:spLocks/>
              </p:cNvSpPr>
              <p:nvPr/>
            </p:nvSpPr>
            <p:spPr bwMode="auto">
              <a:xfrm>
                <a:off x="7697788" y="1887540"/>
                <a:ext cx="398462" cy="611187"/>
              </a:xfrm>
              <a:custGeom>
                <a:avLst/>
                <a:gdLst>
                  <a:gd name="T0" fmla="*/ 661276199 w 49"/>
                  <a:gd name="T1" fmla="*/ 2147483647 h 79"/>
                  <a:gd name="T2" fmla="*/ 661276199 w 49"/>
                  <a:gd name="T3" fmla="*/ 2147483647 h 79"/>
                  <a:gd name="T4" fmla="*/ 793533014 w 49"/>
                  <a:gd name="T5" fmla="*/ 2147483647 h 79"/>
                  <a:gd name="T6" fmla="*/ 859653290 w 49"/>
                  <a:gd name="T7" fmla="*/ 2147483647 h 79"/>
                  <a:gd name="T8" fmla="*/ 925781698 w 49"/>
                  <a:gd name="T9" fmla="*/ 2147483647 h 79"/>
                  <a:gd name="T10" fmla="*/ 991910105 w 49"/>
                  <a:gd name="T11" fmla="*/ 2147483647 h 79"/>
                  <a:gd name="T12" fmla="*/ 1058038513 w 49"/>
                  <a:gd name="T13" fmla="*/ 2147483647 h 79"/>
                  <a:gd name="T14" fmla="*/ 1190295582 w 49"/>
                  <a:gd name="T15" fmla="*/ 2147483647 h 79"/>
                  <a:gd name="T16" fmla="*/ 1190295582 w 49"/>
                  <a:gd name="T17" fmla="*/ 2147483647 h 79"/>
                  <a:gd name="T18" fmla="*/ 1322552398 w 49"/>
                  <a:gd name="T19" fmla="*/ 2147483647 h 79"/>
                  <a:gd name="T20" fmla="*/ 1388672673 w 49"/>
                  <a:gd name="T21" fmla="*/ 2147483647 h 79"/>
                  <a:gd name="T22" fmla="*/ 1454801081 w 49"/>
                  <a:gd name="T23" fmla="*/ 2147483647 h 79"/>
                  <a:gd name="T24" fmla="*/ 1454801081 w 49"/>
                  <a:gd name="T25" fmla="*/ 2147483647 h 79"/>
                  <a:gd name="T26" fmla="*/ 1719314712 w 49"/>
                  <a:gd name="T27" fmla="*/ 2147483647 h 79"/>
                  <a:gd name="T28" fmla="*/ 1719314712 w 49"/>
                  <a:gd name="T29" fmla="*/ 2147483647 h 79"/>
                  <a:gd name="T30" fmla="*/ 1851571527 w 49"/>
                  <a:gd name="T31" fmla="*/ 2147483647 h 79"/>
                  <a:gd name="T32" fmla="*/ 1917691803 w 49"/>
                  <a:gd name="T33" fmla="*/ 2147483647 h 79"/>
                  <a:gd name="T34" fmla="*/ 2049948618 w 49"/>
                  <a:gd name="T35" fmla="*/ 2147483647 h 79"/>
                  <a:gd name="T36" fmla="*/ 2049948618 w 49"/>
                  <a:gd name="T37" fmla="*/ 2147483647 h 79"/>
                  <a:gd name="T38" fmla="*/ 2147483647 w 49"/>
                  <a:gd name="T39" fmla="*/ 2147483647 h 79"/>
                  <a:gd name="T40" fmla="*/ 2147483647 w 49"/>
                  <a:gd name="T41" fmla="*/ 2147483647 h 79"/>
                  <a:gd name="T42" fmla="*/ 2147483647 w 49"/>
                  <a:gd name="T43" fmla="*/ 2147483647 h 79"/>
                  <a:gd name="T44" fmla="*/ 2147483647 w 49"/>
                  <a:gd name="T45" fmla="*/ 2147483647 h 79"/>
                  <a:gd name="T46" fmla="*/ 2147483647 w 49"/>
                  <a:gd name="T47" fmla="*/ 2147483647 h 79"/>
                  <a:gd name="T48" fmla="*/ 2147483647 w 49"/>
                  <a:gd name="T49" fmla="*/ 2147483647 h 79"/>
                  <a:gd name="T50" fmla="*/ 2147483647 w 49"/>
                  <a:gd name="T51" fmla="*/ 2147483647 h 79"/>
                  <a:gd name="T52" fmla="*/ 2147483647 w 49"/>
                  <a:gd name="T53" fmla="*/ 2147483647 h 79"/>
                  <a:gd name="T54" fmla="*/ 2147483647 w 49"/>
                  <a:gd name="T55" fmla="*/ 2147483647 h 79"/>
                  <a:gd name="T56" fmla="*/ 2147483647 w 49"/>
                  <a:gd name="T57" fmla="*/ 2147483647 h 79"/>
                  <a:gd name="T58" fmla="*/ 2147483647 w 49"/>
                  <a:gd name="T59" fmla="*/ 2094893888 h 79"/>
                  <a:gd name="T60" fmla="*/ 2147483647 w 49"/>
                  <a:gd name="T61" fmla="*/ 1915328280 h 79"/>
                  <a:gd name="T62" fmla="*/ 2147483647 w 49"/>
                  <a:gd name="T63" fmla="*/ 1855478397 h 79"/>
                  <a:gd name="T64" fmla="*/ 2147483647 w 49"/>
                  <a:gd name="T65" fmla="*/ 1915328280 h 79"/>
                  <a:gd name="T66" fmla="*/ 2147483647 w 49"/>
                  <a:gd name="T67" fmla="*/ 1675913273 h 79"/>
                  <a:gd name="T68" fmla="*/ 2147483647 w 49"/>
                  <a:gd name="T69" fmla="*/ 1556205769 h 79"/>
                  <a:gd name="T70" fmla="*/ 2147483647 w 49"/>
                  <a:gd name="T71" fmla="*/ 1556205769 h 79"/>
                  <a:gd name="T72" fmla="*/ 2147483647 w 49"/>
                  <a:gd name="T73" fmla="*/ 1556205769 h 79"/>
                  <a:gd name="T74" fmla="*/ 2147483647 w 49"/>
                  <a:gd name="T75" fmla="*/ 1496355885 h 79"/>
                  <a:gd name="T76" fmla="*/ 2147483647 w 49"/>
                  <a:gd name="T77" fmla="*/ 1316790762 h 79"/>
                  <a:gd name="T78" fmla="*/ 1587057896 w 49"/>
                  <a:gd name="T79" fmla="*/ 0 h 79"/>
                  <a:gd name="T80" fmla="*/ 1454801081 w 49"/>
                  <a:gd name="T81" fmla="*/ 0 h 79"/>
                  <a:gd name="T82" fmla="*/ 1388672673 w 49"/>
                  <a:gd name="T83" fmla="*/ 119707534 h 79"/>
                  <a:gd name="T84" fmla="*/ 1190295582 w 49"/>
                  <a:gd name="T85" fmla="*/ 119707534 h 79"/>
                  <a:gd name="T86" fmla="*/ 991910105 w 49"/>
                  <a:gd name="T87" fmla="*/ 299272749 h 79"/>
                  <a:gd name="T88" fmla="*/ 925781698 w 49"/>
                  <a:gd name="T89" fmla="*/ 119707534 h 79"/>
                  <a:gd name="T90" fmla="*/ 859653290 w 49"/>
                  <a:gd name="T91" fmla="*/ 59857635 h 79"/>
                  <a:gd name="T92" fmla="*/ 396762441 w 49"/>
                  <a:gd name="T93" fmla="*/ 957668008 h 79"/>
                  <a:gd name="T94" fmla="*/ 462890849 w 49"/>
                  <a:gd name="T95" fmla="*/ 1137225638 h 79"/>
                  <a:gd name="T96" fmla="*/ 462890849 w 49"/>
                  <a:gd name="T97" fmla="*/ 1316790762 h 79"/>
                  <a:gd name="T98" fmla="*/ 330634033 w 49"/>
                  <a:gd name="T99" fmla="*/ 1436498265 h 79"/>
                  <a:gd name="T100" fmla="*/ 396762441 w 49"/>
                  <a:gd name="T101" fmla="*/ 1915328280 h 79"/>
                  <a:gd name="T102" fmla="*/ 264513694 w 49"/>
                  <a:gd name="T103" fmla="*/ 2147483647 h 79"/>
                  <a:gd name="T104" fmla="*/ 264513694 w 49"/>
                  <a:gd name="T105" fmla="*/ 2147483647 h 79"/>
                  <a:gd name="T106" fmla="*/ 198385286 w 49"/>
                  <a:gd name="T107" fmla="*/ 2147483647 h 79"/>
                  <a:gd name="T108" fmla="*/ 198385286 w 49"/>
                  <a:gd name="T109" fmla="*/ 2147483647 h 79"/>
                  <a:gd name="T110" fmla="*/ 66128424 w 49"/>
                  <a:gd name="T111" fmla="*/ 2147483647 h 79"/>
                  <a:gd name="T112" fmla="*/ 0 w 49"/>
                  <a:gd name="T113" fmla="*/ 2147483647 h 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
                  <a:gd name="T172" fmla="*/ 0 h 79"/>
                  <a:gd name="T173" fmla="*/ 49 w 49"/>
                  <a:gd name="T174" fmla="*/ 79 h 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 h="79">
                    <a:moveTo>
                      <a:pt x="0" y="42"/>
                    </a:moveTo>
                    <a:lnTo>
                      <a:pt x="10" y="71"/>
                    </a:lnTo>
                    <a:lnTo>
                      <a:pt x="10" y="72"/>
                    </a:lnTo>
                    <a:lnTo>
                      <a:pt x="10" y="73"/>
                    </a:lnTo>
                    <a:lnTo>
                      <a:pt x="12" y="75"/>
                    </a:lnTo>
                    <a:lnTo>
                      <a:pt x="13" y="75"/>
                    </a:lnTo>
                    <a:lnTo>
                      <a:pt x="13" y="76"/>
                    </a:lnTo>
                    <a:lnTo>
                      <a:pt x="13" y="77"/>
                    </a:lnTo>
                    <a:lnTo>
                      <a:pt x="14" y="79"/>
                    </a:lnTo>
                    <a:lnTo>
                      <a:pt x="15" y="79"/>
                    </a:lnTo>
                    <a:lnTo>
                      <a:pt x="15" y="77"/>
                    </a:lnTo>
                    <a:lnTo>
                      <a:pt x="15" y="75"/>
                    </a:lnTo>
                    <a:lnTo>
                      <a:pt x="16" y="73"/>
                    </a:lnTo>
                    <a:lnTo>
                      <a:pt x="17" y="70"/>
                    </a:lnTo>
                    <a:lnTo>
                      <a:pt x="18" y="68"/>
                    </a:lnTo>
                    <a:lnTo>
                      <a:pt x="18" y="67"/>
                    </a:lnTo>
                    <a:lnTo>
                      <a:pt x="17" y="65"/>
                    </a:lnTo>
                    <a:lnTo>
                      <a:pt x="20" y="63"/>
                    </a:lnTo>
                    <a:lnTo>
                      <a:pt x="21" y="63"/>
                    </a:lnTo>
                    <a:lnTo>
                      <a:pt x="21" y="64"/>
                    </a:lnTo>
                    <a:lnTo>
                      <a:pt x="22" y="65"/>
                    </a:lnTo>
                    <a:lnTo>
                      <a:pt x="22" y="64"/>
                    </a:lnTo>
                    <a:lnTo>
                      <a:pt x="22" y="63"/>
                    </a:lnTo>
                    <a:lnTo>
                      <a:pt x="22" y="62"/>
                    </a:lnTo>
                    <a:lnTo>
                      <a:pt x="25" y="62"/>
                    </a:lnTo>
                    <a:lnTo>
                      <a:pt x="26" y="61"/>
                    </a:lnTo>
                    <a:lnTo>
                      <a:pt x="26" y="60"/>
                    </a:lnTo>
                    <a:lnTo>
                      <a:pt x="26" y="59"/>
                    </a:lnTo>
                    <a:lnTo>
                      <a:pt x="27" y="59"/>
                    </a:lnTo>
                    <a:lnTo>
                      <a:pt x="28" y="58"/>
                    </a:lnTo>
                    <a:lnTo>
                      <a:pt x="29" y="58"/>
                    </a:lnTo>
                    <a:lnTo>
                      <a:pt x="29" y="56"/>
                    </a:lnTo>
                    <a:lnTo>
                      <a:pt x="29" y="54"/>
                    </a:lnTo>
                    <a:lnTo>
                      <a:pt x="31" y="52"/>
                    </a:lnTo>
                    <a:lnTo>
                      <a:pt x="31" y="51"/>
                    </a:lnTo>
                    <a:lnTo>
                      <a:pt x="33" y="52"/>
                    </a:lnTo>
                    <a:lnTo>
                      <a:pt x="34" y="51"/>
                    </a:lnTo>
                    <a:lnTo>
                      <a:pt x="34" y="50"/>
                    </a:lnTo>
                    <a:lnTo>
                      <a:pt x="35" y="49"/>
                    </a:lnTo>
                    <a:lnTo>
                      <a:pt x="36" y="49"/>
                    </a:lnTo>
                    <a:lnTo>
                      <a:pt x="37" y="47"/>
                    </a:lnTo>
                    <a:lnTo>
                      <a:pt x="39" y="47"/>
                    </a:lnTo>
                    <a:lnTo>
                      <a:pt x="40" y="48"/>
                    </a:lnTo>
                    <a:lnTo>
                      <a:pt x="42" y="45"/>
                    </a:lnTo>
                    <a:lnTo>
                      <a:pt x="43" y="44"/>
                    </a:lnTo>
                    <a:lnTo>
                      <a:pt x="46" y="42"/>
                    </a:lnTo>
                    <a:lnTo>
                      <a:pt x="46" y="41"/>
                    </a:lnTo>
                    <a:lnTo>
                      <a:pt x="47" y="40"/>
                    </a:lnTo>
                    <a:lnTo>
                      <a:pt x="48" y="40"/>
                    </a:lnTo>
                    <a:lnTo>
                      <a:pt x="49" y="40"/>
                    </a:lnTo>
                    <a:lnTo>
                      <a:pt x="49" y="38"/>
                    </a:lnTo>
                    <a:lnTo>
                      <a:pt x="49" y="37"/>
                    </a:lnTo>
                    <a:lnTo>
                      <a:pt x="48" y="37"/>
                    </a:lnTo>
                    <a:lnTo>
                      <a:pt x="47" y="36"/>
                    </a:lnTo>
                    <a:lnTo>
                      <a:pt x="48" y="35"/>
                    </a:lnTo>
                    <a:lnTo>
                      <a:pt x="48" y="34"/>
                    </a:lnTo>
                    <a:lnTo>
                      <a:pt x="47" y="32"/>
                    </a:lnTo>
                    <a:lnTo>
                      <a:pt x="46" y="31"/>
                    </a:lnTo>
                    <a:lnTo>
                      <a:pt x="45" y="31"/>
                    </a:lnTo>
                    <a:lnTo>
                      <a:pt x="45" y="32"/>
                    </a:lnTo>
                    <a:lnTo>
                      <a:pt x="43" y="32"/>
                    </a:lnTo>
                    <a:lnTo>
                      <a:pt x="42" y="32"/>
                    </a:lnTo>
                    <a:lnTo>
                      <a:pt x="41" y="28"/>
                    </a:lnTo>
                    <a:lnTo>
                      <a:pt x="42" y="27"/>
                    </a:lnTo>
                    <a:lnTo>
                      <a:pt x="41" y="26"/>
                    </a:lnTo>
                    <a:lnTo>
                      <a:pt x="40" y="26"/>
                    </a:lnTo>
                    <a:lnTo>
                      <a:pt x="38" y="26"/>
                    </a:lnTo>
                    <a:lnTo>
                      <a:pt x="37" y="26"/>
                    </a:lnTo>
                    <a:lnTo>
                      <a:pt x="36" y="25"/>
                    </a:lnTo>
                    <a:lnTo>
                      <a:pt x="36" y="23"/>
                    </a:lnTo>
                    <a:lnTo>
                      <a:pt x="35" y="22"/>
                    </a:lnTo>
                    <a:lnTo>
                      <a:pt x="29" y="3"/>
                    </a:lnTo>
                    <a:lnTo>
                      <a:pt x="24" y="0"/>
                    </a:lnTo>
                    <a:lnTo>
                      <a:pt x="23" y="0"/>
                    </a:lnTo>
                    <a:lnTo>
                      <a:pt x="22" y="0"/>
                    </a:lnTo>
                    <a:lnTo>
                      <a:pt x="21" y="1"/>
                    </a:lnTo>
                    <a:lnTo>
                      <a:pt x="21" y="2"/>
                    </a:lnTo>
                    <a:lnTo>
                      <a:pt x="20" y="2"/>
                    </a:lnTo>
                    <a:lnTo>
                      <a:pt x="18" y="2"/>
                    </a:lnTo>
                    <a:lnTo>
                      <a:pt x="16" y="5"/>
                    </a:lnTo>
                    <a:lnTo>
                      <a:pt x="15" y="5"/>
                    </a:lnTo>
                    <a:lnTo>
                      <a:pt x="14" y="4"/>
                    </a:lnTo>
                    <a:lnTo>
                      <a:pt x="14" y="2"/>
                    </a:lnTo>
                    <a:lnTo>
                      <a:pt x="14" y="1"/>
                    </a:lnTo>
                    <a:lnTo>
                      <a:pt x="13" y="1"/>
                    </a:lnTo>
                    <a:lnTo>
                      <a:pt x="11" y="2"/>
                    </a:lnTo>
                    <a:lnTo>
                      <a:pt x="6" y="16"/>
                    </a:lnTo>
                    <a:lnTo>
                      <a:pt x="6" y="19"/>
                    </a:lnTo>
                    <a:lnTo>
                      <a:pt x="7" y="19"/>
                    </a:lnTo>
                    <a:lnTo>
                      <a:pt x="7" y="21"/>
                    </a:lnTo>
                    <a:lnTo>
                      <a:pt x="7" y="22"/>
                    </a:lnTo>
                    <a:lnTo>
                      <a:pt x="6" y="23"/>
                    </a:lnTo>
                    <a:lnTo>
                      <a:pt x="5" y="24"/>
                    </a:lnTo>
                    <a:lnTo>
                      <a:pt x="7" y="30"/>
                    </a:lnTo>
                    <a:lnTo>
                      <a:pt x="6" y="32"/>
                    </a:lnTo>
                    <a:lnTo>
                      <a:pt x="6" y="33"/>
                    </a:lnTo>
                    <a:lnTo>
                      <a:pt x="4" y="36"/>
                    </a:lnTo>
                    <a:lnTo>
                      <a:pt x="4" y="37"/>
                    </a:lnTo>
                    <a:lnTo>
                      <a:pt x="4" y="39"/>
                    </a:lnTo>
                    <a:lnTo>
                      <a:pt x="4" y="40"/>
                    </a:lnTo>
                    <a:lnTo>
                      <a:pt x="3" y="40"/>
                    </a:lnTo>
                    <a:lnTo>
                      <a:pt x="3" y="41"/>
                    </a:lnTo>
                    <a:lnTo>
                      <a:pt x="3" y="42"/>
                    </a:lnTo>
                    <a:lnTo>
                      <a:pt x="2" y="42"/>
                    </a:lnTo>
                    <a:lnTo>
                      <a:pt x="1" y="41"/>
                    </a:lnTo>
                    <a:lnTo>
                      <a:pt x="0" y="42"/>
                    </a:lnTo>
                    <a:close/>
                  </a:path>
                </a:pathLst>
              </a:custGeom>
              <a:solidFill>
                <a:srgbClr val="0000A0"/>
              </a:solidFill>
              <a:ln w="12700" cmpd="sng">
                <a:solidFill>
                  <a:schemeClr val="tx1"/>
                </a:solidFill>
                <a:prstDash val="solid"/>
                <a:round/>
                <a:headEnd/>
                <a:tailEnd/>
              </a:ln>
            </p:spPr>
            <p:txBody>
              <a:bodyPr/>
              <a:lstStyle/>
              <a:p>
                <a:endParaRPr lang="en-US"/>
              </a:p>
            </p:txBody>
          </p:sp>
          <p:grpSp>
            <p:nvGrpSpPr>
              <p:cNvPr id="13" name="Group 71"/>
              <p:cNvGrpSpPr>
                <a:grpSpLocks/>
              </p:cNvGrpSpPr>
              <p:nvPr/>
            </p:nvGrpSpPr>
            <p:grpSpPr bwMode="auto">
              <a:xfrm>
                <a:off x="3159144" y="4589463"/>
                <a:ext cx="1044578" cy="635000"/>
                <a:chOff x="1991" y="3321"/>
                <a:chExt cx="361" cy="231"/>
              </a:xfrm>
            </p:grpSpPr>
            <p:sp>
              <p:nvSpPr>
                <p:cNvPr id="32816" name="Freeform 72"/>
                <p:cNvSpPr>
                  <a:spLocks/>
                </p:cNvSpPr>
                <p:nvPr/>
              </p:nvSpPr>
              <p:spPr bwMode="auto">
                <a:xfrm>
                  <a:off x="2274" y="3459"/>
                  <a:ext cx="78" cy="93"/>
                </a:xfrm>
                <a:custGeom>
                  <a:avLst/>
                  <a:gdLst>
                    <a:gd name="T0" fmla="*/ 0 w 16"/>
                    <a:gd name="T1" fmla="*/ 166 h 19"/>
                    <a:gd name="T2" fmla="*/ 24 w 16"/>
                    <a:gd name="T3" fmla="*/ 313 h 19"/>
                    <a:gd name="T4" fmla="*/ 24 w 16"/>
                    <a:gd name="T5" fmla="*/ 382 h 19"/>
                    <a:gd name="T6" fmla="*/ 141 w 16"/>
                    <a:gd name="T7" fmla="*/ 455 h 19"/>
                    <a:gd name="T8" fmla="*/ 190 w 16"/>
                    <a:gd name="T9" fmla="*/ 382 h 19"/>
                    <a:gd name="T10" fmla="*/ 380 w 16"/>
                    <a:gd name="T11" fmla="*/ 264 h 19"/>
                    <a:gd name="T12" fmla="*/ 307 w 16"/>
                    <a:gd name="T13" fmla="*/ 117 h 19"/>
                    <a:gd name="T14" fmla="*/ 73 w 16"/>
                    <a:gd name="T15" fmla="*/ 0 h 19"/>
                    <a:gd name="T16" fmla="*/ 73 w 16"/>
                    <a:gd name="T17" fmla="*/ 117 h 19"/>
                    <a:gd name="T18" fmla="*/ 0 w 16"/>
                    <a:gd name="T19" fmla="*/ 166 h 19"/>
                    <a:gd name="T20" fmla="*/ 0 w 16"/>
                    <a:gd name="T21" fmla="*/ 166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
                    <a:gd name="T35" fmla="*/ 16 w 1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
                      <a:moveTo>
                        <a:pt x="0" y="7"/>
                      </a:moveTo>
                      <a:lnTo>
                        <a:pt x="1" y="13"/>
                      </a:lnTo>
                      <a:lnTo>
                        <a:pt x="1" y="16"/>
                      </a:lnTo>
                      <a:lnTo>
                        <a:pt x="6" y="19"/>
                      </a:lnTo>
                      <a:lnTo>
                        <a:pt x="8" y="16"/>
                      </a:lnTo>
                      <a:lnTo>
                        <a:pt x="16" y="11"/>
                      </a:lnTo>
                      <a:lnTo>
                        <a:pt x="13" y="5"/>
                      </a:lnTo>
                      <a:lnTo>
                        <a:pt x="3" y="0"/>
                      </a:lnTo>
                      <a:lnTo>
                        <a:pt x="3" y="5"/>
                      </a:lnTo>
                      <a:lnTo>
                        <a:pt x="0" y="7"/>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2817" name="Freeform 73"/>
                <p:cNvSpPr>
                  <a:spLocks/>
                </p:cNvSpPr>
                <p:nvPr/>
              </p:nvSpPr>
              <p:spPr bwMode="auto">
                <a:xfrm>
                  <a:off x="2235" y="3409"/>
                  <a:ext cx="44" cy="29"/>
                </a:xfrm>
                <a:custGeom>
                  <a:avLst/>
                  <a:gdLst>
                    <a:gd name="T0" fmla="*/ 73 w 9"/>
                    <a:gd name="T1" fmla="*/ 140 h 6"/>
                    <a:gd name="T2" fmla="*/ 191 w 9"/>
                    <a:gd name="T3" fmla="*/ 140 h 6"/>
                    <a:gd name="T4" fmla="*/ 215 w 9"/>
                    <a:gd name="T5" fmla="*/ 72 h 6"/>
                    <a:gd name="T6" fmla="*/ 117 w 9"/>
                    <a:gd name="T7" fmla="*/ 48 h 6"/>
                    <a:gd name="T8" fmla="*/ 73 w 9"/>
                    <a:gd name="T9" fmla="*/ 48 h 6"/>
                    <a:gd name="T10" fmla="*/ 49 w 9"/>
                    <a:gd name="T11" fmla="*/ 0 h 6"/>
                    <a:gd name="T12" fmla="*/ 0 w 9"/>
                    <a:gd name="T13" fmla="*/ 48 h 6"/>
                    <a:gd name="T14" fmla="*/ 49 w 9"/>
                    <a:gd name="T15" fmla="*/ 116 h 6"/>
                    <a:gd name="T16" fmla="*/ 73 w 9"/>
                    <a:gd name="T17" fmla="*/ 140 h 6"/>
                    <a:gd name="T18" fmla="*/ 73 w 9"/>
                    <a:gd name="T19" fmla="*/ 14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3" y="6"/>
                      </a:moveTo>
                      <a:lnTo>
                        <a:pt x="8" y="6"/>
                      </a:lnTo>
                      <a:lnTo>
                        <a:pt x="9" y="3"/>
                      </a:lnTo>
                      <a:lnTo>
                        <a:pt x="5" y="2"/>
                      </a:lnTo>
                      <a:lnTo>
                        <a:pt x="3" y="2"/>
                      </a:lnTo>
                      <a:lnTo>
                        <a:pt x="2" y="0"/>
                      </a:lnTo>
                      <a:lnTo>
                        <a:pt x="0" y="2"/>
                      </a:lnTo>
                      <a:lnTo>
                        <a:pt x="2" y="5"/>
                      </a:lnTo>
                      <a:lnTo>
                        <a:pt x="3" y="6"/>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2818" name="Freeform 74"/>
                <p:cNvSpPr>
                  <a:spLocks/>
                </p:cNvSpPr>
                <p:nvPr/>
              </p:nvSpPr>
              <p:spPr bwMode="auto">
                <a:xfrm>
                  <a:off x="2225" y="3438"/>
                  <a:ext cx="20" cy="10"/>
                </a:xfrm>
                <a:custGeom>
                  <a:avLst/>
                  <a:gdLst>
                    <a:gd name="T0" fmla="*/ 0 w 4"/>
                    <a:gd name="T1" fmla="*/ 50 h 2"/>
                    <a:gd name="T2" fmla="*/ 100 w 4"/>
                    <a:gd name="T3" fmla="*/ 0 h 2"/>
                    <a:gd name="T4" fmla="*/ 100 w 4"/>
                    <a:gd name="T5" fmla="*/ 50 h 2"/>
                    <a:gd name="T6" fmla="*/ 0 w 4"/>
                    <a:gd name="T7" fmla="*/ 50 h 2"/>
                    <a:gd name="T8" fmla="*/ 0 w 4"/>
                    <a:gd name="T9" fmla="*/ 5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2"/>
                      </a:moveTo>
                      <a:lnTo>
                        <a:pt x="4" y="0"/>
                      </a:lnTo>
                      <a:lnTo>
                        <a:pt x="4" y="2"/>
                      </a:lnTo>
                      <a:lnTo>
                        <a:pt x="0" y="2"/>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2819" name="Freeform 75"/>
                <p:cNvSpPr>
                  <a:spLocks/>
                </p:cNvSpPr>
                <p:nvPr/>
              </p:nvSpPr>
              <p:spPr bwMode="auto">
                <a:xfrm>
                  <a:off x="2211" y="3419"/>
                  <a:ext cx="19" cy="14"/>
                </a:xfrm>
                <a:custGeom>
                  <a:avLst/>
                  <a:gdLst>
                    <a:gd name="T0" fmla="*/ 47 w 4"/>
                    <a:gd name="T1" fmla="*/ 0 h 3"/>
                    <a:gd name="T2" fmla="*/ 47 w 4"/>
                    <a:gd name="T3" fmla="*/ 0 h 3"/>
                    <a:gd name="T4" fmla="*/ 66 w 4"/>
                    <a:gd name="T5" fmla="*/ 0 h 3"/>
                    <a:gd name="T6" fmla="*/ 66 w 4"/>
                    <a:gd name="T7" fmla="*/ 0 h 3"/>
                    <a:gd name="T8" fmla="*/ 66 w 4"/>
                    <a:gd name="T9" fmla="*/ 0 h 3"/>
                    <a:gd name="T10" fmla="*/ 66 w 4"/>
                    <a:gd name="T11" fmla="*/ 23 h 3"/>
                    <a:gd name="T12" fmla="*/ 66 w 4"/>
                    <a:gd name="T13" fmla="*/ 23 h 3"/>
                    <a:gd name="T14" fmla="*/ 66 w 4"/>
                    <a:gd name="T15" fmla="*/ 23 h 3"/>
                    <a:gd name="T16" fmla="*/ 90 w 4"/>
                    <a:gd name="T17" fmla="*/ 23 h 3"/>
                    <a:gd name="T18" fmla="*/ 66 w 4"/>
                    <a:gd name="T19" fmla="*/ 42 h 3"/>
                    <a:gd name="T20" fmla="*/ 66 w 4"/>
                    <a:gd name="T21" fmla="*/ 42 h 3"/>
                    <a:gd name="T22" fmla="*/ 66 w 4"/>
                    <a:gd name="T23" fmla="*/ 42 h 3"/>
                    <a:gd name="T24" fmla="*/ 66 w 4"/>
                    <a:gd name="T25" fmla="*/ 65 h 3"/>
                    <a:gd name="T26" fmla="*/ 66 w 4"/>
                    <a:gd name="T27" fmla="*/ 65 h 3"/>
                    <a:gd name="T28" fmla="*/ 66 w 4"/>
                    <a:gd name="T29" fmla="*/ 65 h 3"/>
                    <a:gd name="T30" fmla="*/ 47 w 4"/>
                    <a:gd name="T31" fmla="*/ 65 h 3"/>
                    <a:gd name="T32" fmla="*/ 47 w 4"/>
                    <a:gd name="T33" fmla="*/ 65 h 3"/>
                    <a:gd name="T34" fmla="*/ 47 w 4"/>
                    <a:gd name="T35" fmla="*/ 65 h 3"/>
                    <a:gd name="T36" fmla="*/ 24 w 4"/>
                    <a:gd name="T37" fmla="*/ 65 h 3"/>
                    <a:gd name="T38" fmla="*/ 24 w 4"/>
                    <a:gd name="T39" fmla="*/ 65 h 3"/>
                    <a:gd name="T40" fmla="*/ 24 w 4"/>
                    <a:gd name="T41" fmla="*/ 65 h 3"/>
                    <a:gd name="T42" fmla="*/ 24 w 4"/>
                    <a:gd name="T43" fmla="*/ 42 h 3"/>
                    <a:gd name="T44" fmla="*/ 0 w 4"/>
                    <a:gd name="T45" fmla="*/ 42 h 3"/>
                    <a:gd name="T46" fmla="*/ 0 w 4"/>
                    <a:gd name="T47" fmla="*/ 42 h 3"/>
                    <a:gd name="T48" fmla="*/ 0 w 4"/>
                    <a:gd name="T49" fmla="*/ 23 h 3"/>
                    <a:gd name="T50" fmla="*/ 0 w 4"/>
                    <a:gd name="T51" fmla="*/ 23 h 3"/>
                    <a:gd name="T52" fmla="*/ 0 w 4"/>
                    <a:gd name="T53" fmla="*/ 23 h 3"/>
                    <a:gd name="T54" fmla="*/ 24 w 4"/>
                    <a:gd name="T55" fmla="*/ 23 h 3"/>
                    <a:gd name="T56" fmla="*/ 24 w 4"/>
                    <a:gd name="T57" fmla="*/ 0 h 3"/>
                    <a:gd name="T58" fmla="*/ 24 w 4"/>
                    <a:gd name="T59" fmla="*/ 0 h 3"/>
                    <a:gd name="T60" fmla="*/ 24 w 4"/>
                    <a:gd name="T61" fmla="*/ 0 h 3"/>
                    <a:gd name="T62" fmla="*/ 47 w 4"/>
                    <a:gd name="T63" fmla="*/ 0 h 3"/>
                    <a:gd name="T64" fmla="*/ 47 w 4"/>
                    <a:gd name="T65" fmla="*/ 0 h 3"/>
                    <a:gd name="T66" fmla="*/ 47 w 4"/>
                    <a:gd name="T67" fmla="*/ 0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
                    <a:gd name="T103" fmla="*/ 0 h 3"/>
                    <a:gd name="T104" fmla="*/ 4 w 4"/>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 h="3">
                      <a:moveTo>
                        <a:pt x="2" y="0"/>
                      </a:moveTo>
                      <a:lnTo>
                        <a:pt x="2" y="0"/>
                      </a:lnTo>
                      <a:lnTo>
                        <a:pt x="3" y="0"/>
                      </a:lnTo>
                      <a:lnTo>
                        <a:pt x="3" y="1"/>
                      </a:lnTo>
                      <a:lnTo>
                        <a:pt x="4" y="1"/>
                      </a:lnTo>
                      <a:lnTo>
                        <a:pt x="3" y="2"/>
                      </a:lnTo>
                      <a:lnTo>
                        <a:pt x="3" y="3"/>
                      </a:lnTo>
                      <a:lnTo>
                        <a:pt x="2" y="3"/>
                      </a:lnTo>
                      <a:lnTo>
                        <a:pt x="1" y="3"/>
                      </a:lnTo>
                      <a:lnTo>
                        <a:pt x="1" y="2"/>
                      </a:lnTo>
                      <a:lnTo>
                        <a:pt x="0" y="2"/>
                      </a:lnTo>
                      <a:lnTo>
                        <a:pt x="0" y="1"/>
                      </a:lnTo>
                      <a:lnTo>
                        <a:pt x="1" y="1"/>
                      </a:lnTo>
                      <a:lnTo>
                        <a:pt x="1" y="0"/>
                      </a:lnTo>
                      <a:lnTo>
                        <a:pt x="2" y="0"/>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2820" name="Freeform 76"/>
                <p:cNvSpPr>
                  <a:spLocks/>
                </p:cNvSpPr>
                <p:nvPr/>
              </p:nvSpPr>
              <p:spPr bwMode="auto">
                <a:xfrm>
                  <a:off x="2186" y="3394"/>
                  <a:ext cx="39" cy="15"/>
                </a:xfrm>
                <a:custGeom>
                  <a:avLst/>
                  <a:gdLst>
                    <a:gd name="T0" fmla="*/ 0 w 8"/>
                    <a:gd name="T1" fmla="*/ 75 h 3"/>
                    <a:gd name="T2" fmla="*/ 166 w 8"/>
                    <a:gd name="T3" fmla="*/ 75 h 3"/>
                    <a:gd name="T4" fmla="*/ 190 w 8"/>
                    <a:gd name="T5" fmla="*/ 0 h 3"/>
                    <a:gd name="T6" fmla="*/ 49 w 8"/>
                    <a:gd name="T7" fmla="*/ 0 h 3"/>
                    <a:gd name="T8" fmla="*/ 0 w 8"/>
                    <a:gd name="T9" fmla="*/ 75 h 3"/>
                    <a:gd name="T10" fmla="*/ 0 w 8"/>
                    <a:gd name="T11" fmla="*/ 75 h 3"/>
                    <a:gd name="T12" fmla="*/ 0 60000 65536"/>
                    <a:gd name="T13" fmla="*/ 0 60000 65536"/>
                    <a:gd name="T14" fmla="*/ 0 60000 65536"/>
                    <a:gd name="T15" fmla="*/ 0 60000 65536"/>
                    <a:gd name="T16" fmla="*/ 0 60000 65536"/>
                    <a:gd name="T17" fmla="*/ 0 60000 65536"/>
                    <a:gd name="T18" fmla="*/ 0 w 8"/>
                    <a:gd name="T19" fmla="*/ 0 h 3"/>
                    <a:gd name="T20" fmla="*/ 8 w 8"/>
                    <a:gd name="T21" fmla="*/ 3 h 3"/>
                  </a:gdLst>
                  <a:ahLst/>
                  <a:cxnLst>
                    <a:cxn ang="T12">
                      <a:pos x="T0" y="T1"/>
                    </a:cxn>
                    <a:cxn ang="T13">
                      <a:pos x="T2" y="T3"/>
                    </a:cxn>
                    <a:cxn ang="T14">
                      <a:pos x="T4" y="T5"/>
                    </a:cxn>
                    <a:cxn ang="T15">
                      <a:pos x="T6" y="T7"/>
                    </a:cxn>
                    <a:cxn ang="T16">
                      <a:pos x="T8" y="T9"/>
                    </a:cxn>
                    <a:cxn ang="T17">
                      <a:pos x="T10" y="T11"/>
                    </a:cxn>
                  </a:cxnLst>
                  <a:rect l="T18" t="T19" r="T20" b="T21"/>
                  <a:pathLst>
                    <a:path w="8" h="3">
                      <a:moveTo>
                        <a:pt x="0" y="3"/>
                      </a:moveTo>
                      <a:lnTo>
                        <a:pt x="7" y="3"/>
                      </a:lnTo>
                      <a:lnTo>
                        <a:pt x="8" y="0"/>
                      </a:lnTo>
                      <a:lnTo>
                        <a:pt x="2" y="0"/>
                      </a:lnTo>
                      <a:lnTo>
                        <a:pt x="0" y="3"/>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2821" name="Freeform 77"/>
                <p:cNvSpPr>
                  <a:spLocks/>
                </p:cNvSpPr>
                <p:nvPr/>
              </p:nvSpPr>
              <p:spPr bwMode="auto">
                <a:xfrm>
                  <a:off x="2026" y="3321"/>
                  <a:ext cx="38" cy="24"/>
                </a:xfrm>
                <a:custGeom>
                  <a:avLst/>
                  <a:gdLst>
                    <a:gd name="T0" fmla="*/ 0 w 8"/>
                    <a:gd name="T1" fmla="*/ 91 h 5"/>
                    <a:gd name="T2" fmla="*/ 66 w 8"/>
                    <a:gd name="T3" fmla="*/ 115 h 5"/>
                    <a:gd name="T4" fmla="*/ 133 w 8"/>
                    <a:gd name="T5" fmla="*/ 115 h 5"/>
                    <a:gd name="T6" fmla="*/ 180 w 8"/>
                    <a:gd name="T7" fmla="*/ 48 h 5"/>
                    <a:gd name="T8" fmla="*/ 114 w 8"/>
                    <a:gd name="T9" fmla="*/ 0 h 5"/>
                    <a:gd name="T10" fmla="*/ 24 w 8"/>
                    <a:gd name="T11" fmla="*/ 48 h 5"/>
                    <a:gd name="T12" fmla="*/ 0 w 8"/>
                    <a:gd name="T13" fmla="*/ 91 h 5"/>
                    <a:gd name="T14" fmla="*/ 0 w 8"/>
                    <a:gd name="T15" fmla="*/ 91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0" y="4"/>
                      </a:moveTo>
                      <a:lnTo>
                        <a:pt x="3" y="5"/>
                      </a:lnTo>
                      <a:lnTo>
                        <a:pt x="6" y="5"/>
                      </a:lnTo>
                      <a:lnTo>
                        <a:pt x="8" y="2"/>
                      </a:lnTo>
                      <a:lnTo>
                        <a:pt x="5" y="0"/>
                      </a:lnTo>
                      <a:lnTo>
                        <a:pt x="1" y="2"/>
                      </a:lnTo>
                      <a:lnTo>
                        <a:pt x="0" y="4"/>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2822" name="Freeform 78"/>
                <p:cNvSpPr>
                  <a:spLocks/>
                </p:cNvSpPr>
                <p:nvPr/>
              </p:nvSpPr>
              <p:spPr bwMode="auto">
                <a:xfrm>
                  <a:off x="1991" y="3321"/>
                  <a:ext cx="20" cy="24"/>
                </a:xfrm>
                <a:custGeom>
                  <a:avLst/>
                  <a:gdLst>
                    <a:gd name="T0" fmla="*/ 0 w 4"/>
                    <a:gd name="T1" fmla="*/ 115 h 5"/>
                    <a:gd name="T2" fmla="*/ 100 w 4"/>
                    <a:gd name="T3" fmla="*/ 48 h 5"/>
                    <a:gd name="T4" fmla="*/ 100 w 4"/>
                    <a:gd name="T5" fmla="*/ 0 h 5"/>
                    <a:gd name="T6" fmla="*/ 0 w 4"/>
                    <a:gd name="T7" fmla="*/ 91 h 5"/>
                    <a:gd name="T8" fmla="*/ 0 w 4"/>
                    <a:gd name="T9" fmla="*/ 115 h 5"/>
                    <a:gd name="T10" fmla="*/ 0 w 4"/>
                    <a:gd name="T11" fmla="*/ 115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5"/>
                      </a:moveTo>
                      <a:lnTo>
                        <a:pt x="4" y="2"/>
                      </a:lnTo>
                      <a:lnTo>
                        <a:pt x="4" y="0"/>
                      </a:lnTo>
                      <a:lnTo>
                        <a:pt x="0" y="4"/>
                      </a:lnTo>
                      <a:lnTo>
                        <a:pt x="0" y="5"/>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2823" name="Freeform 79"/>
                <p:cNvSpPr>
                  <a:spLocks/>
                </p:cNvSpPr>
                <p:nvPr/>
              </p:nvSpPr>
              <p:spPr bwMode="auto">
                <a:xfrm>
                  <a:off x="2128" y="3360"/>
                  <a:ext cx="39" cy="34"/>
                </a:xfrm>
                <a:custGeom>
                  <a:avLst/>
                  <a:gdLst>
                    <a:gd name="T0" fmla="*/ 73 w 8"/>
                    <a:gd name="T1" fmla="*/ 165 h 7"/>
                    <a:gd name="T2" fmla="*/ 190 w 8"/>
                    <a:gd name="T3" fmla="*/ 165 h 7"/>
                    <a:gd name="T4" fmla="*/ 190 w 8"/>
                    <a:gd name="T5" fmla="*/ 92 h 7"/>
                    <a:gd name="T6" fmla="*/ 97 w 8"/>
                    <a:gd name="T7" fmla="*/ 0 h 7"/>
                    <a:gd name="T8" fmla="*/ 0 w 8"/>
                    <a:gd name="T9" fmla="*/ 49 h 7"/>
                    <a:gd name="T10" fmla="*/ 73 w 8"/>
                    <a:gd name="T11" fmla="*/ 165 h 7"/>
                    <a:gd name="T12" fmla="*/ 73 w 8"/>
                    <a:gd name="T13" fmla="*/ 165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3" y="7"/>
                      </a:moveTo>
                      <a:lnTo>
                        <a:pt x="8" y="7"/>
                      </a:lnTo>
                      <a:lnTo>
                        <a:pt x="8" y="4"/>
                      </a:lnTo>
                      <a:lnTo>
                        <a:pt x="4" y="0"/>
                      </a:lnTo>
                      <a:lnTo>
                        <a:pt x="0" y="2"/>
                      </a:lnTo>
                      <a:lnTo>
                        <a:pt x="3" y="7"/>
                      </a:lnTo>
                      <a:close/>
                    </a:path>
                  </a:pathLst>
                </a:custGeom>
                <a:solidFill>
                  <a:srgbClr val="0000A0"/>
                </a:solidFill>
                <a:ln w="12700" cmpd="sng">
                  <a:solidFill>
                    <a:schemeClr val="tx1"/>
                  </a:solidFill>
                  <a:prstDash val="solid"/>
                  <a:round/>
                  <a:headEnd/>
                  <a:tailEnd/>
                </a:ln>
              </p:spPr>
              <p:txBody>
                <a:bodyPr/>
                <a:lstStyle/>
                <a:p>
                  <a:endParaRPr lang="en-US"/>
                </a:p>
              </p:txBody>
            </p:sp>
          </p:grpSp>
        </p:grpSp>
      </p:grpSp>
      <p:sp>
        <p:nvSpPr>
          <p:cNvPr id="244" name="Rectangle 243"/>
          <p:cNvSpPr/>
          <p:nvPr/>
        </p:nvSpPr>
        <p:spPr>
          <a:xfrm>
            <a:off x="2057400" y="6248400"/>
            <a:ext cx="6096000" cy="400110"/>
          </a:xfrm>
          <a:prstGeom prst="rect">
            <a:avLst/>
          </a:prstGeom>
        </p:spPr>
        <p:txBody>
          <a:bodyPr wrap="square">
            <a:spAutoFit/>
          </a:bodyPr>
          <a:lstStyle/>
          <a:p>
            <a:r>
              <a:rPr lang="en-US" sz="2000" b="1" dirty="0" smtClean="0">
                <a:latin typeface="+mn-lt"/>
                <a:hlinkClick r:id="rId2"/>
              </a:rPr>
              <a:t>http://www.cdc.gov/obesity/data/adult.html</a:t>
            </a:r>
            <a:r>
              <a:rPr lang="en-US" sz="2000" b="1" dirty="0" smtClean="0">
                <a:latin typeface="+mn-lt"/>
              </a:rPr>
              <a:t> </a:t>
            </a:r>
            <a:endParaRPr lang="en-US" sz="2000" b="1" dirty="0">
              <a:latin typeface="+mn-lt"/>
            </a:endParaRPr>
          </a:p>
        </p:txBody>
      </p:sp>
      <p:pic>
        <p:nvPicPr>
          <p:cNvPr id="336898" name="Picture 2"/>
          <p:cNvPicPr>
            <a:picLocks noChangeAspect="1" noChangeArrowheads="1"/>
          </p:cNvPicPr>
          <p:nvPr/>
        </p:nvPicPr>
        <p:blipFill>
          <a:blip r:embed="rId3" cstate="print"/>
          <a:srcRect/>
          <a:stretch>
            <a:fillRect/>
          </a:stretch>
        </p:blipFill>
        <p:spPr bwMode="auto">
          <a:xfrm>
            <a:off x="228600" y="838200"/>
            <a:ext cx="1200150" cy="685800"/>
          </a:xfrm>
          <a:prstGeom prst="rect">
            <a:avLst/>
          </a:prstGeom>
          <a:noFill/>
          <a:ln w="9525">
            <a:noFill/>
            <a:miter lim="800000"/>
            <a:headEnd/>
            <a:tailEnd/>
          </a:ln>
        </p:spPr>
      </p:pic>
      <p:sp>
        <p:nvSpPr>
          <p:cNvPr id="245" name="Text Box 5"/>
          <p:cNvSpPr txBox="1">
            <a:spLocks noChangeArrowheads="1"/>
          </p:cNvSpPr>
          <p:nvPr/>
        </p:nvSpPr>
        <p:spPr bwMode="auto">
          <a:xfrm>
            <a:off x="381000" y="3581400"/>
            <a:ext cx="2514600" cy="2308324"/>
          </a:xfrm>
          <a:prstGeom prst="rect">
            <a:avLst/>
          </a:prstGeom>
          <a:noFill/>
          <a:ln w="9525">
            <a:noFill/>
            <a:miter lim="800000"/>
            <a:headEnd/>
            <a:tailEnd/>
          </a:ln>
        </p:spPr>
        <p:txBody>
          <a:bodyPr wrap="square">
            <a:spAutoFit/>
          </a:bodyPr>
          <a:lstStyle/>
          <a:p>
            <a:pPr eaLnBrk="0" hangingPunct="0"/>
            <a:r>
              <a:rPr lang="en-US" sz="2000" b="1" dirty="0" smtClean="0">
                <a:latin typeface="Verdana" pitchFamily="34" charset="0"/>
              </a:rPr>
              <a:t>1.Miss   34%</a:t>
            </a:r>
          </a:p>
          <a:p>
            <a:pPr eaLnBrk="0" hangingPunct="0"/>
            <a:r>
              <a:rPr lang="en-US" sz="2000" b="1" dirty="0" smtClean="0">
                <a:latin typeface="Verdana" pitchFamily="34" charset="0"/>
              </a:rPr>
              <a:t>2.WVa   32.5%</a:t>
            </a:r>
          </a:p>
          <a:p>
            <a:pPr eaLnBrk="0" hangingPunct="0"/>
            <a:r>
              <a:rPr lang="en-US" sz="2000" b="1" dirty="0" smtClean="0">
                <a:latin typeface="Verdana" pitchFamily="34" charset="0"/>
              </a:rPr>
              <a:t>3.Ala 	   32.2%</a:t>
            </a:r>
          </a:p>
          <a:p>
            <a:pPr eaLnBrk="0" hangingPunct="0"/>
            <a:r>
              <a:rPr lang="en-US" sz="2000" b="1" dirty="0" smtClean="0">
                <a:latin typeface="Verdana" pitchFamily="34" charset="0"/>
              </a:rPr>
              <a:t>4.SCa    31.5%</a:t>
            </a:r>
          </a:p>
          <a:p>
            <a:pPr eaLnBrk="0" hangingPunct="0"/>
            <a:r>
              <a:rPr lang="en-US" sz="2000" b="1" dirty="0" smtClean="0">
                <a:latin typeface="Verdana" pitchFamily="34" charset="0"/>
              </a:rPr>
              <a:t>5.Ken    31.3%</a:t>
            </a:r>
          </a:p>
          <a:p>
            <a:pPr eaLnBrk="0" hangingPunct="0"/>
            <a:r>
              <a:rPr lang="en-US" b="1" dirty="0" smtClean="0">
                <a:solidFill>
                  <a:srgbClr val="FF0000"/>
                </a:solidFill>
                <a:latin typeface="Verdana" pitchFamily="34" charset="0"/>
              </a:rPr>
              <a:t>6.TX      31%</a:t>
            </a:r>
          </a:p>
          <a:p>
            <a:pPr eaLnBrk="0" hangingPunct="0"/>
            <a:r>
              <a:rPr lang="en-US" sz="2000" b="1" dirty="0" smtClean="0">
                <a:latin typeface="Verdana" pitchFamily="34" charset="0"/>
              </a:rPr>
              <a:t>6.Lou    31%</a:t>
            </a:r>
            <a:endParaRPr lang="en-US" sz="2000" b="1" dirty="0">
              <a:latin typeface="Verdana" pitchFamily="34" charset="0"/>
            </a:endParaRPr>
          </a:p>
        </p:txBody>
      </p:sp>
      <p:sp>
        <p:nvSpPr>
          <p:cNvPr id="246" name="Text Box 5"/>
          <p:cNvSpPr txBox="1">
            <a:spLocks noChangeArrowheads="1"/>
          </p:cNvSpPr>
          <p:nvPr/>
        </p:nvSpPr>
        <p:spPr bwMode="auto">
          <a:xfrm>
            <a:off x="5867400" y="4038600"/>
            <a:ext cx="3048000" cy="1015663"/>
          </a:xfrm>
          <a:prstGeom prst="rect">
            <a:avLst/>
          </a:prstGeom>
          <a:noFill/>
          <a:ln w="9525">
            <a:noFill/>
            <a:miter lim="800000"/>
            <a:headEnd/>
            <a:tailEnd/>
          </a:ln>
        </p:spPr>
        <p:txBody>
          <a:bodyPr wrap="square">
            <a:spAutoFit/>
          </a:bodyPr>
          <a:lstStyle/>
          <a:p>
            <a:pPr eaLnBrk="0" hangingPunct="0"/>
            <a:r>
              <a:rPr lang="en-US" sz="2000" b="1" dirty="0" smtClean="0">
                <a:latin typeface="Verdana" pitchFamily="34" charset="0"/>
              </a:rPr>
              <a:t>Black       49.5%</a:t>
            </a:r>
          </a:p>
          <a:p>
            <a:pPr eaLnBrk="0" hangingPunct="0"/>
            <a:r>
              <a:rPr lang="en-US" sz="2000" b="1" dirty="0" smtClean="0">
                <a:latin typeface="Verdana" pitchFamily="34" charset="0"/>
              </a:rPr>
              <a:t>Hispanic  39.1%</a:t>
            </a:r>
          </a:p>
          <a:p>
            <a:pPr eaLnBrk="0" hangingPunct="0"/>
            <a:r>
              <a:rPr lang="en-US" sz="2000" b="1" dirty="0" smtClean="0">
                <a:latin typeface="Verdana" pitchFamily="34" charset="0"/>
              </a:rPr>
              <a:t>Whites     34.3%</a:t>
            </a:r>
          </a:p>
        </p:txBody>
      </p:sp>
      <p:pic>
        <p:nvPicPr>
          <p:cNvPr id="250" name="Picture 249" descr="Animated-moving-911-with-wheels-flashing-lights.gif"/>
          <p:cNvPicPr>
            <a:picLocks noChangeAspect="1"/>
          </p:cNvPicPr>
          <p:nvPr/>
        </p:nvPicPr>
        <p:blipFill>
          <a:blip r:embed="rId4" cstate="print"/>
          <a:stretch>
            <a:fillRect/>
          </a:stretch>
        </p:blipFill>
        <p:spPr>
          <a:xfrm>
            <a:off x="7924800" y="304800"/>
            <a:ext cx="1219200" cy="1219200"/>
          </a:xfrm>
          <a:prstGeom prst="rect">
            <a:avLst/>
          </a:prstGeom>
        </p:spPr>
      </p:pic>
      <p:grpSp>
        <p:nvGrpSpPr>
          <p:cNvPr id="254" name="Group 253"/>
          <p:cNvGrpSpPr/>
          <p:nvPr/>
        </p:nvGrpSpPr>
        <p:grpSpPr>
          <a:xfrm>
            <a:off x="1600200" y="2819400"/>
            <a:ext cx="6096000" cy="1754326"/>
            <a:chOff x="1600200" y="2819400"/>
            <a:chExt cx="6096000" cy="1754326"/>
          </a:xfrm>
        </p:grpSpPr>
        <p:sp>
          <p:nvSpPr>
            <p:cNvPr id="251" name="Text Box 6"/>
            <p:cNvSpPr txBox="1">
              <a:spLocks noChangeArrowheads="1"/>
            </p:cNvSpPr>
            <p:nvPr/>
          </p:nvSpPr>
          <p:spPr bwMode="auto">
            <a:xfrm>
              <a:off x="1600200" y="2819400"/>
              <a:ext cx="6096000" cy="1754326"/>
            </a:xfrm>
            <a:prstGeom prst="rect">
              <a:avLst/>
            </a:prstGeom>
            <a:solidFill>
              <a:srgbClr val="FFFF00"/>
            </a:solidFill>
            <a:ln w="12700">
              <a:solidFill>
                <a:srgbClr val="0000FF"/>
              </a:solidFill>
              <a:miter lim="800000"/>
              <a:headEnd type="none" w="sm" len="sm"/>
              <a:tailEnd type="none" w="sm" len="sm"/>
            </a:ln>
            <a:effectLst/>
          </p:spPr>
          <p:txBody>
            <a:bodyPr>
              <a:spAutoFit/>
            </a:bodyPr>
            <a:lstStyle/>
            <a:p>
              <a:pPr algn="ctr">
                <a:spcBef>
                  <a:spcPct val="50000"/>
                </a:spcBef>
              </a:pPr>
              <a:r>
                <a:rPr lang="en-US" b="1" i="1" dirty="0" smtClean="0">
                  <a:solidFill>
                    <a:srgbClr val="000099"/>
                  </a:solidFill>
                  <a:latin typeface="+mn-lt"/>
                </a:rPr>
                <a:t>Based on these trends 50% of all        adults are predicted to be in the Obese Category BMI&gt;30 by 2030.  </a:t>
              </a:r>
              <a:endParaRPr lang="en-US" b="1" i="1" dirty="0">
                <a:solidFill>
                  <a:srgbClr val="000099"/>
                </a:solidFill>
                <a:latin typeface="+mn-lt"/>
              </a:endParaRPr>
            </a:p>
            <a:p>
              <a:pPr algn="ctr">
                <a:spcBef>
                  <a:spcPct val="50000"/>
                </a:spcBef>
              </a:pPr>
              <a:r>
                <a:rPr lang="en-US" b="1" dirty="0" smtClean="0">
                  <a:solidFill>
                    <a:srgbClr val="000099"/>
                  </a:solidFill>
                  <a:latin typeface="+mn-lt"/>
                </a:rPr>
                <a:t>Obesity, Jul 2008</a:t>
              </a:r>
              <a:endParaRPr lang="en-US" b="1" dirty="0">
                <a:solidFill>
                  <a:srgbClr val="000099"/>
                </a:solidFill>
                <a:latin typeface="+mn-lt"/>
              </a:endParaRPr>
            </a:p>
          </p:txBody>
        </p:sp>
        <p:pic>
          <p:nvPicPr>
            <p:cNvPr id="294914" name="Picture 2" descr="Picture"/>
            <p:cNvPicPr>
              <a:picLocks noChangeAspect="1" noChangeArrowheads="1"/>
            </p:cNvPicPr>
            <p:nvPr/>
          </p:nvPicPr>
          <p:blipFill>
            <a:blip r:embed="rId5" cstate="print"/>
            <a:srcRect/>
            <a:stretch>
              <a:fillRect/>
            </a:stretch>
          </p:blipFill>
          <p:spPr bwMode="auto">
            <a:xfrm>
              <a:off x="6629400" y="3581400"/>
              <a:ext cx="914400" cy="888797"/>
            </a:xfrm>
            <a:prstGeom prst="rect">
              <a:avLst/>
            </a:prstGeom>
            <a:noFill/>
          </p:spPr>
        </p:pic>
        <p:pic>
          <p:nvPicPr>
            <p:cNvPr id="294916" name="Picture 4" descr="Picture"/>
            <p:cNvPicPr>
              <a:picLocks noChangeAspect="1" noChangeArrowheads="1"/>
            </p:cNvPicPr>
            <p:nvPr/>
          </p:nvPicPr>
          <p:blipFill>
            <a:blip r:embed="rId6" cstate="print"/>
            <a:srcRect/>
            <a:stretch>
              <a:fillRect/>
            </a:stretch>
          </p:blipFill>
          <p:spPr bwMode="auto">
            <a:xfrm>
              <a:off x="1676400" y="3656644"/>
              <a:ext cx="914400" cy="833480"/>
            </a:xfrm>
            <a:prstGeom prst="rect">
              <a:avLst/>
            </a:prstGeom>
            <a:noFill/>
          </p:spPr>
        </p:pic>
      </p:grpSp>
      <p:pic>
        <p:nvPicPr>
          <p:cNvPr id="294918" name="Picture 6" descr="Picture"/>
          <p:cNvPicPr>
            <a:picLocks noChangeAspect="1" noChangeArrowheads="1"/>
          </p:cNvPicPr>
          <p:nvPr/>
        </p:nvPicPr>
        <p:blipFill>
          <a:blip r:embed="rId7" cstate="print"/>
          <a:srcRect/>
          <a:stretch>
            <a:fillRect/>
          </a:stretch>
        </p:blipFill>
        <p:spPr bwMode="auto">
          <a:xfrm>
            <a:off x="228600" y="157480"/>
            <a:ext cx="1079500" cy="60452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254"/>
                                        </p:tgtEl>
                                        <p:attrNameLst>
                                          <p:attrName>style.visibility</p:attrName>
                                        </p:attrNameLst>
                                      </p:cBhvr>
                                      <p:to>
                                        <p:strVal val="visible"/>
                                      </p:to>
                                    </p:set>
                                    <p:anim calcmode="lin" valueType="num">
                                      <p:cBhvr>
                                        <p:cTn id="23" dur="500" fill="hold"/>
                                        <p:tgtEl>
                                          <p:spTgt spid="254"/>
                                        </p:tgtEl>
                                        <p:attrNameLst>
                                          <p:attrName>ppt_w</p:attrName>
                                        </p:attrNameLst>
                                      </p:cBhvr>
                                      <p:tavLst>
                                        <p:tav tm="0">
                                          <p:val>
                                            <p:fltVal val="0"/>
                                          </p:val>
                                        </p:tav>
                                        <p:tav tm="100000">
                                          <p:val>
                                            <p:strVal val="#ppt_w"/>
                                          </p:val>
                                        </p:tav>
                                      </p:tavLst>
                                    </p:anim>
                                    <p:anim calcmode="lin" valueType="num">
                                      <p:cBhvr>
                                        <p:cTn id="24" dur="500" fill="hold"/>
                                        <p:tgtEl>
                                          <p:spTgt spid="2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0"/>
      <p:bldP spid="24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685800"/>
          </a:xfrm>
        </p:spPr>
        <p:txBody>
          <a:bodyPr/>
          <a:lstStyle/>
          <a:p>
            <a:r>
              <a:rPr lang="en-US" dirty="0" smtClean="0"/>
              <a:t>“The Weight of the Nation” HBO 4 Part Special 2012</a:t>
            </a:r>
            <a:endParaRPr lang="en-US" dirty="0"/>
          </a:p>
        </p:txBody>
      </p:sp>
      <p:pic>
        <p:nvPicPr>
          <p:cNvPr id="218115" name="Picture 3">
            <a:hlinkClick r:id="rId3"/>
          </p:cNvPr>
          <p:cNvPicPr>
            <a:picLocks noChangeAspect="1" noChangeArrowheads="1"/>
          </p:cNvPicPr>
          <p:nvPr/>
        </p:nvPicPr>
        <p:blipFill>
          <a:blip r:embed="rId4" cstate="print"/>
          <a:srcRect/>
          <a:stretch>
            <a:fillRect/>
          </a:stretch>
        </p:blipFill>
        <p:spPr bwMode="auto">
          <a:xfrm>
            <a:off x="2667000" y="1447800"/>
            <a:ext cx="3741737" cy="2630431"/>
          </a:xfrm>
          <a:prstGeom prst="rect">
            <a:avLst/>
          </a:prstGeom>
          <a:noFill/>
          <a:ln w="9525">
            <a:noFill/>
            <a:miter lim="800000"/>
            <a:headEnd/>
            <a:tailEnd/>
          </a:ln>
        </p:spPr>
      </p:pic>
      <p:sp>
        <p:nvSpPr>
          <p:cNvPr id="5" name="Rectangle 4"/>
          <p:cNvSpPr/>
          <p:nvPr/>
        </p:nvSpPr>
        <p:spPr>
          <a:xfrm>
            <a:off x="1143000" y="6096000"/>
            <a:ext cx="6934200" cy="461665"/>
          </a:xfrm>
          <a:prstGeom prst="rect">
            <a:avLst/>
          </a:prstGeom>
        </p:spPr>
        <p:txBody>
          <a:bodyPr wrap="square">
            <a:spAutoFit/>
          </a:bodyPr>
          <a:lstStyle/>
          <a:p>
            <a:pPr algn="ctr"/>
            <a:r>
              <a:rPr lang="en-US" b="1" dirty="0" smtClean="0">
                <a:latin typeface="+mn-lt"/>
                <a:hlinkClick r:id="rId5"/>
              </a:rPr>
              <a:t>http://theweightofthenation.hbo.com/</a:t>
            </a:r>
            <a:r>
              <a:rPr lang="en-US" b="1" dirty="0" smtClean="0">
                <a:latin typeface="+mn-lt"/>
              </a:rPr>
              <a:t> </a:t>
            </a:r>
            <a:endParaRPr lang="en-US" b="1" dirty="0">
              <a:latin typeface="+mn-lt"/>
            </a:endParaRPr>
          </a:p>
        </p:txBody>
      </p:sp>
      <p:pic>
        <p:nvPicPr>
          <p:cNvPr id="218116" name="Picture 4"/>
          <p:cNvPicPr>
            <a:picLocks noChangeAspect="1" noChangeArrowheads="1"/>
          </p:cNvPicPr>
          <p:nvPr/>
        </p:nvPicPr>
        <p:blipFill>
          <a:blip r:embed="rId6" cstate="print"/>
          <a:srcRect/>
          <a:stretch>
            <a:fillRect/>
          </a:stretch>
        </p:blipFill>
        <p:spPr bwMode="auto">
          <a:xfrm>
            <a:off x="914400" y="4305300"/>
            <a:ext cx="2152650" cy="1666875"/>
          </a:xfrm>
          <a:prstGeom prst="rect">
            <a:avLst/>
          </a:prstGeom>
          <a:noFill/>
          <a:ln w="9525">
            <a:noFill/>
            <a:miter lim="800000"/>
            <a:headEnd/>
            <a:tailEnd/>
          </a:ln>
        </p:spPr>
      </p:pic>
      <p:pic>
        <p:nvPicPr>
          <p:cNvPr id="218117" name="Picture 5"/>
          <p:cNvPicPr>
            <a:picLocks noChangeAspect="1" noChangeArrowheads="1"/>
          </p:cNvPicPr>
          <p:nvPr/>
        </p:nvPicPr>
        <p:blipFill>
          <a:blip r:embed="rId7" cstate="print"/>
          <a:srcRect/>
          <a:stretch>
            <a:fillRect/>
          </a:stretch>
        </p:blipFill>
        <p:spPr bwMode="auto">
          <a:xfrm>
            <a:off x="3524250" y="4248148"/>
            <a:ext cx="2171700" cy="1704975"/>
          </a:xfrm>
          <a:prstGeom prst="rect">
            <a:avLst/>
          </a:prstGeom>
          <a:noFill/>
          <a:ln w="9525">
            <a:noFill/>
            <a:miter lim="800000"/>
            <a:headEnd/>
            <a:tailEnd/>
          </a:ln>
        </p:spPr>
      </p:pic>
      <p:pic>
        <p:nvPicPr>
          <p:cNvPr id="218118" name="Picture 6"/>
          <p:cNvPicPr>
            <a:picLocks noChangeAspect="1" noChangeArrowheads="1"/>
          </p:cNvPicPr>
          <p:nvPr/>
        </p:nvPicPr>
        <p:blipFill>
          <a:blip r:embed="rId8" cstate="print"/>
          <a:srcRect/>
          <a:stretch>
            <a:fillRect/>
          </a:stretch>
        </p:blipFill>
        <p:spPr bwMode="auto">
          <a:xfrm>
            <a:off x="6096000" y="4248149"/>
            <a:ext cx="2171700" cy="1704975"/>
          </a:xfrm>
          <a:prstGeom prst="rect">
            <a:avLst/>
          </a:prstGeom>
          <a:noFill/>
          <a:ln w="9525">
            <a:noFill/>
            <a:miter lim="800000"/>
            <a:headEnd/>
            <a:tailEnd/>
          </a:ln>
        </p:spPr>
      </p:pic>
      <p:pic>
        <p:nvPicPr>
          <p:cNvPr id="218119" name="Picture 7"/>
          <p:cNvPicPr>
            <a:picLocks noChangeAspect="1" noChangeArrowheads="1"/>
          </p:cNvPicPr>
          <p:nvPr/>
        </p:nvPicPr>
        <p:blipFill>
          <a:blip r:embed="rId9" cstate="print"/>
          <a:srcRect/>
          <a:stretch>
            <a:fillRect/>
          </a:stretch>
        </p:blipFill>
        <p:spPr bwMode="auto">
          <a:xfrm>
            <a:off x="6553200" y="1828800"/>
            <a:ext cx="2152650" cy="1714500"/>
          </a:xfrm>
          <a:prstGeom prst="rect">
            <a:avLst/>
          </a:prstGeom>
          <a:noFill/>
          <a:ln w="9525">
            <a:noFill/>
            <a:miter lim="800000"/>
            <a:headEnd/>
            <a:tailEnd/>
          </a:ln>
        </p:spPr>
      </p:pic>
      <p:pic>
        <p:nvPicPr>
          <p:cNvPr id="6" name="weight-of-nation-02.wmv">
            <a:hlinkClick r:id="" action="ppaction://media"/>
          </p:cNvPr>
          <p:cNvPicPr>
            <a:picLocks noChangeAspect="1"/>
          </p:cNvPicPr>
          <p:nvPr>
            <a:videoFile r:link="rId1"/>
            <p:extLst>
              <p:ext uri="{DAA4B4D4-6D71-4841-9C94-3DE7FCFB9230}">
                <p14:media xmlns="" xmlns:p14="http://schemas.microsoft.com/office/powerpoint/2010/main" r:embed="rId10"/>
              </p:ext>
            </p:extLst>
          </p:nvPr>
        </p:nvPicPr>
        <p:blipFill rotWithShape="1">
          <a:blip r:embed="rId11" cstate="print"/>
          <a:srcRect t="10197" b="10588"/>
          <a:stretch/>
        </p:blipFill>
        <p:spPr>
          <a:xfrm>
            <a:off x="228600" y="2003612"/>
            <a:ext cx="2286000" cy="1358153"/>
          </a:xfrm>
          <a:prstGeom prst="rect">
            <a:avLst/>
          </a:prstGeom>
        </p:spPr>
      </p:pic>
      <p:sp>
        <p:nvSpPr>
          <p:cNvPr id="7" name="TextBox 6"/>
          <p:cNvSpPr txBox="1"/>
          <p:nvPr/>
        </p:nvSpPr>
        <p:spPr>
          <a:xfrm>
            <a:off x="914400" y="3429000"/>
            <a:ext cx="1108637" cy="461665"/>
          </a:xfrm>
          <a:prstGeom prst="rect">
            <a:avLst/>
          </a:prstGeom>
          <a:noFill/>
        </p:spPr>
        <p:txBody>
          <a:bodyPr wrap="none" rtlCol="0">
            <a:spAutoFit/>
          </a:bodyPr>
          <a:lstStyle/>
          <a:p>
            <a:r>
              <a:rPr lang="en-US" b="1" dirty="0" smtClean="0">
                <a:solidFill>
                  <a:schemeClr val="tx2"/>
                </a:solidFill>
                <a:latin typeface="+mj-lt"/>
              </a:rPr>
              <a:t>Trailer</a:t>
            </a:r>
            <a:endParaRPr lang="en-US" b="1" dirty="0">
              <a:solidFill>
                <a:schemeClr val="tx2"/>
              </a:solidFill>
              <a:latin typeface="+mj-lt"/>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0" y="304800"/>
            <a:ext cx="6400800" cy="762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smtClean="0">
                <a:ln>
                  <a:noFill/>
                </a:ln>
                <a:solidFill>
                  <a:schemeClr val="tx2"/>
                </a:solidFill>
                <a:effectLst/>
                <a:uLnTx/>
                <a:uFillTx/>
                <a:latin typeface="Arial" pitchFamily="34" charset="0"/>
                <a:ea typeface="+mj-ea"/>
                <a:cs typeface="+mj-cs"/>
              </a:rPr>
              <a:t>What’s </a:t>
            </a:r>
            <a:r>
              <a:rPr kumimoji="0" lang="en-US" sz="4800" b="1" i="0" u="none" strike="noStrike" kern="0" cap="none" spc="0" normalizeH="0" baseline="0" noProof="0" dirty="0" err="1" smtClean="0">
                <a:ln>
                  <a:noFill/>
                </a:ln>
                <a:solidFill>
                  <a:schemeClr val="tx2"/>
                </a:solidFill>
                <a:effectLst/>
                <a:uLnTx/>
                <a:uFillTx/>
                <a:latin typeface="Arial" pitchFamily="34" charset="0"/>
                <a:ea typeface="+mj-ea"/>
                <a:cs typeface="+mj-cs"/>
              </a:rPr>
              <a:t>Lef</a:t>
            </a:r>
            <a:r>
              <a:rPr lang="en-US" sz="4800" b="1" kern="0" dirty="0" smtClean="0">
                <a:solidFill>
                  <a:schemeClr val="tx2"/>
                </a:solidFill>
                <a:latin typeface="Arial" pitchFamily="34" charset="0"/>
                <a:ea typeface="+mj-ea"/>
                <a:cs typeface="+mj-cs"/>
              </a:rPr>
              <a:t>t to Eat??</a:t>
            </a:r>
            <a:endParaRPr kumimoji="0" lang="en-US" sz="4800" b="1" i="0" u="none" strike="noStrike" kern="0" cap="none" spc="0" normalizeH="0" baseline="0" noProof="0" dirty="0">
              <a:ln>
                <a:noFill/>
              </a:ln>
              <a:solidFill>
                <a:schemeClr val="tx2"/>
              </a:solidFill>
              <a:effectLst/>
              <a:uLnTx/>
              <a:uFillTx/>
              <a:latin typeface="+mj-lt"/>
              <a:ea typeface="+mj-ea"/>
              <a:cs typeface="+mj-cs"/>
            </a:endParaRPr>
          </a:p>
        </p:txBody>
      </p:sp>
      <p:sp>
        <p:nvSpPr>
          <p:cNvPr id="3" name="Rectangle 2"/>
          <p:cNvSpPr>
            <a:spLocks noChangeArrowheads="1"/>
          </p:cNvSpPr>
          <p:nvPr/>
        </p:nvSpPr>
        <p:spPr bwMode="auto">
          <a:xfrm>
            <a:off x="304800" y="1143000"/>
            <a:ext cx="8686801" cy="775357"/>
          </a:xfrm>
          <a:prstGeom prst="rect">
            <a:avLst/>
          </a:prstGeom>
          <a:noFill/>
          <a:ln w="9525">
            <a:noFill/>
            <a:miter lim="800000"/>
            <a:headEnd/>
            <a:tailEnd/>
          </a:ln>
          <a:effectLst/>
        </p:spPr>
        <p:txBody>
          <a:bodyPr wrap="square" lIns="82058" tIns="41029" rIns="82058" bIns="41029">
            <a:spAutoFit/>
          </a:bodyPr>
          <a:lstStyle/>
          <a:p>
            <a:pPr algn="ctr" eaLnBrk="0" hangingPunct="0">
              <a:defRPr/>
            </a:pPr>
            <a:r>
              <a:rPr lang="en-US" sz="3600" b="1" dirty="0" smtClean="0">
                <a:solidFill>
                  <a:srgbClr val="FF0000"/>
                </a:solidFill>
                <a:latin typeface="Arial" pitchFamily="34" charset="0"/>
              </a:rPr>
              <a:t>Hint: It’s what your Grandmother said!</a:t>
            </a:r>
            <a:endParaRPr lang="en-US" sz="2000" b="1" i="1" dirty="0">
              <a:solidFill>
                <a:srgbClr val="FF0000"/>
              </a:solidFill>
              <a:latin typeface="Arial" pitchFamily="34" charset="0"/>
            </a:endParaRPr>
          </a:p>
          <a:p>
            <a:pPr algn="ctr" eaLnBrk="0" hangingPunct="0">
              <a:defRPr/>
            </a:pPr>
            <a:endParaRPr lang="en-US" sz="900" i="1" dirty="0">
              <a:latin typeface="Arial" pitchFamily="34" charset="0"/>
            </a:endParaRPr>
          </a:p>
        </p:txBody>
      </p:sp>
      <p:sp>
        <p:nvSpPr>
          <p:cNvPr id="4" name="Rectangle 3"/>
          <p:cNvSpPr>
            <a:spLocks noChangeArrowheads="1"/>
          </p:cNvSpPr>
          <p:nvPr/>
        </p:nvSpPr>
        <p:spPr bwMode="auto">
          <a:xfrm>
            <a:off x="838200" y="1828800"/>
            <a:ext cx="7550727" cy="1329354"/>
          </a:xfrm>
          <a:prstGeom prst="rect">
            <a:avLst/>
          </a:prstGeom>
          <a:noFill/>
          <a:ln w="9525">
            <a:noFill/>
            <a:miter lim="800000"/>
            <a:headEnd/>
            <a:tailEnd/>
          </a:ln>
          <a:effectLst/>
        </p:spPr>
        <p:txBody>
          <a:bodyPr wrap="square" lIns="82058" tIns="41029" rIns="82058" bIns="41029">
            <a:spAutoFit/>
          </a:bodyPr>
          <a:lstStyle/>
          <a:p>
            <a:pPr algn="ctr" eaLnBrk="0" hangingPunct="0">
              <a:defRPr/>
            </a:pPr>
            <a:r>
              <a:rPr lang="en-US" sz="3600" b="1" dirty="0" smtClean="0">
                <a:latin typeface="Arial" pitchFamily="34" charset="0"/>
              </a:rPr>
              <a:t>Charlie!</a:t>
            </a:r>
          </a:p>
          <a:p>
            <a:pPr algn="ctr" eaLnBrk="0" hangingPunct="0">
              <a:defRPr/>
            </a:pPr>
            <a:r>
              <a:rPr lang="en-US" sz="3600" b="1" i="1" dirty="0" smtClean="0">
                <a:solidFill>
                  <a:srgbClr val="FF0000"/>
                </a:solidFill>
                <a:latin typeface="Arial" pitchFamily="34" charset="0"/>
              </a:rPr>
              <a:t>Eat that Meat!</a:t>
            </a:r>
          </a:p>
          <a:p>
            <a:pPr algn="ctr" eaLnBrk="0" hangingPunct="0">
              <a:defRPr/>
            </a:pPr>
            <a:endParaRPr lang="en-US" sz="900" i="1" dirty="0">
              <a:latin typeface="Arial" pitchFamily="34" charset="0"/>
            </a:endParaRPr>
          </a:p>
        </p:txBody>
      </p:sp>
      <p:sp>
        <p:nvSpPr>
          <p:cNvPr id="5" name="Rectangle 4"/>
          <p:cNvSpPr>
            <a:spLocks noChangeArrowheads="1"/>
          </p:cNvSpPr>
          <p:nvPr/>
        </p:nvSpPr>
        <p:spPr bwMode="auto">
          <a:xfrm>
            <a:off x="838200" y="3124200"/>
            <a:ext cx="7550727" cy="1329354"/>
          </a:xfrm>
          <a:prstGeom prst="rect">
            <a:avLst/>
          </a:prstGeom>
          <a:noFill/>
          <a:ln w="9525">
            <a:noFill/>
            <a:miter lim="800000"/>
            <a:headEnd/>
            <a:tailEnd/>
          </a:ln>
          <a:effectLst/>
        </p:spPr>
        <p:txBody>
          <a:bodyPr wrap="square" lIns="82058" tIns="41029" rIns="82058" bIns="41029">
            <a:spAutoFit/>
          </a:bodyPr>
          <a:lstStyle/>
          <a:p>
            <a:pPr algn="ctr" eaLnBrk="0" hangingPunct="0">
              <a:defRPr/>
            </a:pPr>
            <a:r>
              <a:rPr lang="en-US" sz="3600" b="1" dirty="0" smtClean="0">
                <a:latin typeface="Arial" pitchFamily="34" charset="0"/>
              </a:rPr>
              <a:t>Charlie!</a:t>
            </a:r>
          </a:p>
          <a:p>
            <a:pPr algn="ctr" eaLnBrk="0" hangingPunct="0">
              <a:defRPr/>
            </a:pPr>
            <a:r>
              <a:rPr lang="en-US" sz="3600" b="1" i="1" dirty="0" smtClean="0">
                <a:solidFill>
                  <a:srgbClr val="FF0000"/>
                </a:solidFill>
                <a:latin typeface="Arial" pitchFamily="34" charset="0"/>
              </a:rPr>
              <a:t>Eat those Vegetables</a:t>
            </a:r>
          </a:p>
          <a:p>
            <a:pPr algn="ctr" eaLnBrk="0" hangingPunct="0">
              <a:defRPr/>
            </a:pPr>
            <a:endParaRPr lang="en-US" sz="900" i="1" dirty="0">
              <a:latin typeface="Arial" pitchFamily="34" charset="0"/>
            </a:endParaRPr>
          </a:p>
        </p:txBody>
      </p:sp>
      <p:sp>
        <p:nvSpPr>
          <p:cNvPr id="6" name="Rectangle 5"/>
          <p:cNvSpPr>
            <a:spLocks noChangeArrowheads="1"/>
          </p:cNvSpPr>
          <p:nvPr/>
        </p:nvSpPr>
        <p:spPr bwMode="auto">
          <a:xfrm>
            <a:off x="990600" y="4419600"/>
            <a:ext cx="7550727" cy="1883352"/>
          </a:xfrm>
          <a:prstGeom prst="rect">
            <a:avLst/>
          </a:prstGeom>
          <a:noFill/>
          <a:ln w="9525">
            <a:noFill/>
            <a:miter lim="800000"/>
            <a:headEnd/>
            <a:tailEnd/>
          </a:ln>
          <a:effectLst/>
        </p:spPr>
        <p:txBody>
          <a:bodyPr wrap="square" lIns="82058" tIns="41029" rIns="82058" bIns="41029">
            <a:spAutoFit/>
          </a:bodyPr>
          <a:lstStyle/>
          <a:p>
            <a:pPr algn="ctr" eaLnBrk="0" hangingPunct="0">
              <a:defRPr/>
            </a:pPr>
            <a:r>
              <a:rPr lang="en-US" sz="3600" b="1" dirty="0" smtClean="0">
                <a:latin typeface="Arial" pitchFamily="34" charset="0"/>
              </a:rPr>
              <a:t>Charlie!</a:t>
            </a:r>
          </a:p>
          <a:p>
            <a:pPr algn="ctr" eaLnBrk="0" hangingPunct="0">
              <a:defRPr/>
            </a:pPr>
            <a:r>
              <a:rPr lang="en-US" sz="3600" b="1" i="1" dirty="0" smtClean="0">
                <a:solidFill>
                  <a:srgbClr val="FF0000"/>
                </a:solidFill>
                <a:latin typeface="Arial" pitchFamily="34" charset="0"/>
              </a:rPr>
              <a:t>Gag down this Cod Liver Oil!</a:t>
            </a:r>
          </a:p>
          <a:p>
            <a:pPr algn="ctr" eaLnBrk="0" hangingPunct="0">
              <a:defRPr/>
            </a:pPr>
            <a:r>
              <a:rPr lang="en-US" sz="3600" b="1" i="1" dirty="0" smtClean="0">
                <a:solidFill>
                  <a:srgbClr val="FF0000"/>
                </a:solidFill>
                <a:latin typeface="Arial" pitchFamily="34" charset="0"/>
              </a:rPr>
              <a:t>You are one Puny Kid!!</a:t>
            </a:r>
            <a:endParaRPr lang="en-US" sz="2000" b="1" i="1" dirty="0">
              <a:solidFill>
                <a:srgbClr val="FF0000"/>
              </a:solidFill>
              <a:latin typeface="Arial" pitchFamily="34" charset="0"/>
            </a:endParaRPr>
          </a:p>
          <a:p>
            <a:pPr algn="ctr" eaLnBrk="0" hangingPunct="0">
              <a:defRPr/>
            </a:pPr>
            <a:endParaRPr lang="en-US" sz="900" i="1" dirty="0">
              <a:latin typeface="Arial" pitchFamily="34" charset="0"/>
            </a:endParaRPr>
          </a:p>
        </p:txBody>
      </p:sp>
      <p:pic>
        <p:nvPicPr>
          <p:cNvPr id="161794" name="Picture 2"/>
          <p:cNvPicPr>
            <a:picLocks noChangeAspect="1" noChangeArrowheads="1"/>
          </p:cNvPicPr>
          <p:nvPr/>
        </p:nvPicPr>
        <p:blipFill>
          <a:blip r:embed="rId2" cstate="print"/>
          <a:srcRect/>
          <a:stretch>
            <a:fillRect/>
          </a:stretch>
        </p:blipFill>
        <p:spPr bwMode="auto">
          <a:xfrm>
            <a:off x="7315200" y="3200400"/>
            <a:ext cx="1409700" cy="128439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17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3" cstate="print"/>
          <a:srcRect/>
          <a:stretch>
            <a:fillRect/>
          </a:stretch>
        </p:blipFill>
        <p:spPr bwMode="auto">
          <a:xfrm>
            <a:off x="5029200" y="533400"/>
            <a:ext cx="3802063" cy="6096000"/>
          </a:xfrm>
          <a:prstGeom prst="rect">
            <a:avLst/>
          </a:prstGeom>
          <a:noFill/>
          <a:ln w="12700" cap="sq">
            <a:noFill/>
            <a:miter lim="800000"/>
            <a:headEnd type="none" w="sm" len="sm"/>
            <a:tailEnd type="none" w="sm" len="sm"/>
          </a:ln>
          <a:effectLst/>
        </p:spPr>
      </p:pic>
      <p:sp>
        <p:nvSpPr>
          <p:cNvPr id="164867" name="Text Box 3"/>
          <p:cNvSpPr txBox="1">
            <a:spLocks noChangeArrowheads="1"/>
          </p:cNvSpPr>
          <p:nvPr/>
        </p:nvSpPr>
        <p:spPr bwMode="auto">
          <a:xfrm>
            <a:off x="838200" y="228600"/>
            <a:ext cx="3657600" cy="2530475"/>
          </a:xfrm>
          <a:prstGeom prst="rect">
            <a:avLst/>
          </a:prstGeom>
          <a:noFill/>
          <a:ln w="12700" cap="sq">
            <a:noFill/>
            <a:miter lim="800000"/>
            <a:headEnd type="none" w="sm" len="sm"/>
            <a:tailEnd type="none" w="sm" len="sm"/>
          </a:ln>
          <a:effectLst/>
        </p:spPr>
        <p:txBody>
          <a:bodyPr>
            <a:spAutoFit/>
          </a:bodyPr>
          <a:lstStyle/>
          <a:p>
            <a:pPr eaLnBrk="1" hangingPunct="1">
              <a:spcBef>
                <a:spcPct val="50000"/>
              </a:spcBef>
            </a:pPr>
            <a:r>
              <a:rPr lang="en-US" sz="4000" b="1" dirty="0">
                <a:solidFill>
                  <a:schemeClr val="tx2"/>
                </a:solidFill>
                <a:latin typeface="+mn-lt"/>
              </a:rPr>
              <a:t>Did your </a:t>
            </a:r>
            <a:r>
              <a:rPr lang="en-US" sz="4000" b="1" dirty="0" err="1" smtClean="0">
                <a:solidFill>
                  <a:schemeClr val="tx2"/>
                </a:solidFill>
                <a:latin typeface="+mn-lt"/>
              </a:rPr>
              <a:t>GrandMother</a:t>
            </a:r>
            <a:r>
              <a:rPr lang="en-US" sz="4000" b="1" dirty="0" smtClean="0">
                <a:solidFill>
                  <a:schemeClr val="tx2"/>
                </a:solidFill>
                <a:latin typeface="+mn-lt"/>
              </a:rPr>
              <a:t> </a:t>
            </a:r>
            <a:r>
              <a:rPr lang="en-US" sz="4000" b="1" dirty="0">
                <a:solidFill>
                  <a:schemeClr val="tx2"/>
                </a:solidFill>
                <a:latin typeface="+mn-lt"/>
              </a:rPr>
              <a:t>ever give you Cod Liver Oil?</a:t>
            </a:r>
          </a:p>
        </p:txBody>
      </p:sp>
      <p:sp>
        <p:nvSpPr>
          <p:cNvPr id="164868" name="Text Box 4"/>
          <p:cNvSpPr txBox="1">
            <a:spLocks noChangeArrowheads="1"/>
          </p:cNvSpPr>
          <p:nvPr/>
        </p:nvSpPr>
        <p:spPr bwMode="auto">
          <a:xfrm>
            <a:off x="762000" y="3124200"/>
            <a:ext cx="3810000" cy="3140075"/>
          </a:xfrm>
          <a:prstGeom prst="rect">
            <a:avLst/>
          </a:prstGeom>
          <a:noFill/>
          <a:ln w="12700" cap="sq">
            <a:noFill/>
            <a:miter lim="800000"/>
            <a:headEnd type="none" w="sm" len="sm"/>
            <a:tailEnd type="none" w="sm" len="sm"/>
          </a:ln>
          <a:effectLst/>
        </p:spPr>
        <p:txBody>
          <a:bodyPr>
            <a:spAutoFit/>
          </a:bodyPr>
          <a:lstStyle/>
          <a:p>
            <a:pPr eaLnBrk="1" hangingPunct="1">
              <a:spcBef>
                <a:spcPct val="50000"/>
              </a:spcBef>
            </a:pPr>
            <a:r>
              <a:rPr lang="en-US" sz="4000" b="1" dirty="0">
                <a:solidFill>
                  <a:schemeClr val="tx2"/>
                </a:solidFill>
                <a:latin typeface="+mn-lt"/>
              </a:rPr>
              <a:t>Cod Liver Oil Contains the very Healthy Omega 3 Fat found in Fish!!</a:t>
            </a:r>
          </a:p>
        </p:txBody>
      </p:sp>
      <p:sp>
        <p:nvSpPr>
          <p:cNvPr id="164869" name="Text Box 5"/>
          <p:cNvSpPr txBox="1">
            <a:spLocks noChangeArrowheads="1"/>
          </p:cNvSpPr>
          <p:nvPr/>
        </p:nvSpPr>
        <p:spPr bwMode="auto">
          <a:xfrm>
            <a:off x="4876800" y="0"/>
            <a:ext cx="4267200" cy="457200"/>
          </a:xfrm>
          <a:prstGeom prst="rect">
            <a:avLst/>
          </a:prstGeom>
          <a:noFill/>
          <a:ln w="12700" cap="sq">
            <a:noFill/>
            <a:miter lim="800000"/>
            <a:headEnd type="none" w="sm" len="sm"/>
            <a:tailEnd type="none" w="sm" len="sm"/>
          </a:ln>
          <a:effectLst/>
        </p:spPr>
        <p:txBody>
          <a:bodyPr>
            <a:spAutoFit/>
          </a:bodyPr>
          <a:lstStyle/>
          <a:p>
            <a:pPr eaLnBrk="1" hangingPunct="1">
              <a:spcBef>
                <a:spcPct val="50000"/>
              </a:spcBef>
            </a:pPr>
            <a:r>
              <a:rPr lang="en-US" b="1" dirty="0">
                <a:solidFill>
                  <a:schemeClr val="tx2"/>
                </a:solidFill>
                <a:latin typeface="+mn-lt"/>
              </a:rPr>
              <a:t>1917 Texas Medical Journal</a:t>
            </a:r>
          </a:p>
        </p:txBody>
      </p:sp>
      <p:sp>
        <p:nvSpPr>
          <p:cNvPr id="164870" name="Text Box 6"/>
          <p:cNvSpPr txBox="1">
            <a:spLocks noChangeArrowheads="1"/>
          </p:cNvSpPr>
          <p:nvPr/>
        </p:nvSpPr>
        <p:spPr bwMode="auto">
          <a:xfrm>
            <a:off x="1600200" y="914400"/>
            <a:ext cx="6096000" cy="2112963"/>
          </a:xfrm>
          <a:prstGeom prst="rect">
            <a:avLst/>
          </a:prstGeom>
          <a:solidFill>
            <a:srgbClr val="FFFF00"/>
          </a:solidFill>
          <a:ln w="12700">
            <a:solidFill>
              <a:srgbClr val="0000FF"/>
            </a:solidFill>
            <a:miter lim="800000"/>
            <a:headEnd type="none" w="sm" len="sm"/>
            <a:tailEnd type="none" w="sm" len="sm"/>
          </a:ln>
          <a:effectLst/>
        </p:spPr>
        <p:txBody>
          <a:bodyPr>
            <a:spAutoFit/>
          </a:bodyPr>
          <a:lstStyle/>
          <a:p>
            <a:pPr>
              <a:spcBef>
                <a:spcPct val="50000"/>
              </a:spcBef>
            </a:pPr>
            <a:r>
              <a:rPr lang="en-US" b="1" i="1" dirty="0">
                <a:solidFill>
                  <a:srgbClr val="000099"/>
                </a:solidFill>
                <a:latin typeface="+mn-lt"/>
              </a:rPr>
              <a:t>“The biggest mistake we have made in the last 30 years is that we stopped giving our kids a tablespoon of Cod Liver Oil each day!!”</a:t>
            </a:r>
          </a:p>
          <a:p>
            <a:pPr algn="r">
              <a:spcBef>
                <a:spcPct val="50000"/>
              </a:spcBef>
            </a:pPr>
            <a:r>
              <a:rPr lang="en-US" dirty="0">
                <a:solidFill>
                  <a:srgbClr val="000099"/>
                </a:solidFill>
                <a:latin typeface="+mn-lt"/>
              </a:rPr>
              <a:t>Barry Sears </a:t>
            </a:r>
            <a:r>
              <a:rPr lang="en-US" dirty="0" err="1">
                <a:solidFill>
                  <a:srgbClr val="000099"/>
                </a:solidFill>
                <a:latin typeface="+mn-lt"/>
              </a:rPr>
              <a:t>Phd</a:t>
            </a:r>
            <a:endParaRPr lang="en-US" dirty="0">
              <a:solidFill>
                <a:srgbClr val="000099"/>
              </a:solidFill>
              <a:latin typeface="+mn-lt"/>
            </a:endParaRPr>
          </a:p>
        </p:txBody>
      </p:sp>
      <p:sp>
        <p:nvSpPr>
          <p:cNvPr id="7" name="Text Box 6"/>
          <p:cNvSpPr txBox="1">
            <a:spLocks noChangeArrowheads="1"/>
          </p:cNvSpPr>
          <p:nvPr/>
        </p:nvSpPr>
        <p:spPr bwMode="auto">
          <a:xfrm>
            <a:off x="1447800" y="3810000"/>
            <a:ext cx="6477000" cy="1754326"/>
          </a:xfrm>
          <a:prstGeom prst="rect">
            <a:avLst/>
          </a:prstGeom>
          <a:solidFill>
            <a:srgbClr val="FFFF00"/>
          </a:solidFill>
          <a:ln w="12700">
            <a:solidFill>
              <a:srgbClr val="0000FF"/>
            </a:solidFill>
            <a:miter lim="800000"/>
            <a:headEnd type="none" w="sm" len="sm"/>
            <a:tailEnd type="none" w="sm" len="sm"/>
          </a:ln>
          <a:effectLst/>
        </p:spPr>
        <p:txBody>
          <a:bodyPr wrap="square">
            <a:spAutoFit/>
          </a:bodyPr>
          <a:lstStyle/>
          <a:p>
            <a:pPr>
              <a:spcBef>
                <a:spcPct val="50000"/>
              </a:spcBef>
            </a:pPr>
            <a:r>
              <a:rPr lang="en-US" b="1" i="1" dirty="0" smtClean="0">
                <a:solidFill>
                  <a:srgbClr val="000099"/>
                </a:solidFill>
                <a:latin typeface="+mn-lt"/>
              </a:rPr>
              <a:t>“If you have only 15 seconds in a day to take care of yourself, in those 15 seconds, gag down as much fish oil as you can!”</a:t>
            </a:r>
            <a:endParaRPr lang="en-US" b="1" i="1" dirty="0">
              <a:solidFill>
                <a:srgbClr val="000099"/>
              </a:solidFill>
              <a:latin typeface="+mn-lt"/>
            </a:endParaRPr>
          </a:p>
          <a:p>
            <a:pPr algn="r">
              <a:spcBef>
                <a:spcPct val="50000"/>
              </a:spcBef>
            </a:pPr>
            <a:r>
              <a:rPr lang="en-US" dirty="0">
                <a:solidFill>
                  <a:srgbClr val="000099"/>
                </a:solidFill>
                <a:latin typeface="+mn-lt"/>
              </a:rPr>
              <a:t>Barry Sears </a:t>
            </a:r>
            <a:r>
              <a:rPr lang="en-US" dirty="0" err="1">
                <a:solidFill>
                  <a:srgbClr val="000099"/>
                </a:solidFill>
                <a:latin typeface="+mn-lt"/>
              </a:rPr>
              <a:t>Phd</a:t>
            </a:r>
            <a:endParaRPr lang="en-US" dirty="0">
              <a:solidFill>
                <a:srgbClr val="000099"/>
              </a:solidFill>
              <a:latin typeface="+mn-lt"/>
            </a:endParaRPr>
          </a:p>
        </p:txBody>
      </p:sp>
      <p:pic>
        <p:nvPicPr>
          <p:cNvPr id="303108" name="Picture 4" descr="http://www.peoplespharmacy.com/siteassets/Cod-Liver-Kid.jpg"/>
          <p:cNvPicPr>
            <a:picLocks noChangeAspect="1" noChangeArrowheads="1"/>
          </p:cNvPicPr>
          <p:nvPr/>
        </p:nvPicPr>
        <p:blipFill>
          <a:blip r:embed="rId4" cstate="print"/>
          <a:srcRect/>
          <a:stretch>
            <a:fillRect/>
          </a:stretch>
        </p:blipFill>
        <p:spPr bwMode="auto">
          <a:xfrm>
            <a:off x="2743200" y="1143000"/>
            <a:ext cx="4038600" cy="4038600"/>
          </a:xfrm>
          <a:prstGeom prst="rect">
            <a:avLst/>
          </a:prstGeom>
          <a:noFill/>
        </p:spPr>
      </p:pic>
      <p:grpSp>
        <p:nvGrpSpPr>
          <p:cNvPr id="12" name="Group 11"/>
          <p:cNvGrpSpPr/>
          <p:nvPr/>
        </p:nvGrpSpPr>
        <p:grpSpPr>
          <a:xfrm>
            <a:off x="609600" y="98144"/>
            <a:ext cx="8153400" cy="6302656"/>
            <a:chOff x="609600" y="98144"/>
            <a:chExt cx="8153400" cy="6302656"/>
          </a:xfrm>
        </p:grpSpPr>
        <p:pic>
          <p:nvPicPr>
            <p:cNvPr id="303106" name="Picture 2" descr="http://blog.americanhistory.si.edu/.a/6a00e553a80e1088340120a60d48ba970c-250wi">
              <a:hlinkClick r:id="rId5"/>
            </p:cNvPr>
            <p:cNvPicPr>
              <a:picLocks noChangeAspect="1" noChangeArrowheads="1"/>
            </p:cNvPicPr>
            <p:nvPr/>
          </p:nvPicPr>
          <p:blipFill>
            <a:blip r:embed="rId6" cstate="print"/>
            <a:srcRect/>
            <a:stretch>
              <a:fillRect/>
            </a:stretch>
          </p:blipFill>
          <p:spPr bwMode="auto">
            <a:xfrm>
              <a:off x="2667000" y="98144"/>
              <a:ext cx="4267200" cy="5769256"/>
            </a:xfrm>
            <a:prstGeom prst="rect">
              <a:avLst/>
            </a:prstGeom>
            <a:noFill/>
          </p:spPr>
        </p:pic>
        <p:sp>
          <p:nvSpPr>
            <p:cNvPr id="10" name="Rectangle 9"/>
            <p:cNvSpPr/>
            <p:nvPr/>
          </p:nvSpPr>
          <p:spPr>
            <a:xfrm>
              <a:off x="609600" y="5692914"/>
              <a:ext cx="8153400" cy="707886"/>
            </a:xfrm>
            <a:prstGeom prst="rect">
              <a:avLst/>
            </a:prstGeom>
            <a:solidFill>
              <a:schemeClr val="tx2"/>
            </a:solidFill>
          </p:spPr>
          <p:txBody>
            <a:bodyPr wrap="square">
              <a:spAutoFit/>
            </a:bodyPr>
            <a:lstStyle/>
            <a:p>
              <a:pPr algn="ctr"/>
              <a:r>
                <a:rPr lang="en-US" sz="2000" b="1" i="1" dirty="0" smtClean="0">
                  <a:solidFill>
                    <a:schemeClr val="bg1">
                      <a:lumMod val="50000"/>
                    </a:schemeClr>
                  </a:solidFill>
                  <a:latin typeface="+mn-lt"/>
                </a:rPr>
                <a:t>“When babies don’t swallow their daily dose of cod liver oil, their mothers are usually to blame …”</a:t>
              </a:r>
              <a:endParaRPr lang="en-US" sz="2000" b="1" i="1" dirty="0">
                <a:solidFill>
                  <a:schemeClr val="bg1">
                    <a:lumMod val="50000"/>
                  </a:schemeClr>
                </a:solidFill>
                <a:latin typeface="+mn-lt"/>
              </a:endParaRPr>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48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648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48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64870"/>
                                        </p:tgtEl>
                                        <p:attrNameLst>
                                          <p:attrName>style.visibility</p:attrName>
                                        </p:attrNameLst>
                                      </p:cBhvr>
                                      <p:to>
                                        <p:strVal val="visible"/>
                                      </p:to>
                                    </p:set>
                                    <p:anim calcmode="lin" valueType="num">
                                      <p:cBhvr>
                                        <p:cTn id="19" dur="500" fill="hold"/>
                                        <p:tgtEl>
                                          <p:spTgt spid="164870"/>
                                        </p:tgtEl>
                                        <p:attrNameLst>
                                          <p:attrName>ppt_w</p:attrName>
                                        </p:attrNameLst>
                                      </p:cBhvr>
                                      <p:tavLst>
                                        <p:tav tm="0">
                                          <p:val>
                                            <p:fltVal val="0"/>
                                          </p:val>
                                        </p:tav>
                                        <p:tav tm="100000">
                                          <p:val>
                                            <p:strVal val="#ppt_w"/>
                                          </p:val>
                                        </p:tav>
                                      </p:tavLst>
                                    </p:anim>
                                    <p:anim calcmode="lin" valueType="num">
                                      <p:cBhvr>
                                        <p:cTn id="20" dur="500" fill="hold"/>
                                        <p:tgtEl>
                                          <p:spTgt spid="164870"/>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3108"/>
                                        </p:tgtEl>
                                        <p:attrNameLst>
                                          <p:attrName>style.visibility</p:attrName>
                                        </p:attrNameLst>
                                      </p:cBhvr>
                                      <p:to>
                                        <p:strVal val="visible"/>
                                      </p:to>
                                    </p:set>
                                  </p:childTnLst>
                                  <p:subTnLst>
                                    <p:set>
                                      <p:cBhvr override="childStyle">
                                        <p:cTn dur="1" fill="hold" display="0" masterRel="nextClick" afterEffect="1"/>
                                        <p:tgtEl>
                                          <p:spTgt spid="303108"/>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8" grpId="0" autoUpdateAnimBg="0"/>
      <p:bldP spid="164869" grpId="0" autoUpdateAnimBg="0"/>
      <p:bldP spid="164870" grpId="0" animBg="1" autoUpdateAnimBg="0"/>
      <p:bldP spid="7"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4294967295"/>
          </p:nvPr>
        </p:nvSpPr>
        <p:spPr>
          <a:xfrm>
            <a:off x="0" y="6400800"/>
            <a:ext cx="381000" cy="457200"/>
          </a:xfrm>
          <a:prstGeom prst="rect">
            <a:avLst/>
          </a:prstGeom>
        </p:spPr>
        <p:txBody>
          <a:bodyPr/>
          <a:lstStyle/>
          <a:p>
            <a:pPr>
              <a:defRPr/>
            </a:pPr>
            <a:fld id="{1FCE861D-508D-4685-9F64-A7D71D9E7CAC}" type="slidenum">
              <a:rPr lang="en-US"/>
              <a:pPr>
                <a:defRPr/>
              </a:pPr>
              <a:t>49</a:t>
            </a:fld>
            <a:endParaRPr lang="en-US"/>
          </a:p>
        </p:txBody>
      </p:sp>
      <p:sp>
        <p:nvSpPr>
          <p:cNvPr id="14339" name="Rectangle 2"/>
          <p:cNvSpPr>
            <a:spLocks noGrp="1" noChangeArrowheads="1"/>
          </p:cNvSpPr>
          <p:nvPr>
            <p:ph type="title" idx="4294967295"/>
          </p:nvPr>
        </p:nvSpPr>
        <p:spPr>
          <a:xfrm>
            <a:off x="609600" y="228600"/>
            <a:ext cx="8229600" cy="563563"/>
          </a:xfrm>
        </p:spPr>
        <p:txBody>
          <a:bodyPr/>
          <a:lstStyle/>
          <a:p>
            <a:pPr eaLnBrk="1" hangingPunct="1"/>
            <a:r>
              <a:rPr lang="en-US" b="1" dirty="0" smtClean="0"/>
              <a:t>300-400</a:t>
            </a:r>
            <a:r>
              <a:rPr lang="en-US" sz="4000" dirty="0" smtClean="0"/>
              <a:t> Calorie Meals</a:t>
            </a:r>
          </a:p>
        </p:txBody>
      </p:sp>
      <p:pic>
        <p:nvPicPr>
          <p:cNvPr id="14340" name="Picture 3" descr="ZM_02s">
            <a:hlinkClick r:id="rId2"/>
          </p:cNvPr>
          <p:cNvPicPr>
            <a:picLocks noGrp="1" noChangeAspect="1" noChangeArrowheads="1"/>
          </p:cNvPicPr>
          <p:nvPr>
            <p:ph sz="half" idx="4294967295"/>
          </p:nvPr>
        </p:nvPicPr>
        <p:blipFill>
          <a:blip r:embed="rId3" cstate="print"/>
          <a:srcRect/>
          <a:stretch>
            <a:fillRect/>
          </a:stretch>
        </p:blipFill>
        <p:spPr>
          <a:xfrm>
            <a:off x="228600" y="2667000"/>
            <a:ext cx="1822450" cy="1828800"/>
          </a:xfrm>
        </p:spPr>
      </p:pic>
      <p:pic>
        <p:nvPicPr>
          <p:cNvPr id="14341" name="Picture 4" descr="ZM_18s">
            <a:hlinkClick r:id="rId4"/>
          </p:cNvPr>
          <p:cNvPicPr>
            <a:picLocks noGrp="1" noChangeAspect="1" noChangeArrowheads="1"/>
          </p:cNvPicPr>
          <p:nvPr>
            <p:ph sz="half" idx="4294967295"/>
          </p:nvPr>
        </p:nvPicPr>
        <p:blipFill>
          <a:blip r:embed="rId5" cstate="print"/>
          <a:srcRect/>
          <a:stretch>
            <a:fillRect/>
          </a:stretch>
        </p:blipFill>
        <p:spPr>
          <a:xfrm>
            <a:off x="228600" y="838200"/>
            <a:ext cx="1828800" cy="1784350"/>
          </a:xfrm>
          <a:noFill/>
        </p:spPr>
      </p:pic>
      <p:sp>
        <p:nvSpPr>
          <p:cNvPr id="564229" name="Text Box 5"/>
          <p:cNvSpPr txBox="1">
            <a:spLocks noChangeArrowheads="1"/>
          </p:cNvSpPr>
          <p:nvPr/>
        </p:nvSpPr>
        <p:spPr bwMode="auto">
          <a:xfrm>
            <a:off x="2209800" y="1600200"/>
            <a:ext cx="4953000" cy="1646238"/>
          </a:xfrm>
          <a:prstGeom prst="rect">
            <a:avLst/>
          </a:prstGeom>
          <a:noFill/>
          <a:ln w="9525">
            <a:noFill/>
            <a:miter lim="800000"/>
            <a:headEnd/>
            <a:tailEnd/>
          </a:ln>
        </p:spPr>
        <p:txBody>
          <a:bodyPr>
            <a:spAutoFit/>
          </a:bodyPr>
          <a:lstStyle/>
          <a:p>
            <a:pPr algn="ctr">
              <a:spcBef>
                <a:spcPct val="50000"/>
              </a:spcBef>
            </a:pPr>
            <a:r>
              <a:rPr lang="en-US" sz="2400" b="1" dirty="0">
                <a:latin typeface="+mn-lt"/>
              </a:rPr>
              <a:t>Any 2 vegetables/fruit + </a:t>
            </a:r>
          </a:p>
          <a:p>
            <a:pPr algn="ctr">
              <a:spcBef>
                <a:spcPct val="50000"/>
              </a:spcBef>
            </a:pPr>
            <a:r>
              <a:rPr lang="en-US" sz="2400" b="1" dirty="0">
                <a:latin typeface="+mn-lt"/>
              </a:rPr>
              <a:t>Any 3-4 Oz Meat will be only</a:t>
            </a:r>
          </a:p>
          <a:p>
            <a:pPr algn="ctr">
              <a:spcBef>
                <a:spcPct val="50000"/>
              </a:spcBef>
            </a:pPr>
            <a:r>
              <a:rPr lang="en-US" sz="2800" b="1" dirty="0">
                <a:solidFill>
                  <a:schemeClr val="tx2"/>
                </a:solidFill>
                <a:latin typeface="+mn-lt"/>
              </a:rPr>
              <a:t>300-400 Calories!!</a:t>
            </a:r>
            <a:endParaRPr lang="en-US" sz="2400" b="1" dirty="0">
              <a:solidFill>
                <a:schemeClr val="tx2"/>
              </a:solidFill>
              <a:latin typeface="+mn-lt"/>
            </a:endParaRPr>
          </a:p>
        </p:txBody>
      </p:sp>
      <p:pic>
        <p:nvPicPr>
          <p:cNvPr id="14343" name="Picture 6" descr="ZM_17s">
            <a:hlinkClick r:id="rId6"/>
          </p:cNvPr>
          <p:cNvPicPr>
            <a:picLocks noGrp="1" noChangeAspect="1" noChangeArrowheads="1"/>
          </p:cNvPicPr>
          <p:nvPr>
            <p:ph sz="half" idx="4294967295"/>
          </p:nvPr>
        </p:nvPicPr>
        <p:blipFill>
          <a:blip r:embed="rId7" cstate="print"/>
          <a:srcRect/>
          <a:stretch>
            <a:fillRect/>
          </a:stretch>
        </p:blipFill>
        <p:spPr>
          <a:xfrm>
            <a:off x="7086600" y="838200"/>
            <a:ext cx="1751013" cy="1828800"/>
          </a:xfrm>
          <a:noFill/>
        </p:spPr>
      </p:pic>
      <p:pic>
        <p:nvPicPr>
          <p:cNvPr id="14344" name="Picture 7" descr="ZM_71s">
            <a:hlinkClick r:id="rId8"/>
          </p:cNvPr>
          <p:cNvPicPr>
            <a:picLocks noGrp="1" noChangeAspect="1" noChangeArrowheads="1"/>
          </p:cNvPicPr>
          <p:nvPr>
            <p:ph sz="half" idx="4294967295"/>
          </p:nvPr>
        </p:nvPicPr>
        <p:blipFill>
          <a:blip r:embed="rId9" cstate="print"/>
          <a:srcRect/>
          <a:stretch>
            <a:fillRect/>
          </a:stretch>
        </p:blipFill>
        <p:spPr>
          <a:xfrm>
            <a:off x="7086600" y="2747963"/>
            <a:ext cx="1752600" cy="1747837"/>
          </a:xfrm>
        </p:spPr>
      </p:pic>
      <p:sp>
        <p:nvSpPr>
          <p:cNvPr id="564232" name="Text Box 8"/>
          <p:cNvSpPr txBox="1">
            <a:spLocks noChangeArrowheads="1"/>
          </p:cNvSpPr>
          <p:nvPr/>
        </p:nvSpPr>
        <p:spPr bwMode="auto">
          <a:xfrm>
            <a:off x="2209800" y="3429000"/>
            <a:ext cx="4953000" cy="2215991"/>
          </a:xfrm>
          <a:prstGeom prst="rect">
            <a:avLst/>
          </a:prstGeom>
          <a:noFill/>
          <a:ln w="9525">
            <a:noFill/>
            <a:miter lim="800000"/>
            <a:headEnd/>
            <a:tailEnd/>
          </a:ln>
        </p:spPr>
        <p:txBody>
          <a:bodyPr>
            <a:spAutoFit/>
          </a:bodyPr>
          <a:lstStyle/>
          <a:p>
            <a:pPr algn="ctr">
              <a:spcBef>
                <a:spcPct val="50000"/>
              </a:spcBef>
            </a:pPr>
            <a:r>
              <a:rPr lang="en-US" sz="2400" b="1" dirty="0">
                <a:latin typeface="+mn-lt"/>
              </a:rPr>
              <a:t>Any Dessert might add 200 </a:t>
            </a:r>
            <a:r>
              <a:rPr lang="en-US" sz="2400" b="1" dirty="0" err="1">
                <a:latin typeface="+mn-lt"/>
              </a:rPr>
              <a:t>cal</a:t>
            </a:r>
            <a:endParaRPr lang="en-US" sz="2400" b="1" dirty="0">
              <a:latin typeface="+mn-lt"/>
            </a:endParaRPr>
          </a:p>
          <a:p>
            <a:pPr algn="ctr">
              <a:spcBef>
                <a:spcPct val="50000"/>
              </a:spcBef>
            </a:pPr>
            <a:r>
              <a:rPr lang="en-US" sz="2400" b="1" dirty="0">
                <a:latin typeface="+mn-lt"/>
              </a:rPr>
              <a:t>Beer/Glass of Wine add 150cal</a:t>
            </a:r>
          </a:p>
          <a:p>
            <a:pPr algn="ctr">
              <a:spcBef>
                <a:spcPct val="50000"/>
              </a:spcBef>
            </a:pPr>
            <a:r>
              <a:rPr lang="en-US" sz="2400" b="1" dirty="0">
                <a:latin typeface="+mn-lt"/>
              </a:rPr>
              <a:t>Now you are at</a:t>
            </a:r>
          </a:p>
          <a:p>
            <a:pPr algn="ctr">
              <a:spcBef>
                <a:spcPct val="50000"/>
              </a:spcBef>
            </a:pPr>
            <a:r>
              <a:rPr lang="en-US" sz="2800" b="1" dirty="0">
                <a:solidFill>
                  <a:schemeClr val="tx2"/>
                </a:solidFill>
                <a:latin typeface="+mn-lt"/>
              </a:rPr>
              <a:t>650- 750 Calories!!!</a:t>
            </a:r>
          </a:p>
        </p:txBody>
      </p:sp>
      <p:sp>
        <p:nvSpPr>
          <p:cNvPr id="14352" name="Text Box 11">
            <a:hlinkClick r:id="rId10"/>
          </p:cNvPr>
          <p:cNvSpPr txBox="1">
            <a:spLocks noChangeArrowheads="1"/>
          </p:cNvSpPr>
          <p:nvPr/>
        </p:nvSpPr>
        <p:spPr bwMode="auto">
          <a:xfrm>
            <a:off x="2318982" y="6017419"/>
            <a:ext cx="4434052" cy="523220"/>
          </a:xfrm>
          <a:prstGeom prst="rect">
            <a:avLst/>
          </a:prstGeom>
          <a:noFill/>
          <a:ln w="9525">
            <a:noFill/>
            <a:miter lim="800000"/>
            <a:headEnd/>
            <a:tailEnd/>
          </a:ln>
        </p:spPr>
        <p:txBody>
          <a:bodyPr>
            <a:spAutoFit/>
          </a:bodyPr>
          <a:lstStyle/>
          <a:p>
            <a:pPr algn="ctr">
              <a:spcBef>
                <a:spcPct val="50000"/>
              </a:spcBef>
            </a:pPr>
            <a:r>
              <a:rPr lang="en-US" sz="2800" b="1" dirty="0">
                <a:solidFill>
                  <a:schemeClr val="hlink"/>
                </a:solidFill>
                <a:latin typeface="+mn-lt"/>
              </a:rPr>
              <a:t>More  300-400 Cal </a:t>
            </a:r>
            <a:r>
              <a:rPr lang="en-US" sz="2800" b="1" dirty="0" smtClean="0">
                <a:solidFill>
                  <a:schemeClr val="hlink"/>
                </a:solidFill>
                <a:latin typeface="+mn-lt"/>
              </a:rPr>
              <a:t>Meals</a:t>
            </a:r>
            <a:endParaRPr lang="en-US" sz="2800" b="1" dirty="0">
              <a:solidFill>
                <a:schemeClr val="hlink"/>
              </a:solidFill>
              <a:latin typeface="+mn-lt"/>
            </a:endParaRPr>
          </a:p>
        </p:txBody>
      </p:sp>
      <p:sp>
        <p:nvSpPr>
          <p:cNvPr id="14347" name="Text Box 12"/>
          <p:cNvSpPr txBox="1">
            <a:spLocks noChangeArrowheads="1"/>
          </p:cNvSpPr>
          <p:nvPr/>
        </p:nvSpPr>
        <p:spPr bwMode="auto">
          <a:xfrm>
            <a:off x="2286000" y="838200"/>
            <a:ext cx="4953000" cy="701675"/>
          </a:xfrm>
          <a:prstGeom prst="rect">
            <a:avLst/>
          </a:prstGeom>
          <a:noFill/>
          <a:ln w="9525">
            <a:noFill/>
            <a:miter lim="800000"/>
            <a:headEnd/>
            <a:tailEnd/>
          </a:ln>
        </p:spPr>
        <p:txBody>
          <a:bodyPr>
            <a:spAutoFit/>
          </a:bodyPr>
          <a:lstStyle/>
          <a:p>
            <a:pPr algn="ctr">
              <a:spcBef>
                <a:spcPct val="50000"/>
              </a:spcBef>
            </a:pPr>
            <a:r>
              <a:rPr lang="en-US" sz="4000" dirty="0">
                <a:latin typeface="+mn-lt"/>
              </a:rPr>
              <a:t>Bottom Line</a:t>
            </a:r>
            <a:endParaRPr lang="en-US" sz="2400" dirty="0">
              <a:latin typeface="+mn-lt"/>
            </a:endParaRPr>
          </a:p>
        </p:txBody>
      </p:sp>
      <p:grpSp>
        <p:nvGrpSpPr>
          <p:cNvPr id="3" name="Group 13"/>
          <p:cNvGrpSpPr>
            <a:grpSpLocks/>
          </p:cNvGrpSpPr>
          <p:nvPr/>
        </p:nvGrpSpPr>
        <p:grpSpPr bwMode="auto">
          <a:xfrm>
            <a:off x="228600" y="4548188"/>
            <a:ext cx="8610600" cy="1797050"/>
            <a:chOff x="144" y="2865"/>
            <a:chExt cx="5424" cy="1132"/>
          </a:xfrm>
        </p:grpSpPr>
        <p:pic>
          <p:nvPicPr>
            <p:cNvPr id="14349" name="Picture 14" descr="ZM_23s">
              <a:hlinkClick r:id="rId11"/>
            </p:cNvPr>
            <p:cNvPicPr>
              <a:picLocks noChangeAspect="1" noChangeArrowheads="1"/>
            </p:cNvPicPr>
            <p:nvPr/>
          </p:nvPicPr>
          <p:blipFill>
            <a:blip r:embed="rId12" cstate="print"/>
            <a:srcRect/>
            <a:stretch>
              <a:fillRect/>
            </a:stretch>
          </p:blipFill>
          <p:spPr bwMode="auto">
            <a:xfrm>
              <a:off x="144" y="2880"/>
              <a:ext cx="1152" cy="1117"/>
            </a:xfrm>
            <a:prstGeom prst="rect">
              <a:avLst/>
            </a:prstGeom>
            <a:noFill/>
            <a:ln w="9525">
              <a:noFill/>
              <a:miter lim="800000"/>
              <a:headEnd/>
              <a:tailEnd/>
            </a:ln>
          </p:spPr>
        </p:pic>
        <p:pic>
          <p:nvPicPr>
            <p:cNvPr id="14350" name="Picture 15" descr="ZM_30"/>
            <p:cNvPicPr>
              <a:picLocks noChangeAspect="1" noChangeArrowheads="1"/>
            </p:cNvPicPr>
            <p:nvPr/>
          </p:nvPicPr>
          <p:blipFill>
            <a:blip r:embed="rId13" cstate="print"/>
            <a:srcRect/>
            <a:stretch>
              <a:fillRect/>
            </a:stretch>
          </p:blipFill>
          <p:spPr bwMode="auto">
            <a:xfrm>
              <a:off x="4464" y="2865"/>
              <a:ext cx="1104" cy="1071"/>
            </a:xfrm>
            <a:prstGeom prst="rect">
              <a:avLst/>
            </a:prstGeom>
            <a:noFill/>
            <a:ln w="9525">
              <a:noFill/>
              <a:miter lim="800000"/>
              <a:headEnd/>
              <a:tailEnd/>
            </a:ln>
          </p:spPr>
        </p:pic>
      </p:grpSp>
    </p:spTree>
    <p:extLst>
      <p:ext uri="{BB962C8B-B14F-4D97-AF65-F5344CB8AC3E}">
        <p14:creationId xmlns="" xmlns:p14="http://schemas.microsoft.com/office/powerpoint/2010/main" val="112168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422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422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422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423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423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423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4232">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29" grpId="0" build="allAtOnce"/>
      <p:bldP spid="56423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533400" y="1752600"/>
            <a:ext cx="7924800" cy="1098550"/>
          </a:xfrm>
          <a:prstGeom prst="rect">
            <a:avLst/>
          </a:prstGeom>
          <a:noFill/>
          <a:ln w="9525" algn="ctr">
            <a:noFill/>
            <a:miter lim="800000"/>
            <a:headEnd/>
            <a:tailEnd/>
          </a:ln>
        </p:spPr>
        <p:txBody>
          <a:bodyPr>
            <a:spAutoFit/>
          </a:bodyPr>
          <a:lstStyle/>
          <a:p>
            <a:pPr>
              <a:spcBef>
                <a:spcPct val="50000"/>
              </a:spcBef>
            </a:pPr>
            <a:r>
              <a:rPr lang="en-US" sz="6600" dirty="0">
                <a:solidFill>
                  <a:schemeClr val="tx1"/>
                </a:solidFill>
                <a:latin typeface="Arial" charset="0"/>
              </a:rPr>
              <a:t>4 Questions?</a:t>
            </a:r>
          </a:p>
        </p:txBody>
      </p:sp>
      <p:sp>
        <p:nvSpPr>
          <p:cNvPr id="6147" name="Rectangle 2"/>
          <p:cNvSpPr>
            <a:spLocks noChangeArrowheads="1"/>
          </p:cNvSpPr>
          <p:nvPr/>
        </p:nvSpPr>
        <p:spPr bwMode="auto">
          <a:xfrm>
            <a:off x="304800" y="2895600"/>
            <a:ext cx="8382000" cy="762000"/>
          </a:xfrm>
          <a:prstGeom prst="rect">
            <a:avLst/>
          </a:prstGeom>
          <a:noFill/>
          <a:ln w="9525">
            <a:noFill/>
            <a:miter lim="800000"/>
            <a:headEnd/>
            <a:tailEnd/>
          </a:ln>
        </p:spPr>
        <p:txBody>
          <a:bodyPr anchor="b" anchorCtr="1"/>
          <a:lstStyle/>
          <a:p>
            <a:pPr>
              <a:spcBef>
                <a:spcPct val="0"/>
              </a:spcBef>
              <a:buClrTx/>
            </a:pPr>
            <a:r>
              <a:rPr lang="en-US" sz="5400" b="1" i="1" dirty="0">
                <a:solidFill>
                  <a:srgbClr val="FFFF00"/>
                </a:solidFill>
                <a:latin typeface="Arial" charset="0"/>
              </a:rPr>
              <a:t>2. Do YOU have limited:</a:t>
            </a:r>
            <a:endParaRPr lang="en-US" sz="5400" b="1" dirty="0">
              <a:solidFill>
                <a:schemeClr val="tx2"/>
              </a:solidFill>
              <a:latin typeface="Arial" charset="0"/>
            </a:endParaRPr>
          </a:p>
        </p:txBody>
      </p:sp>
      <p:pic>
        <p:nvPicPr>
          <p:cNvPr id="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16100" y="304800"/>
            <a:ext cx="5359400" cy="1579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609600" y="3733800"/>
            <a:ext cx="6629400" cy="2476500"/>
            <a:chOff x="-369614" y="4038600"/>
            <a:chExt cx="8382000" cy="2476500"/>
          </a:xfrm>
        </p:grpSpPr>
        <p:sp>
          <p:nvSpPr>
            <p:cNvPr id="8" name="Rectangle 2"/>
            <p:cNvSpPr>
              <a:spLocks noChangeArrowheads="1"/>
            </p:cNvSpPr>
            <p:nvPr/>
          </p:nvSpPr>
          <p:spPr bwMode="auto">
            <a:xfrm>
              <a:off x="-369614" y="5715000"/>
              <a:ext cx="8382000" cy="762000"/>
            </a:xfrm>
            <a:prstGeom prst="rect">
              <a:avLst/>
            </a:prstGeom>
            <a:noFill/>
            <a:ln w="9525">
              <a:noFill/>
              <a:miter lim="800000"/>
              <a:headEnd/>
              <a:tailEnd/>
            </a:ln>
          </p:spPr>
          <p:txBody>
            <a:bodyPr anchor="b" anchorCtr="1"/>
            <a:lstStyle/>
            <a:p>
              <a:pPr>
                <a:spcBef>
                  <a:spcPct val="0"/>
                </a:spcBef>
                <a:buClrTx/>
              </a:pPr>
              <a:r>
                <a:rPr lang="en-US" sz="4800" i="1" dirty="0">
                  <a:solidFill>
                    <a:srgbClr val="FFFF00"/>
                  </a:solidFill>
                  <a:latin typeface="Arial" charset="0"/>
                </a:rPr>
                <a:t>Time</a:t>
              </a:r>
              <a:br>
                <a:rPr lang="en-US" sz="4800" i="1" dirty="0">
                  <a:solidFill>
                    <a:srgbClr val="FFFF00"/>
                  </a:solidFill>
                  <a:latin typeface="Arial" charset="0"/>
                </a:rPr>
              </a:br>
              <a:r>
                <a:rPr lang="en-US" sz="4800" i="1" dirty="0">
                  <a:solidFill>
                    <a:srgbClr val="FFFF00"/>
                  </a:solidFill>
                  <a:latin typeface="Arial" charset="0"/>
                </a:rPr>
                <a:t>$$$ </a:t>
              </a:r>
              <a:br>
                <a:rPr lang="en-US" sz="4800" i="1" dirty="0">
                  <a:solidFill>
                    <a:srgbClr val="FFFF00"/>
                  </a:solidFill>
                  <a:latin typeface="Arial" charset="0"/>
                </a:rPr>
              </a:br>
              <a:r>
                <a:rPr lang="en-US" sz="4800" i="1" dirty="0">
                  <a:solidFill>
                    <a:srgbClr val="FFFF00"/>
                  </a:solidFill>
                  <a:latin typeface="Arial" charset="0"/>
                </a:rPr>
                <a:t>Energy</a:t>
              </a:r>
              <a:endParaRPr lang="en-US" sz="4800" dirty="0">
                <a:solidFill>
                  <a:schemeClr val="tx2"/>
                </a:solidFill>
                <a:latin typeface="Arial" charset="0"/>
              </a:endParaRPr>
            </a:p>
          </p:txBody>
        </p:sp>
        <p:pic>
          <p:nvPicPr>
            <p:cNvPr id="9" name="Picture 8" descr="dollar_stretch_hg_clr.gif"/>
            <p:cNvPicPr>
              <a:picLocks noChangeAspect="1"/>
            </p:cNvPicPr>
            <p:nvPr/>
          </p:nvPicPr>
          <p:blipFill>
            <a:blip r:embed="rId4" cstate="print"/>
            <a:stretch>
              <a:fillRect/>
            </a:stretch>
          </p:blipFill>
          <p:spPr>
            <a:xfrm>
              <a:off x="5410200" y="5105400"/>
              <a:ext cx="1955800" cy="533400"/>
            </a:xfrm>
            <a:prstGeom prst="rect">
              <a:avLst/>
            </a:prstGeom>
          </p:spPr>
        </p:pic>
        <p:pic>
          <p:nvPicPr>
            <p:cNvPr id="10" name="Picture 6" descr="pocket_watch_hg_clr"/>
            <p:cNvPicPr>
              <a:picLocks noChangeAspect="1" noChangeArrowheads="1" noCrop="1"/>
            </p:cNvPicPr>
            <p:nvPr/>
          </p:nvPicPr>
          <p:blipFill>
            <a:blip r:embed="rId5" cstate="print"/>
            <a:srcRect/>
            <a:stretch>
              <a:fillRect/>
            </a:stretch>
          </p:blipFill>
          <p:spPr>
            <a:xfrm>
              <a:off x="6019800" y="4038600"/>
              <a:ext cx="914400" cy="1072813"/>
            </a:xfrm>
            <a:prstGeom prst="rect">
              <a:avLst/>
            </a:prstGeom>
            <a:noFill/>
          </p:spPr>
        </p:pic>
        <p:pic>
          <p:nvPicPr>
            <p:cNvPr id="11" name="Picture 10" descr="businessman_working_late_hg_clr.gif"/>
            <p:cNvPicPr>
              <a:picLocks noChangeAspect="1"/>
            </p:cNvPicPr>
            <p:nvPr/>
          </p:nvPicPr>
          <p:blipFill>
            <a:blip r:embed="rId6" cstate="print"/>
            <a:stretch>
              <a:fillRect/>
            </a:stretch>
          </p:blipFill>
          <p:spPr>
            <a:xfrm>
              <a:off x="5943600" y="5715000"/>
              <a:ext cx="800100" cy="800100"/>
            </a:xfrm>
            <a:prstGeom prst="rect">
              <a:avLst/>
            </a:prstGeom>
          </p:spPr>
        </p:pic>
      </p:grpSp>
    </p:spTree>
    <p:extLst>
      <p:ext uri="{BB962C8B-B14F-4D97-AF65-F5344CB8AC3E}">
        <p14:creationId xmlns="" xmlns:p14="http://schemas.microsoft.com/office/powerpoint/2010/main" val="170506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819400" y="228600"/>
            <a:ext cx="5524500" cy="762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smtClean="0">
                <a:ln>
                  <a:noFill/>
                </a:ln>
                <a:solidFill>
                  <a:schemeClr val="tx2"/>
                </a:solidFill>
                <a:effectLst/>
                <a:uLnTx/>
                <a:uFillTx/>
                <a:latin typeface="Arial" pitchFamily="34" charset="0"/>
                <a:ea typeface="+mj-ea"/>
                <a:cs typeface="+mj-cs"/>
              </a:rPr>
              <a:t>Let’s Eat Insects!!</a:t>
            </a:r>
            <a:endParaRPr kumimoji="0" lang="en-US" sz="4800" b="1" i="0" u="none" strike="noStrike" kern="0" cap="none" spc="0" normalizeH="0" baseline="0" noProof="0" dirty="0">
              <a:ln>
                <a:noFill/>
              </a:ln>
              <a:solidFill>
                <a:schemeClr val="tx2"/>
              </a:solidFill>
              <a:effectLst/>
              <a:uLnTx/>
              <a:uFillTx/>
              <a:latin typeface="+mj-lt"/>
              <a:ea typeface="+mj-ea"/>
              <a:cs typeface="+mj-cs"/>
            </a:endParaRPr>
          </a:p>
        </p:txBody>
      </p:sp>
      <p:pic>
        <p:nvPicPr>
          <p:cNvPr id="50178" name="Picture 2" descr="http://greatist.com/sites/default/files/styles/article_main/public/Grasshopper_post_0.jpg?itok=LzwypQFW"/>
          <p:cNvPicPr>
            <a:picLocks noChangeAspect="1" noChangeArrowheads="1"/>
          </p:cNvPicPr>
          <p:nvPr/>
        </p:nvPicPr>
        <p:blipFill>
          <a:blip r:embed="rId2" cstate="print"/>
          <a:srcRect l="3974" t="5096" r="16556"/>
          <a:stretch>
            <a:fillRect/>
          </a:stretch>
        </p:blipFill>
        <p:spPr bwMode="auto">
          <a:xfrm>
            <a:off x="152400" y="152400"/>
            <a:ext cx="1752600" cy="1088073"/>
          </a:xfrm>
          <a:prstGeom prst="rect">
            <a:avLst/>
          </a:prstGeom>
          <a:noFill/>
        </p:spPr>
      </p:pic>
      <p:pic>
        <p:nvPicPr>
          <p:cNvPr id="50180" name="Picture 4" descr="http://media.economist.com/sites/default/files/imagecache/full-width/images/2013/05/blogs/graphic-detail/20130518_gdc960.png"/>
          <p:cNvPicPr>
            <a:picLocks noChangeAspect="1" noChangeArrowheads="1"/>
          </p:cNvPicPr>
          <p:nvPr/>
        </p:nvPicPr>
        <p:blipFill>
          <a:blip r:embed="rId3" cstate="print"/>
          <a:srcRect b="48872"/>
          <a:stretch>
            <a:fillRect/>
          </a:stretch>
        </p:blipFill>
        <p:spPr bwMode="auto">
          <a:xfrm>
            <a:off x="2514600" y="1828800"/>
            <a:ext cx="6111874" cy="4191000"/>
          </a:xfrm>
          <a:prstGeom prst="rect">
            <a:avLst/>
          </a:prstGeom>
          <a:noFill/>
        </p:spPr>
      </p:pic>
      <p:sp>
        <p:nvSpPr>
          <p:cNvPr id="5" name="Rectangle 4"/>
          <p:cNvSpPr/>
          <p:nvPr/>
        </p:nvSpPr>
        <p:spPr>
          <a:xfrm>
            <a:off x="838200" y="6172200"/>
            <a:ext cx="8077200" cy="400110"/>
          </a:xfrm>
          <a:prstGeom prst="rect">
            <a:avLst/>
          </a:prstGeom>
        </p:spPr>
        <p:txBody>
          <a:bodyPr wrap="square">
            <a:spAutoFit/>
          </a:bodyPr>
          <a:lstStyle/>
          <a:p>
            <a:r>
              <a:rPr lang="en-US" sz="2000" dirty="0" smtClean="0">
                <a:latin typeface="+mn-lt"/>
                <a:hlinkClick r:id="rId4"/>
              </a:rPr>
              <a:t>http://www.economist.com/blogs/graphicdetail/2013/05/daily-chart-11</a:t>
            </a:r>
            <a:r>
              <a:rPr lang="en-US" sz="2000" dirty="0" smtClean="0">
                <a:latin typeface="+mn-lt"/>
              </a:rPr>
              <a:t> </a:t>
            </a:r>
            <a:endParaRPr lang="en-US" sz="2000" dirty="0">
              <a:latin typeface="+mn-lt"/>
            </a:endParaRPr>
          </a:p>
        </p:txBody>
      </p:sp>
      <p:sp>
        <p:nvSpPr>
          <p:cNvPr id="6" name="Rectangle 5"/>
          <p:cNvSpPr/>
          <p:nvPr/>
        </p:nvSpPr>
        <p:spPr>
          <a:xfrm>
            <a:off x="1066800" y="1219200"/>
            <a:ext cx="7848600" cy="461665"/>
          </a:xfrm>
          <a:prstGeom prst="rect">
            <a:avLst/>
          </a:prstGeom>
        </p:spPr>
        <p:txBody>
          <a:bodyPr wrap="square">
            <a:spAutoFit/>
          </a:bodyPr>
          <a:lstStyle/>
          <a:p>
            <a:r>
              <a:rPr lang="en-US" dirty="0" smtClean="0">
                <a:latin typeface="+mn-lt"/>
              </a:rPr>
              <a:t>"</a:t>
            </a:r>
            <a:r>
              <a:rPr lang="en-US" b="1" dirty="0" smtClean="0">
                <a:solidFill>
                  <a:srgbClr val="FF0000"/>
                </a:solidFill>
                <a:latin typeface="+mn-lt"/>
              </a:rPr>
              <a:t>entomophagy</a:t>
            </a:r>
            <a:r>
              <a:rPr lang="en-US" dirty="0" smtClean="0">
                <a:latin typeface="+mn-lt"/>
              </a:rPr>
              <a:t>," a fancy term for the eating of insects</a:t>
            </a:r>
            <a:endParaRPr lang="en-US" dirty="0">
              <a:latin typeface="+mn-lt"/>
            </a:endParaRPr>
          </a:p>
        </p:txBody>
      </p:sp>
      <p:sp>
        <p:nvSpPr>
          <p:cNvPr id="7" name="TextBox 6"/>
          <p:cNvSpPr txBox="1"/>
          <p:nvPr/>
        </p:nvSpPr>
        <p:spPr>
          <a:xfrm>
            <a:off x="228600" y="2667000"/>
            <a:ext cx="2287806" cy="1200329"/>
          </a:xfrm>
          <a:prstGeom prst="rect">
            <a:avLst/>
          </a:prstGeom>
          <a:noFill/>
        </p:spPr>
        <p:txBody>
          <a:bodyPr wrap="none" rtlCol="0">
            <a:spAutoFit/>
          </a:bodyPr>
          <a:lstStyle/>
          <a:p>
            <a:pPr algn="ctr"/>
            <a:r>
              <a:rPr lang="en-US" dirty="0" smtClean="0">
                <a:latin typeface="+mn-lt"/>
              </a:rPr>
              <a:t>WHO  by 2050 </a:t>
            </a:r>
          </a:p>
          <a:p>
            <a:pPr algn="ctr"/>
            <a:r>
              <a:rPr lang="en-US" dirty="0" smtClean="0">
                <a:latin typeface="+mn-lt"/>
              </a:rPr>
              <a:t>We will be </a:t>
            </a:r>
          </a:p>
          <a:p>
            <a:pPr algn="ctr"/>
            <a:r>
              <a:rPr lang="en-US" dirty="0" smtClean="0">
                <a:latin typeface="+mn-lt"/>
              </a:rPr>
              <a:t>Eating Insects!</a:t>
            </a:r>
          </a:p>
        </p:txBody>
      </p:sp>
      <p:sp>
        <p:nvSpPr>
          <p:cNvPr id="8" name="Text Box 6"/>
          <p:cNvSpPr txBox="1">
            <a:spLocks noChangeArrowheads="1"/>
          </p:cNvSpPr>
          <p:nvPr/>
        </p:nvSpPr>
        <p:spPr bwMode="auto">
          <a:xfrm>
            <a:off x="457200" y="2667000"/>
            <a:ext cx="7924800" cy="1754326"/>
          </a:xfrm>
          <a:prstGeom prst="rect">
            <a:avLst/>
          </a:prstGeom>
          <a:solidFill>
            <a:srgbClr val="FFFF00"/>
          </a:solidFill>
          <a:ln w="12700">
            <a:solidFill>
              <a:srgbClr val="0000FF"/>
            </a:solidFill>
            <a:miter lim="800000"/>
            <a:headEnd type="none" w="sm" len="sm"/>
            <a:tailEnd type="none" w="sm" len="sm"/>
          </a:ln>
          <a:effectLst/>
        </p:spPr>
        <p:txBody>
          <a:bodyPr wrap="square">
            <a:spAutoFit/>
          </a:bodyPr>
          <a:lstStyle/>
          <a:p>
            <a:pPr algn="ctr">
              <a:spcBef>
                <a:spcPct val="50000"/>
              </a:spcBef>
            </a:pPr>
            <a:r>
              <a:rPr lang="en-US" sz="3600" b="1" i="1" dirty="0" smtClean="0">
                <a:solidFill>
                  <a:srgbClr val="000099"/>
                </a:solidFill>
                <a:latin typeface="+mn-lt"/>
              </a:rPr>
              <a:t>New source of fuel for humans!! Could this be </a:t>
            </a:r>
            <a:r>
              <a:rPr lang="en-US" sz="3600" b="1" i="1" dirty="0" err="1" smtClean="0">
                <a:solidFill>
                  <a:srgbClr val="000099"/>
                </a:solidFill>
                <a:latin typeface="+mn-lt"/>
              </a:rPr>
              <a:t>NuStar’s</a:t>
            </a:r>
            <a:r>
              <a:rPr lang="en-US" sz="3600" b="1" i="1" dirty="0" smtClean="0">
                <a:solidFill>
                  <a:srgbClr val="000099"/>
                </a:solidFill>
                <a:latin typeface="+mn-lt"/>
              </a:rPr>
              <a:t> Next Adventure?</a:t>
            </a:r>
            <a:endParaRPr lang="en-US" sz="3600" b="1" i="1" dirty="0">
              <a:solidFill>
                <a:srgbClr val="000099"/>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Text Box 3"/>
          <p:cNvSpPr txBox="1">
            <a:spLocks noChangeArrowheads="1"/>
          </p:cNvSpPr>
          <p:nvPr/>
        </p:nvSpPr>
        <p:spPr bwMode="auto">
          <a:xfrm>
            <a:off x="457200" y="1219200"/>
            <a:ext cx="8686800" cy="1323439"/>
          </a:xfrm>
          <a:prstGeom prst="rect">
            <a:avLst/>
          </a:prstGeom>
          <a:noFill/>
          <a:ln w="9525">
            <a:noFill/>
            <a:miter lim="800000"/>
            <a:headEnd/>
            <a:tailEnd/>
          </a:ln>
        </p:spPr>
        <p:txBody>
          <a:bodyPr wrap="square">
            <a:spAutoFit/>
          </a:bodyPr>
          <a:lstStyle/>
          <a:p>
            <a:pPr algn="ctr" eaLnBrk="0" hangingPunct="0">
              <a:spcBef>
                <a:spcPct val="50000"/>
              </a:spcBef>
              <a:buClrTx/>
            </a:pPr>
            <a:r>
              <a:rPr lang="en-US" sz="4000" dirty="0" smtClean="0">
                <a:solidFill>
                  <a:schemeClr val="tx1"/>
                </a:solidFill>
                <a:latin typeface="Arial" pitchFamily="34" charset="0"/>
              </a:rPr>
              <a:t>It is good to set goals and have some way to measure your progress. </a:t>
            </a:r>
            <a:endParaRPr lang="en-US" sz="4000" dirty="0">
              <a:solidFill>
                <a:schemeClr val="tx1"/>
              </a:solidFill>
              <a:latin typeface="Arial" pitchFamily="34" charset="0"/>
            </a:endParaRPr>
          </a:p>
        </p:txBody>
      </p:sp>
      <p:pic>
        <p:nvPicPr>
          <p:cNvPr id="130053" name="Picture 6"/>
          <p:cNvPicPr>
            <a:picLocks noChangeAspect="1" noChangeArrowheads="1"/>
          </p:cNvPicPr>
          <p:nvPr/>
        </p:nvPicPr>
        <p:blipFill>
          <a:blip r:embed="rId3" cstate="print"/>
          <a:srcRect/>
          <a:stretch>
            <a:fillRect/>
          </a:stretch>
        </p:blipFill>
        <p:spPr bwMode="auto">
          <a:xfrm>
            <a:off x="3810000" y="2895600"/>
            <a:ext cx="2879725" cy="2286000"/>
          </a:xfrm>
          <a:prstGeom prst="rect">
            <a:avLst/>
          </a:prstGeom>
          <a:solidFill>
            <a:srgbClr val="FFFF00"/>
          </a:solidFill>
          <a:ln w="9525">
            <a:solidFill>
              <a:srgbClr val="FFFF00"/>
            </a:solidFill>
            <a:miter lim="800000"/>
            <a:headEnd/>
            <a:tailEnd/>
          </a:ln>
        </p:spPr>
      </p:pic>
      <p:pic>
        <p:nvPicPr>
          <p:cNvPr id="130056" name="Picture 6" descr="http://www.insideoutsidespa.com/newsletter/bca-fe-image.jpg"/>
          <p:cNvPicPr>
            <a:picLocks noChangeAspect="1" noChangeArrowheads="1"/>
          </p:cNvPicPr>
          <p:nvPr/>
        </p:nvPicPr>
        <p:blipFill>
          <a:blip r:embed="rId4" cstate="print"/>
          <a:srcRect/>
          <a:stretch>
            <a:fillRect/>
          </a:stretch>
        </p:blipFill>
        <p:spPr bwMode="auto">
          <a:xfrm>
            <a:off x="6858000" y="2743200"/>
            <a:ext cx="1981200" cy="3041650"/>
          </a:xfrm>
          <a:prstGeom prst="rect">
            <a:avLst/>
          </a:prstGeom>
          <a:noFill/>
          <a:ln w="9525">
            <a:noFill/>
            <a:miter lim="800000"/>
            <a:headEnd/>
            <a:tailEnd/>
          </a:ln>
        </p:spPr>
      </p:pic>
      <p:pic>
        <p:nvPicPr>
          <p:cNvPr id="9" name="Picture 2" descr="http://www.insideoutsidespa.com/newsletter/dxa-body-composition-staff-small.jpg">
            <a:hlinkClick r:id="rId5"/>
          </p:cNvPr>
          <p:cNvPicPr>
            <a:picLocks noChangeAspect="1" noChangeArrowheads="1"/>
          </p:cNvPicPr>
          <p:nvPr/>
        </p:nvPicPr>
        <p:blipFill>
          <a:blip r:embed="rId6" cstate="print">
            <a:extLst>
              <a:ext uri="{BEBA8EAE-BF5A-486C-A8C5-ECC9F3942E4B}">
                <a14:imgProps xmlns="" xmlns:a14="http://schemas.microsoft.com/office/drawing/2010/main">
                  <a14:imgLayer r:embed="rId7">
                    <a14:imgEffect>
                      <a14:brightnessContrast bright="9000"/>
                    </a14:imgEffect>
                  </a14:imgLayer>
                </a14:imgProps>
              </a:ext>
              <a:ext uri="{28A0092B-C50C-407E-A947-70E740481C1C}">
                <a14:useLocalDpi xmlns="" xmlns:a14="http://schemas.microsoft.com/office/drawing/2010/main" val="0"/>
              </a:ext>
            </a:extLst>
          </a:blip>
          <a:srcRect/>
          <a:stretch>
            <a:fillRect/>
          </a:stretch>
        </p:blipFill>
        <p:spPr bwMode="auto">
          <a:xfrm>
            <a:off x="304800" y="2895600"/>
            <a:ext cx="3386027" cy="22836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571500" y="152400"/>
            <a:ext cx="7772400" cy="762000"/>
          </a:xfrm>
        </p:spPr>
        <p:txBody>
          <a:bodyPr/>
          <a:lstStyle/>
          <a:p>
            <a:r>
              <a:rPr lang="en-US" sz="3600" dirty="0">
                <a:latin typeface="Arial" pitchFamily="34" charset="0"/>
              </a:rPr>
              <a:t>DXA Body Composition Testing</a:t>
            </a:r>
            <a:r>
              <a:rPr lang="en-US" sz="3600" dirty="0" smtClean="0">
                <a:latin typeface="Arial" pitchFamily="34" charset="0"/>
              </a:rPr>
              <a:t>!!</a:t>
            </a:r>
            <a:endParaRPr lang="en-US" sz="3600" dirty="0"/>
          </a:p>
        </p:txBody>
      </p:sp>
      <p:pic>
        <p:nvPicPr>
          <p:cNvPr id="285698" name="Picture 2" descr="http://www.insideoutsidespa.com/newsletter/dxa-body-composition-staff-large.jpg"/>
          <p:cNvPicPr>
            <a:picLocks noChangeAspect="1" noChangeArrowheads="1"/>
          </p:cNvPicPr>
          <p:nvPr/>
        </p:nvPicPr>
        <p:blipFill>
          <a:blip r:embed="rId8" cstate="print"/>
          <a:srcRect/>
          <a:stretch>
            <a:fillRect/>
          </a:stretch>
        </p:blipFill>
        <p:spPr bwMode="auto">
          <a:xfrm>
            <a:off x="304800" y="685800"/>
            <a:ext cx="8121650" cy="5411845"/>
          </a:xfrm>
          <a:prstGeom prst="rect">
            <a:avLst/>
          </a:prstGeom>
          <a:noFill/>
        </p:spPr>
      </p:pic>
      <p:pic>
        <p:nvPicPr>
          <p:cNvPr id="285699" name="Picture 3"/>
          <p:cNvPicPr>
            <a:picLocks noChangeAspect="1" noChangeArrowheads="1"/>
          </p:cNvPicPr>
          <p:nvPr/>
        </p:nvPicPr>
        <p:blipFill>
          <a:blip r:embed="rId9" cstate="print"/>
          <a:srcRect/>
          <a:stretch>
            <a:fillRect/>
          </a:stretch>
        </p:blipFill>
        <p:spPr bwMode="auto">
          <a:xfrm>
            <a:off x="2514600" y="685800"/>
            <a:ext cx="4000072" cy="5562600"/>
          </a:xfrm>
          <a:prstGeom prst="rect">
            <a:avLst/>
          </a:prstGeom>
          <a:noFill/>
          <a:ln w="9525">
            <a:noFill/>
            <a:miter lim="800000"/>
            <a:headEnd/>
            <a:tailEnd/>
          </a:ln>
        </p:spPr>
      </p:pic>
      <p:pic>
        <p:nvPicPr>
          <p:cNvPr id="10" name="Picture 6"/>
          <p:cNvPicPr>
            <a:picLocks noChangeAspect="1" noChangeArrowheads="1"/>
          </p:cNvPicPr>
          <p:nvPr/>
        </p:nvPicPr>
        <p:blipFill>
          <a:blip r:embed="rId3" cstate="print"/>
          <a:srcRect/>
          <a:stretch>
            <a:fillRect/>
          </a:stretch>
        </p:blipFill>
        <p:spPr bwMode="auto">
          <a:xfrm>
            <a:off x="1524000" y="914400"/>
            <a:ext cx="5775325" cy="4584602"/>
          </a:xfrm>
          <a:prstGeom prst="rect">
            <a:avLst/>
          </a:prstGeom>
          <a:solidFill>
            <a:srgbClr val="FFFF00"/>
          </a:solidFill>
          <a:ln w="9525">
            <a:solidFill>
              <a:srgbClr val="FFFF00"/>
            </a:solidFill>
            <a:miter lim="800000"/>
            <a:headEnd/>
            <a:tailEnd/>
          </a:ln>
        </p:spPr>
      </p:pic>
    </p:spTree>
    <p:extLst>
      <p:ext uri="{BB962C8B-B14F-4D97-AF65-F5344CB8AC3E}">
        <p14:creationId xmlns="" xmlns:p14="http://schemas.microsoft.com/office/powerpoint/2010/main" val="258674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5698"/>
                                        </p:tgtEl>
                                        <p:attrNameLst>
                                          <p:attrName>style.visibility</p:attrName>
                                        </p:attrNameLst>
                                      </p:cBhvr>
                                      <p:to>
                                        <p:strVal val="visible"/>
                                      </p:to>
                                    </p:set>
                                  </p:childTnLst>
                                  <p:subTnLst>
                                    <p:set>
                                      <p:cBhvr override="childStyle">
                                        <p:cTn dur="1" fill="hold" display="0" masterRel="nextClick" afterEffect="1"/>
                                        <p:tgtEl>
                                          <p:spTgt spid="28569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5699"/>
                                        </p:tgtEl>
                                        <p:attrNameLst>
                                          <p:attrName>style.visibility</p:attrName>
                                        </p:attrNameLst>
                                      </p:cBhvr>
                                      <p:to>
                                        <p:strVal val="visible"/>
                                      </p:to>
                                    </p:set>
                                  </p:childTnLst>
                                  <p:subTnLst>
                                    <p:set>
                                      <p:cBhvr override="childStyle">
                                        <p:cTn dur="1" fill="hold" display="0" masterRel="nextClick" afterEffect="1"/>
                                        <p:tgtEl>
                                          <p:spTgt spid="28569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4"/>
          <p:cNvSpPr>
            <a:spLocks noGrp="1" noChangeArrowheads="1"/>
          </p:cNvSpPr>
          <p:nvPr>
            <p:ph type="title"/>
          </p:nvPr>
        </p:nvSpPr>
        <p:spPr>
          <a:xfrm>
            <a:off x="4876800" y="1371600"/>
            <a:ext cx="4267200" cy="3916363"/>
          </a:xfrm>
        </p:spPr>
        <p:txBody>
          <a:bodyPr/>
          <a:lstStyle/>
          <a:p>
            <a:pPr eaLnBrk="1" hangingPunct="1"/>
            <a:r>
              <a:rPr lang="en-US" sz="4000" dirty="0" smtClean="0">
                <a:solidFill>
                  <a:srgbClr val="FF0000"/>
                </a:solidFill>
                <a:latin typeface="Kristen ITC" pitchFamily="66" charset="0"/>
              </a:rPr>
              <a:t>Setting Your Goals!</a:t>
            </a:r>
            <a:br>
              <a:rPr lang="en-US" sz="4000" dirty="0" smtClean="0">
                <a:solidFill>
                  <a:srgbClr val="FF0000"/>
                </a:solidFill>
                <a:latin typeface="Kristen ITC" pitchFamily="66" charset="0"/>
              </a:rPr>
            </a:br>
            <a:r>
              <a:rPr lang="en-US" sz="4000" dirty="0" smtClean="0"/>
              <a:t>Your Modified Zone/</a:t>
            </a:r>
            <a:r>
              <a:rPr lang="en-US" sz="4000" dirty="0" err="1" smtClean="0"/>
              <a:t>Paleo</a:t>
            </a:r>
            <a:r>
              <a:rPr lang="en-US" sz="4000" dirty="0" smtClean="0"/>
              <a:t> Prescription</a:t>
            </a:r>
            <a:br>
              <a:rPr lang="en-US" sz="4000" dirty="0" smtClean="0"/>
            </a:br>
            <a:r>
              <a:rPr lang="en-US" sz="4000" dirty="0" smtClean="0"/>
              <a:t/>
            </a:r>
            <a:br>
              <a:rPr lang="en-US" sz="4000" dirty="0" smtClean="0"/>
            </a:br>
            <a:r>
              <a:rPr lang="en-US" sz="4000" dirty="0" smtClean="0"/>
              <a:t>Based On</a:t>
            </a:r>
            <a:br>
              <a:rPr lang="en-US" sz="4000" dirty="0" smtClean="0"/>
            </a:br>
            <a:r>
              <a:rPr lang="en-US" sz="4000" dirty="0" smtClean="0"/>
              <a:t>DXA Body </a:t>
            </a:r>
            <a:br>
              <a:rPr lang="en-US" sz="4000" dirty="0" smtClean="0"/>
            </a:br>
            <a:r>
              <a:rPr lang="en-US" sz="4000" dirty="0" smtClean="0"/>
              <a:t>Composition Scan</a:t>
            </a:r>
          </a:p>
        </p:txBody>
      </p:sp>
      <p:pic>
        <p:nvPicPr>
          <p:cNvPr id="131075" name="Picture 3" descr="Zone Paleo RX.jpg"/>
          <p:cNvPicPr>
            <a:picLocks noChangeAspect="1"/>
          </p:cNvPicPr>
          <p:nvPr/>
        </p:nvPicPr>
        <p:blipFill>
          <a:blip r:embed="rId3" cstate="print"/>
          <a:srcRect/>
          <a:stretch>
            <a:fillRect/>
          </a:stretch>
        </p:blipFill>
        <p:spPr bwMode="auto">
          <a:xfrm>
            <a:off x="685800" y="228598"/>
            <a:ext cx="4495800" cy="6340475"/>
          </a:xfrm>
          <a:prstGeom prst="rect">
            <a:avLst/>
          </a:prstGeom>
          <a:noFill/>
          <a:ln w="9525">
            <a:noFill/>
            <a:miter lim="800000"/>
            <a:headEnd/>
            <a:tailEnd/>
          </a:ln>
        </p:spPr>
      </p:pic>
      <p:pic>
        <p:nvPicPr>
          <p:cNvPr id="4" name="Picture 3" descr="Zone Paleo RX.jpg"/>
          <p:cNvPicPr>
            <a:picLocks noChangeAspect="1"/>
          </p:cNvPicPr>
          <p:nvPr/>
        </p:nvPicPr>
        <p:blipFill>
          <a:blip r:embed="rId3" cstate="print"/>
          <a:srcRect b="63946"/>
          <a:stretch>
            <a:fillRect/>
          </a:stretch>
        </p:blipFill>
        <p:spPr bwMode="auto">
          <a:xfrm>
            <a:off x="457200" y="1066800"/>
            <a:ext cx="8392160" cy="4267200"/>
          </a:xfrm>
          <a:prstGeom prst="rect">
            <a:avLst/>
          </a:prstGeom>
          <a:noFill/>
          <a:ln w="9525">
            <a:noFill/>
            <a:miter lim="800000"/>
            <a:headEnd/>
            <a:tailEnd/>
          </a:ln>
        </p:spPr>
      </p:pic>
      <p:pic>
        <p:nvPicPr>
          <p:cNvPr id="5" name="Picture 3" descr="Zone Paleo RX.jpg"/>
          <p:cNvPicPr>
            <a:picLocks noChangeAspect="1"/>
          </p:cNvPicPr>
          <p:nvPr/>
        </p:nvPicPr>
        <p:blipFill>
          <a:blip r:embed="rId3" cstate="print"/>
          <a:srcRect t="36054" b="41112"/>
          <a:stretch>
            <a:fillRect/>
          </a:stretch>
        </p:blipFill>
        <p:spPr bwMode="auto">
          <a:xfrm>
            <a:off x="381000" y="1752600"/>
            <a:ext cx="8518358" cy="2743200"/>
          </a:xfrm>
          <a:prstGeom prst="rect">
            <a:avLst/>
          </a:prstGeom>
          <a:noFill/>
          <a:ln w="9525">
            <a:noFill/>
            <a:miter lim="800000"/>
            <a:headEnd/>
            <a:tailEnd/>
          </a:ln>
        </p:spPr>
      </p:pic>
      <p:pic>
        <p:nvPicPr>
          <p:cNvPr id="6" name="Picture 3" descr="Zone Paleo RX.jpg"/>
          <p:cNvPicPr>
            <a:picLocks noChangeAspect="1"/>
          </p:cNvPicPr>
          <p:nvPr/>
        </p:nvPicPr>
        <p:blipFill>
          <a:blip r:embed="rId3" cstate="print"/>
          <a:srcRect t="71522"/>
          <a:stretch>
            <a:fillRect/>
          </a:stretch>
        </p:blipFill>
        <p:spPr bwMode="auto">
          <a:xfrm>
            <a:off x="228600" y="2362200"/>
            <a:ext cx="8763000" cy="3519349"/>
          </a:xfrm>
          <a:prstGeom prst="rect">
            <a:avLst/>
          </a:prstGeom>
          <a:noFill/>
          <a:ln w="9525">
            <a:noFill/>
            <a:miter lim="800000"/>
            <a:headEnd/>
            <a:tailEnd/>
          </a:ln>
        </p:spPr>
      </p:pic>
    </p:spTree>
    <p:extLst>
      <p:ext uri="{BB962C8B-B14F-4D97-AF65-F5344CB8AC3E}">
        <p14:creationId xmlns="" xmlns:p14="http://schemas.microsoft.com/office/powerpoint/2010/main" val="95416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sz="4000" dirty="0" smtClean="0"/>
              <a:t>6 Components of an Optimal Health and Aging Program</a:t>
            </a:r>
            <a:r>
              <a:rPr lang="en-US" sz="2400" baseline="90000" dirty="0" smtClean="0">
                <a:cs typeface="Arial" pitchFamily="34" charset="0"/>
              </a:rPr>
              <a:t>©</a:t>
            </a:r>
            <a:endParaRPr lang="en-US" sz="4000" dirty="0" smtClean="0"/>
          </a:p>
        </p:txBody>
      </p:sp>
      <p:sp>
        <p:nvSpPr>
          <p:cNvPr id="59395" name="Rectangle 3"/>
          <p:cNvSpPr>
            <a:spLocks noGrp="1" noChangeArrowheads="1"/>
          </p:cNvSpPr>
          <p:nvPr>
            <p:ph idx="1"/>
          </p:nvPr>
        </p:nvSpPr>
        <p:spPr>
          <a:xfrm>
            <a:off x="152400" y="1828800"/>
            <a:ext cx="8991600" cy="4267200"/>
          </a:xfrm>
        </p:spPr>
        <p:txBody>
          <a:bodyPr/>
          <a:lstStyle/>
          <a:p>
            <a:pPr marL="457200" indent="-457200" eaLnBrk="1" hangingPunct="1">
              <a:buClr>
                <a:schemeClr val="tx1"/>
              </a:buClr>
              <a:buFontTx/>
              <a:buAutoNum type="arabicPeriod"/>
            </a:pPr>
            <a:r>
              <a:rPr lang="en-US" dirty="0" smtClean="0"/>
              <a:t>Injury Prevention</a:t>
            </a:r>
          </a:p>
          <a:p>
            <a:pPr marL="457200" indent="-457200" eaLnBrk="1" hangingPunct="1">
              <a:buClr>
                <a:schemeClr val="tx1"/>
              </a:buClr>
              <a:buFontTx/>
              <a:buAutoNum type="arabicPeriod"/>
            </a:pPr>
            <a:r>
              <a:rPr lang="en-US" dirty="0" smtClean="0"/>
              <a:t>Checkups</a:t>
            </a:r>
          </a:p>
          <a:p>
            <a:pPr marL="457200" indent="-457200" eaLnBrk="1" hangingPunct="1">
              <a:buClr>
                <a:schemeClr val="tx1"/>
              </a:buClr>
              <a:buFontTx/>
              <a:buAutoNum type="arabicPeriod"/>
            </a:pPr>
            <a:r>
              <a:rPr lang="en-US" dirty="0" smtClean="0"/>
              <a:t>Nutrition</a:t>
            </a:r>
          </a:p>
          <a:p>
            <a:pPr marL="457200" indent="-457200" eaLnBrk="1" hangingPunct="1">
              <a:buClr>
                <a:schemeClr val="tx1"/>
              </a:buClr>
              <a:buFontTx/>
              <a:buAutoNum type="arabicPeriod"/>
            </a:pPr>
            <a:r>
              <a:rPr lang="en-US" dirty="0" smtClean="0">
                <a:solidFill>
                  <a:srgbClr val="FF3300"/>
                </a:solidFill>
              </a:rPr>
              <a:t>Exercise </a:t>
            </a:r>
          </a:p>
          <a:p>
            <a:pPr marL="457200" indent="-457200" eaLnBrk="1" hangingPunct="1">
              <a:buClr>
                <a:schemeClr val="tx1"/>
              </a:buClr>
              <a:buFontTx/>
              <a:buNone/>
            </a:pPr>
            <a:r>
              <a:rPr lang="en-US" dirty="0" smtClean="0">
                <a:solidFill>
                  <a:srgbClr val="FF3300"/>
                </a:solidFill>
              </a:rPr>
              <a:t> 	Strength Training (Maintain Muscle Mass)</a:t>
            </a:r>
          </a:p>
          <a:p>
            <a:pPr marL="457200" indent="-457200" eaLnBrk="1" hangingPunct="1">
              <a:buClr>
                <a:schemeClr val="tx1"/>
              </a:buClr>
              <a:buFontTx/>
              <a:buNone/>
            </a:pPr>
            <a:r>
              <a:rPr lang="en-US" dirty="0" smtClean="0">
                <a:solidFill>
                  <a:srgbClr val="FF3300"/>
                </a:solidFill>
              </a:rPr>
              <a:t>	</a:t>
            </a:r>
            <a:r>
              <a:rPr lang="en-US" sz="2400" dirty="0" smtClean="0">
                <a:solidFill>
                  <a:srgbClr val="FF3300"/>
                </a:solidFill>
              </a:rPr>
              <a:t>Aerobic Training</a:t>
            </a:r>
          </a:p>
          <a:p>
            <a:pPr marL="457200" indent="-457200" eaLnBrk="1" hangingPunct="1">
              <a:buClr>
                <a:schemeClr val="tx1"/>
              </a:buClr>
              <a:buFontTx/>
              <a:buNone/>
            </a:pPr>
            <a:r>
              <a:rPr lang="en-US" dirty="0" smtClean="0">
                <a:solidFill>
                  <a:srgbClr val="FF3300"/>
                </a:solidFill>
              </a:rPr>
              <a:t>	</a:t>
            </a:r>
            <a:r>
              <a:rPr lang="en-US" sz="2400" dirty="0" smtClean="0">
                <a:solidFill>
                  <a:srgbClr val="FF3300"/>
                </a:solidFill>
              </a:rPr>
              <a:t>Flexibility Training</a:t>
            </a:r>
            <a:endParaRPr lang="en-US" sz="2400" dirty="0" smtClean="0"/>
          </a:p>
        </p:txBody>
      </p:sp>
    </p:spTree>
    <p:custDataLst>
      <p:tags r:id="rId1"/>
    </p:custData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2133600" y="1295400"/>
            <a:ext cx="64008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4400" b="1">
              <a:solidFill>
                <a:schemeClr val="tx2"/>
              </a:solidFill>
              <a:latin typeface="Arial" pitchFamily="34" charset="0"/>
            </a:endParaRPr>
          </a:p>
        </p:txBody>
      </p:sp>
      <p:sp>
        <p:nvSpPr>
          <p:cNvPr id="265219" name="Text Box 3"/>
          <p:cNvSpPr txBox="1">
            <a:spLocks noChangeArrowheads="1"/>
          </p:cNvSpPr>
          <p:nvPr/>
        </p:nvSpPr>
        <p:spPr bwMode="auto">
          <a:xfrm>
            <a:off x="381000" y="3124200"/>
            <a:ext cx="2209800" cy="1004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a:latin typeface="Arial" pitchFamily="34" charset="0"/>
              </a:rPr>
              <a:t>Where? </a:t>
            </a:r>
          </a:p>
          <a:p>
            <a:pPr eaLnBrk="1" hangingPunct="1">
              <a:spcBef>
                <a:spcPct val="50000"/>
              </a:spcBef>
            </a:pPr>
            <a:r>
              <a:rPr lang="en-US" b="1">
                <a:latin typeface="Arial" pitchFamily="34" charset="0"/>
              </a:rPr>
              <a:t>By Whom? </a:t>
            </a:r>
          </a:p>
        </p:txBody>
      </p:sp>
      <p:sp>
        <p:nvSpPr>
          <p:cNvPr id="23556" name="Rectangle 4"/>
          <p:cNvSpPr>
            <a:spLocks noGrp="1" noChangeArrowheads="1"/>
          </p:cNvSpPr>
          <p:nvPr>
            <p:ph type="title"/>
          </p:nvPr>
        </p:nvSpPr>
        <p:spPr>
          <a:xfrm>
            <a:off x="1143000" y="304800"/>
            <a:ext cx="7772400" cy="1143000"/>
          </a:xfrm>
        </p:spPr>
        <p:txBody>
          <a:bodyPr/>
          <a:lstStyle/>
          <a:p>
            <a:pPr eaLnBrk="1" hangingPunct="1"/>
            <a:r>
              <a:rPr lang="en-US" sz="4000" smtClean="0">
                <a:cs typeface="Arial" pitchFamily="34" charset="0"/>
              </a:rPr>
              <a:t>IF You Were To Exercise?      Confusing Messages!!</a:t>
            </a:r>
          </a:p>
        </p:txBody>
      </p:sp>
      <p:pic>
        <p:nvPicPr>
          <p:cNvPr id="23557" name="Picture 5" descr="heart_jogging_hg_clr"/>
          <p:cNvPicPr>
            <a:picLocks noGrp="1" noChangeAspect="1" noChangeArrowheads="1" noCrop="1"/>
          </p:cNvPicPr>
          <p:nvPr>
            <p:ph sz="half" idx="1"/>
          </p:nvPr>
        </p:nvPicPr>
        <p:blipFill>
          <a:blip r:embed="rId2" cstate="print">
            <a:extLst>
              <a:ext uri="{28A0092B-C50C-407E-A947-70E740481C1C}">
                <a14:useLocalDpi xmlns="" xmlns:a14="http://schemas.microsoft.com/office/drawing/2010/main" val="0"/>
              </a:ext>
            </a:extLst>
          </a:blip>
          <a:srcRect/>
          <a:stretch>
            <a:fillRect/>
          </a:stretch>
        </p:blipFill>
        <p:spPr>
          <a:xfrm>
            <a:off x="152400" y="228600"/>
            <a:ext cx="1616075" cy="1905000"/>
          </a:xfrm>
          <a:noFill/>
        </p:spPr>
      </p:pic>
      <p:pic>
        <p:nvPicPr>
          <p:cNvPr id="23559" name="Picture 7" descr="morter_pestle_lg_clr"/>
          <p:cNvPicPr>
            <a:picLocks noGrp="1" noChangeAspect="1" noChangeArrowheads="1" noCrop="1"/>
          </p:cNvPicPr>
          <p:nvPr>
            <p:ph sz="half" idx="2"/>
          </p:nvPr>
        </p:nvPicPr>
        <p:blipFill>
          <a:blip r:embed="rId3" cstate="print">
            <a:extLst>
              <a:ext uri="{28A0092B-C50C-407E-A947-70E740481C1C}">
                <a14:useLocalDpi xmlns="" xmlns:a14="http://schemas.microsoft.com/office/drawing/2010/main" val="0"/>
              </a:ext>
            </a:extLst>
          </a:blip>
          <a:stretch>
            <a:fillRect/>
          </a:stretch>
        </p:blipFill>
        <p:spPr>
          <a:xfrm>
            <a:off x="5838825" y="3154362"/>
            <a:ext cx="1428750" cy="1428750"/>
          </a:xfrm>
          <a:noFill/>
        </p:spPr>
      </p:pic>
      <p:sp>
        <p:nvSpPr>
          <p:cNvPr id="23558" name="Text Box 6"/>
          <p:cNvSpPr txBox="1">
            <a:spLocks noChangeArrowheads="1"/>
          </p:cNvSpPr>
          <p:nvPr/>
        </p:nvSpPr>
        <p:spPr bwMode="auto">
          <a:xfrm>
            <a:off x="1676400" y="1600200"/>
            <a:ext cx="5715000" cy="1169988"/>
          </a:xfrm>
          <a:prstGeom prst="rect">
            <a:avLst/>
          </a:prstGeom>
          <a:noFill/>
          <a:ln w="9525">
            <a:solidFill>
              <a:srgbClr val="000099"/>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2800" b="1">
                <a:latin typeface="Arial" pitchFamily="34" charset="0"/>
              </a:rPr>
              <a:t>Let’s Write a </a:t>
            </a:r>
          </a:p>
          <a:p>
            <a:pPr algn="ctr" eaLnBrk="1" hangingPunct="1">
              <a:spcBef>
                <a:spcPct val="50000"/>
              </a:spcBef>
            </a:pPr>
            <a:r>
              <a:rPr lang="en-US" sz="2800" b="1">
                <a:latin typeface="Arial" pitchFamily="34" charset="0"/>
              </a:rPr>
              <a:t>“Exercise Prescription”</a:t>
            </a:r>
          </a:p>
        </p:txBody>
      </p:sp>
      <p:sp>
        <p:nvSpPr>
          <p:cNvPr id="265224" name="Text Box 8"/>
          <p:cNvSpPr txBox="1">
            <a:spLocks noChangeArrowheads="1"/>
          </p:cNvSpPr>
          <p:nvPr/>
        </p:nvSpPr>
        <p:spPr bwMode="auto">
          <a:xfrm>
            <a:off x="2514600" y="3124200"/>
            <a:ext cx="2590800" cy="210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a:latin typeface="Arial" pitchFamily="34" charset="0"/>
              </a:rPr>
              <a:t>What Kind?</a:t>
            </a:r>
          </a:p>
          <a:p>
            <a:pPr eaLnBrk="1" hangingPunct="1">
              <a:spcBef>
                <a:spcPct val="50000"/>
              </a:spcBef>
            </a:pPr>
            <a:r>
              <a:rPr lang="en-US" b="1">
                <a:latin typeface="Arial" pitchFamily="34" charset="0"/>
              </a:rPr>
              <a:t>How Much?</a:t>
            </a:r>
          </a:p>
          <a:p>
            <a:pPr eaLnBrk="1" hangingPunct="1">
              <a:spcBef>
                <a:spcPct val="50000"/>
              </a:spcBef>
            </a:pPr>
            <a:r>
              <a:rPr lang="en-US" b="1">
                <a:latin typeface="Arial" pitchFamily="34" charset="0"/>
              </a:rPr>
              <a:t>How Intense?</a:t>
            </a:r>
          </a:p>
          <a:p>
            <a:pPr eaLnBrk="1" hangingPunct="1">
              <a:spcBef>
                <a:spcPct val="50000"/>
              </a:spcBef>
            </a:pPr>
            <a:r>
              <a:rPr lang="en-US" b="1">
                <a:latin typeface="Arial" pitchFamily="34" charset="0"/>
              </a:rPr>
              <a:t>How Often?</a:t>
            </a:r>
          </a:p>
        </p:txBody>
      </p:sp>
      <p:sp>
        <p:nvSpPr>
          <p:cNvPr id="265225" name="Text Box 9"/>
          <p:cNvSpPr txBox="1">
            <a:spLocks noChangeArrowheads="1"/>
          </p:cNvSpPr>
          <p:nvPr/>
        </p:nvSpPr>
        <p:spPr bwMode="auto">
          <a:xfrm>
            <a:off x="3429000" y="5334000"/>
            <a:ext cx="4800600" cy="1004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a:latin typeface="Arial" pitchFamily="34" charset="0"/>
              </a:rPr>
              <a:t>How To Measure Progress?</a:t>
            </a:r>
          </a:p>
          <a:p>
            <a:pPr eaLnBrk="1" hangingPunct="1">
              <a:spcBef>
                <a:spcPct val="50000"/>
              </a:spcBef>
            </a:pPr>
            <a:r>
              <a:rPr lang="en-US" b="1">
                <a:latin typeface="Arial" pitchFamily="34" charset="0"/>
              </a:rPr>
              <a:t>How to Progress?</a:t>
            </a:r>
          </a:p>
        </p:txBody>
      </p:sp>
    </p:spTree>
    <p:extLst>
      <p:ext uri="{BB962C8B-B14F-4D97-AF65-F5344CB8AC3E}">
        <p14:creationId xmlns="" xmlns:p14="http://schemas.microsoft.com/office/powerpoint/2010/main" val="5029622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52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52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5224">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5224">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5224">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5224">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5225">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522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9" grpId="0" build="p"/>
      <p:bldP spid="265224" grpId="0" build="p"/>
      <p:bldP spid="26522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0" y="5486400"/>
            <a:ext cx="2057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1800" b="1">
                <a:solidFill>
                  <a:srgbClr val="000099"/>
                </a:solidFill>
                <a:latin typeface="Verdana" pitchFamily="34" charset="0"/>
                <a:cs typeface="Times New Roman" pitchFamily="18" charset="0"/>
              </a:rPr>
              <a:t>Tony Robbins</a:t>
            </a:r>
            <a:endParaRPr lang="en-US" sz="1400" b="1">
              <a:solidFill>
                <a:srgbClr val="000099"/>
              </a:solidFill>
              <a:latin typeface="Verdana" pitchFamily="34" charset="0"/>
              <a:cs typeface="Arial" pitchFamily="34" charset="0"/>
            </a:endParaRPr>
          </a:p>
        </p:txBody>
      </p:sp>
      <p:sp>
        <p:nvSpPr>
          <p:cNvPr id="24579" name="Rectangle 3"/>
          <p:cNvSpPr>
            <a:spLocks noChangeArrowheads="1"/>
          </p:cNvSpPr>
          <p:nvPr/>
        </p:nvSpPr>
        <p:spPr bwMode="auto">
          <a:xfrm>
            <a:off x="1588" y="305593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pic>
        <p:nvPicPr>
          <p:cNvPr id="24580" name="Picture 4" descr="tony"/>
          <p:cNvPicPr>
            <a:picLocks noChangeAspect="1" noChangeArrowheads="1"/>
          </p:cNvPicPr>
          <p:nvPr/>
        </p:nvPicPr>
        <p:blipFill>
          <a:blip r:embed="rId2" cstate="print">
            <a:extLst>
              <a:ext uri="{28A0092B-C50C-407E-A947-70E740481C1C}">
                <a14:useLocalDpi xmlns="" xmlns:a14="http://schemas.microsoft.com/office/drawing/2010/main" val="0"/>
              </a:ext>
            </a:extLst>
          </a:blip>
          <a:srcRect l="15973" r="20132"/>
          <a:stretch>
            <a:fillRect/>
          </a:stretch>
        </p:blipFill>
        <p:spPr bwMode="auto">
          <a:xfrm>
            <a:off x="304800" y="3886200"/>
            <a:ext cx="1570495"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1" name="Rectangle 5"/>
          <p:cNvSpPr>
            <a:spLocks noChangeArrowheads="1"/>
          </p:cNvSpPr>
          <p:nvPr/>
        </p:nvSpPr>
        <p:spPr bwMode="auto">
          <a:xfrm>
            <a:off x="1000125" y="26289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4582" name="Rectangle 6"/>
          <p:cNvSpPr>
            <a:spLocks noChangeArrowheads="1"/>
          </p:cNvSpPr>
          <p:nvPr/>
        </p:nvSpPr>
        <p:spPr bwMode="auto">
          <a:xfrm>
            <a:off x="1000125" y="2628900"/>
            <a:ext cx="714375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pic>
        <p:nvPicPr>
          <p:cNvPr id="24583" name="Picture 7" descr="ACSMheader2"/>
          <p:cNvPicPr>
            <a:picLocks noChangeAspect="1" noChangeArrowheads="1"/>
          </p:cNvPicPr>
          <p:nvPr/>
        </p:nvPicPr>
        <p:blipFill>
          <a:blip r:embed="rId3" cstate="print">
            <a:extLst>
              <a:ext uri="{28A0092B-C50C-407E-A947-70E740481C1C}">
                <a14:useLocalDpi xmlns="" xmlns:a14="http://schemas.microsoft.com/office/drawing/2010/main" val="0"/>
              </a:ext>
            </a:extLst>
          </a:blip>
          <a:srcRect b="47620"/>
          <a:stretch>
            <a:fillRect/>
          </a:stretch>
        </p:blipFill>
        <p:spPr bwMode="auto">
          <a:xfrm>
            <a:off x="5105400" y="2438400"/>
            <a:ext cx="3649663" cy="687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4" name="Picture 8" descr="HEADE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72000" y="3657600"/>
            <a:ext cx="3997325" cy="638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5" name="Picture 9" descr="American Heart Association"/>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495800" y="4724400"/>
            <a:ext cx="3352800" cy="1290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6" name="Rectangle 10"/>
          <p:cNvSpPr>
            <a:spLocks noGrp="1" noChangeArrowheads="1"/>
          </p:cNvSpPr>
          <p:nvPr>
            <p:ph type="title" sz="quarter"/>
          </p:nvPr>
        </p:nvSpPr>
        <p:spPr>
          <a:xfrm>
            <a:off x="457200" y="152400"/>
            <a:ext cx="8229600" cy="1143000"/>
          </a:xfrm>
          <a:noFill/>
        </p:spPr>
        <p:txBody>
          <a:bodyPr anchorCtr="1"/>
          <a:lstStyle/>
          <a:p>
            <a:pPr eaLnBrk="1" hangingPunct="1"/>
            <a:r>
              <a:rPr lang="en-US" sz="3600" dirty="0" smtClean="0"/>
              <a:t>Confusing Messages!!</a:t>
            </a:r>
            <a:br>
              <a:rPr lang="en-US" sz="3600" dirty="0" smtClean="0"/>
            </a:br>
            <a:r>
              <a:rPr lang="en-US" sz="3600" dirty="0" smtClean="0"/>
              <a:t>What Kind, How Much/Often/Intense</a:t>
            </a:r>
          </a:p>
        </p:txBody>
      </p:sp>
      <p:pic>
        <p:nvPicPr>
          <p:cNvPr id="24587" name="Picture 11" descr="Physical Activity and Health - A Report of the Surgeon General"/>
          <p:cNvPicPr>
            <a:picLocks noGrp="1" noChangeAspect="1" noChangeArrowheads="1"/>
          </p:cNvPicPr>
          <p:nvPr>
            <p:ph sz="quarter" idx="1"/>
          </p:nvPr>
        </p:nvPicPr>
        <p:blipFill>
          <a:blip r:embed="rId6" cstate="print">
            <a:extLst>
              <a:ext uri="{28A0092B-C50C-407E-A947-70E740481C1C}">
                <a14:useLocalDpi xmlns="" xmlns:a14="http://schemas.microsoft.com/office/drawing/2010/main" val="0"/>
              </a:ext>
            </a:extLst>
          </a:blip>
          <a:stretch>
            <a:fillRect/>
          </a:stretch>
        </p:blipFill>
        <p:spPr>
          <a:xfrm>
            <a:off x="152401" y="2514600"/>
            <a:ext cx="4648200" cy="335761"/>
          </a:xfrm>
          <a:noFill/>
        </p:spPr>
      </p:pic>
      <p:pic>
        <p:nvPicPr>
          <p:cNvPr id="24588" name="Picture 12" descr="header_logo">
            <a:hlinkClick r:id="rId7"/>
          </p:cNvPr>
          <p:cNvPicPr>
            <a:picLocks noGrp="1" noChangeAspect="1" noChangeArrowheads="1"/>
          </p:cNvPicPr>
          <p:nvPr>
            <p:ph sz="quarter" idx="2"/>
          </p:nvPr>
        </p:nvPicPr>
        <p:blipFill>
          <a:blip r:embed="rId8" cstate="print">
            <a:extLst>
              <a:ext uri="{28A0092B-C50C-407E-A947-70E740481C1C}">
                <a14:useLocalDpi xmlns="" xmlns:a14="http://schemas.microsoft.com/office/drawing/2010/main" val="0"/>
              </a:ext>
            </a:extLst>
          </a:blip>
          <a:srcRect/>
          <a:stretch>
            <a:fillRect/>
          </a:stretch>
        </p:blipFill>
        <p:spPr>
          <a:xfrm>
            <a:off x="6019800" y="1524000"/>
            <a:ext cx="2219325" cy="571500"/>
          </a:xfrm>
          <a:ln w="12700">
            <a:solidFill>
              <a:srgbClr val="FF0000"/>
            </a:solidFill>
            <a:miter lim="800000"/>
            <a:headEnd/>
            <a:tailEnd/>
          </a:ln>
        </p:spPr>
      </p:pic>
      <p:pic>
        <p:nvPicPr>
          <p:cNvPr id="24589" name="Picture 13" descr="President's Council on Physical Fitness and Sports">
            <a:hlinkClick r:id="rId9"/>
          </p:cNvPr>
          <p:cNvPicPr>
            <a:picLocks noGrp="1" noChangeAspect="1" noChangeArrowheads="1"/>
          </p:cNvPicPr>
          <p:nvPr>
            <p:ph sz="quarter" idx="3"/>
          </p:nvPr>
        </p:nvPicPr>
        <p:blipFill>
          <a:blip r:embed="rId10" cstate="print">
            <a:extLst>
              <a:ext uri="{28A0092B-C50C-407E-A947-70E740481C1C}">
                <a14:useLocalDpi xmlns="" xmlns:a14="http://schemas.microsoft.com/office/drawing/2010/main" val="0"/>
              </a:ext>
            </a:extLst>
          </a:blip>
          <a:stretch>
            <a:fillRect/>
          </a:stretch>
        </p:blipFill>
        <p:spPr>
          <a:xfrm>
            <a:off x="457200" y="5562600"/>
            <a:ext cx="3810000" cy="591655"/>
          </a:xfrm>
        </p:spPr>
      </p:pic>
      <p:pic>
        <p:nvPicPr>
          <p:cNvPr id="24592" name="Picture 16" descr="overweight_man_working_out_hg_clr"/>
          <p:cNvPicPr>
            <a:picLocks noGrp="1" noChangeAspect="1" noChangeArrowheads="1" noCrop="1"/>
          </p:cNvPicPr>
          <p:nvPr>
            <p:ph sz="quarter" idx="4"/>
          </p:nvPr>
        </p:nvPicPr>
        <p:blipFill>
          <a:blip r:embed="rId11" cstate="print">
            <a:extLst>
              <a:ext uri="{28A0092B-C50C-407E-A947-70E740481C1C}">
                <a14:useLocalDpi xmlns="" xmlns:a14="http://schemas.microsoft.com/office/drawing/2010/main" val="0"/>
              </a:ext>
            </a:extLst>
          </a:blip>
          <a:srcRect/>
          <a:stretch>
            <a:fillRect/>
          </a:stretch>
        </p:blipFill>
        <p:spPr>
          <a:xfrm>
            <a:off x="228600" y="152400"/>
            <a:ext cx="600075" cy="800100"/>
          </a:xfrm>
          <a:noFill/>
        </p:spPr>
      </p:pic>
      <p:pic>
        <p:nvPicPr>
          <p:cNvPr id="24590" name="Picture 14" descr="0">
            <a:hlinkClick r:id="rId12"/>
          </p:cNvPr>
          <p:cNvPicPr>
            <a:picLocks noChangeAspect="1" noChangeArrowheads="1"/>
          </p:cNvPicPr>
          <p:nvPr/>
        </p:nvPicPr>
        <p:blipFill>
          <a:blip r:embed="rId13" cstate="print">
            <a:extLst>
              <a:ext uri="{28A0092B-C50C-407E-A947-70E740481C1C}">
                <a14:useLocalDpi xmlns="" xmlns:a14="http://schemas.microsoft.com/office/drawing/2010/main" val="0"/>
              </a:ext>
            </a:extLst>
          </a:blip>
          <a:srcRect l="26984" r="47937"/>
          <a:stretch>
            <a:fillRect/>
          </a:stretch>
        </p:blipFill>
        <p:spPr bwMode="auto">
          <a:xfrm>
            <a:off x="228600" y="3048000"/>
            <a:ext cx="4195482"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91" name="Picture 15" descr="0">
            <a:hlinkClick r:id="rId12"/>
          </p:cNvPr>
          <p:cNvPicPr>
            <a:picLocks noChangeAspect="1" noChangeArrowheads="1"/>
          </p:cNvPicPr>
          <p:nvPr/>
        </p:nvPicPr>
        <p:blipFill>
          <a:blip r:embed="rId13" cstate="print">
            <a:extLst>
              <a:ext uri="{28A0092B-C50C-407E-A947-70E740481C1C}">
                <a14:useLocalDpi xmlns="" xmlns:a14="http://schemas.microsoft.com/office/drawing/2010/main" val="0"/>
              </a:ext>
            </a:extLst>
          </a:blip>
          <a:srcRect l="2856" r="76509"/>
          <a:stretch>
            <a:fillRect/>
          </a:stretch>
        </p:blipFill>
        <p:spPr bwMode="auto">
          <a:xfrm>
            <a:off x="228600" y="1524000"/>
            <a:ext cx="4953000" cy="74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93" name="Picture 17" descr="guy_running_fast_hg_clr"/>
          <p:cNvPicPr>
            <a:picLocks noChangeAspect="1" noChangeArrowheads="1" noCrop="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8172450" y="0"/>
            <a:ext cx="971550" cy="97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95" name="Picture 19" descr="francis_on_a_treadmill_hg_clr"/>
          <p:cNvPicPr>
            <a:picLocks noChangeAspect="1" noChangeArrowheads="1" noCrop="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7924800" y="4876800"/>
            <a:ext cx="982938"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96" name="Picture 20" descr="runner_athlete_running_hg_clr"/>
          <p:cNvPicPr>
            <a:picLocks noChangeAspect="1" noChangeArrowheads="1" noCrop="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2209800" y="3810000"/>
            <a:ext cx="1447800" cy="1766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7277365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
            <a:ext cx="8686800" cy="1846659"/>
          </a:xfrm>
          <a:prstGeom prst="rect">
            <a:avLst/>
          </a:prstGeom>
        </p:spPr>
        <p:txBody>
          <a:bodyPr wrap="square">
            <a:spAutoFit/>
          </a:bodyPr>
          <a:lstStyle/>
          <a:p>
            <a:r>
              <a:rPr lang="en-US" b="1" dirty="0" smtClean="0">
                <a:solidFill>
                  <a:schemeClr val="tx2"/>
                </a:solidFill>
                <a:latin typeface="+mn-lt"/>
              </a:rPr>
              <a:t>Physical activity and public health: updated recommendation for adults from the American College of Sports Medicine &amp; the American Heart Association, 2007</a:t>
            </a:r>
            <a:r>
              <a:rPr lang="en-US" sz="2800" b="1" dirty="0" smtClean="0">
                <a:latin typeface="+mn-lt"/>
              </a:rPr>
              <a:t>.</a:t>
            </a:r>
          </a:p>
          <a:p>
            <a:endParaRPr lang="en-US" sz="1800" dirty="0" smtClean="0">
              <a:latin typeface="+mn-lt"/>
            </a:endParaRPr>
          </a:p>
          <a:p>
            <a:endParaRPr lang="en-US" sz="2000" dirty="0">
              <a:latin typeface="+mn-lt"/>
            </a:endParaRPr>
          </a:p>
        </p:txBody>
      </p:sp>
      <p:sp>
        <p:nvSpPr>
          <p:cNvPr id="3" name="Rectangle 2"/>
          <p:cNvSpPr/>
          <p:nvPr/>
        </p:nvSpPr>
        <p:spPr>
          <a:xfrm>
            <a:off x="1371600" y="6248400"/>
            <a:ext cx="6705600" cy="400110"/>
          </a:xfrm>
          <a:prstGeom prst="rect">
            <a:avLst/>
          </a:prstGeom>
        </p:spPr>
        <p:txBody>
          <a:bodyPr wrap="square">
            <a:spAutoFit/>
          </a:bodyPr>
          <a:lstStyle/>
          <a:p>
            <a:pPr algn="ctr"/>
            <a:r>
              <a:rPr lang="en-US" sz="2000" b="1" dirty="0" smtClean="0">
                <a:latin typeface="+mn-lt"/>
                <a:hlinkClick r:id="rId2"/>
              </a:rPr>
              <a:t>http://circ.ahajournals.org/content/116/9/1081.long</a:t>
            </a:r>
            <a:r>
              <a:rPr lang="en-US" sz="2000" b="1" dirty="0" smtClean="0">
                <a:latin typeface="+mn-lt"/>
              </a:rPr>
              <a:t> </a:t>
            </a:r>
            <a:endParaRPr lang="en-US" sz="2000" b="1" dirty="0">
              <a:latin typeface="+mn-lt"/>
            </a:endParaRPr>
          </a:p>
        </p:txBody>
      </p:sp>
      <p:sp>
        <p:nvSpPr>
          <p:cNvPr id="4" name="Rectangle 3"/>
          <p:cNvSpPr/>
          <p:nvPr/>
        </p:nvSpPr>
        <p:spPr>
          <a:xfrm>
            <a:off x="533400" y="2057400"/>
            <a:ext cx="8001000" cy="523220"/>
          </a:xfrm>
          <a:prstGeom prst="rect">
            <a:avLst/>
          </a:prstGeom>
        </p:spPr>
        <p:txBody>
          <a:bodyPr wrap="square">
            <a:spAutoFit/>
          </a:bodyPr>
          <a:lstStyle/>
          <a:p>
            <a:pPr algn="ctr"/>
            <a:r>
              <a:rPr lang="en-US" sz="2800" b="1" dirty="0" smtClean="0">
                <a:solidFill>
                  <a:schemeClr val="tx2"/>
                </a:solidFill>
                <a:latin typeface="+mj-lt"/>
              </a:rPr>
              <a:t>Recommendations Age 18-65</a:t>
            </a:r>
            <a:endParaRPr lang="en-US" sz="2000" dirty="0" smtClean="0">
              <a:solidFill>
                <a:schemeClr val="tx2"/>
              </a:solidFill>
              <a:latin typeface="+mj-lt"/>
            </a:endParaRPr>
          </a:p>
        </p:txBody>
      </p:sp>
      <p:sp>
        <p:nvSpPr>
          <p:cNvPr id="6" name="Rectangle 5"/>
          <p:cNvSpPr/>
          <p:nvPr/>
        </p:nvSpPr>
        <p:spPr>
          <a:xfrm>
            <a:off x="381000" y="1219200"/>
            <a:ext cx="8153400" cy="923330"/>
          </a:xfrm>
          <a:prstGeom prst="rect">
            <a:avLst/>
          </a:prstGeom>
        </p:spPr>
        <p:txBody>
          <a:bodyPr wrap="square">
            <a:spAutoFit/>
          </a:bodyPr>
          <a:lstStyle/>
          <a:p>
            <a:r>
              <a:rPr lang="en-US" sz="1800" dirty="0" smtClean="0">
                <a:latin typeface="+mn-lt"/>
              </a:rPr>
              <a:t>Haskell WL et al American College of Sports Medicine; American Heart Association.   Stanford University, USA</a:t>
            </a:r>
          </a:p>
          <a:p>
            <a:r>
              <a:rPr lang="en-US" sz="1800" dirty="0" smtClean="0">
                <a:latin typeface="+mn-lt"/>
              </a:rPr>
              <a:t>Circulation, 2007 Aug 28; 169: 1081-1093</a:t>
            </a:r>
          </a:p>
        </p:txBody>
      </p:sp>
      <p:pic>
        <p:nvPicPr>
          <p:cNvPr id="215042" name="Picture 2"/>
          <p:cNvPicPr>
            <a:picLocks noChangeAspect="1" noChangeArrowheads="1"/>
          </p:cNvPicPr>
          <p:nvPr/>
        </p:nvPicPr>
        <p:blipFill>
          <a:blip r:embed="rId3" cstate="print"/>
          <a:srcRect/>
          <a:stretch>
            <a:fillRect/>
          </a:stretch>
        </p:blipFill>
        <p:spPr bwMode="auto">
          <a:xfrm>
            <a:off x="7157185" y="1640887"/>
            <a:ext cx="1840029" cy="780369"/>
          </a:xfrm>
          <a:prstGeom prst="rect">
            <a:avLst/>
          </a:prstGeom>
          <a:noFill/>
          <a:ln w="9525">
            <a:noFill/>
            <a:miter lim="800000"/>
            <a:headEnd/>
            <a:tailEnd/>
          </a:ln>
        </p:spPr>
      </p:pic>
      <p:sp>
        <p:nvSpPr>
          <p:cNvPr id="8" name="TextBox 7"/>
          <p:cNvSpPr txBox="1"/>
          <p:nvPr/>
        </p:nvSpPr>
        <p:spPr>
          <a:xfrm>
            <a:off x="228600" y="5486400"/>
            <a:ext cx="8691610" cy="461665"/>
          </a:xfrm>
          <a:prstGeom prst="rect">
            <a:avLst/>
          </a:prstGeom>
          <a:noFill/>
        </p:spPr>
        <p:txBody>
          <a:bodyPr wrap="none" rtlCol="0">
            <a:spAutoFit/>
          </a:bodyPr>
          <a:lstStyle/>
          <a:p>
            <a:r>
              <a:rPr lang="en-US" b="1" dirty="0" smtClean="0">
                <a:latin typeface="+mn-lt"/>
              </a:rPr>
              <a:t>Note: Running or Walking 5 Miles = Same Calories Burned</a:t>
            </a:r>
            <a:endParaRPr lang="en-US" b="1" dirty="0">
              <a:latin typeface="+mn-lt"/>
            </a:endParaRPr>
          </a:p>
        </p:txBody>
      </p:sp>
      <p:sp>
        <p:nvSpPr>
          <p:cNvPr id="9" name="Rectangle 8"/>
          <p:cNvSpPr/>
          <p:nvPr/>
        </p:nvSpPr>
        <p:spPr>
          <a:xfrm>
            <a:off x="381000" y="2514600"/>
            <a:ext cx="8534400" cy="707886"/>
          </a:xfrm>
          <a:prstGeom prst="rect">
            <a:avLst/>
          </a:prstGeom>
        </p:spPr>
        <p:txBody>
          <a:bodyPr wrap="square">
            <a:spAutoFit/>
          </a:bodyPr>
          <a:lstStyle/>
          <a:p>
            <a:pPr algn="ctr"/>
            <a:r>
              <a:rPr lang="en-US" sz="2000" b="1" dirty="0" smtClean="0">
                <a:latin typeface="+mj-lt"/>
              </a:rPr>
              <a:t>Moderate Intensity Aerobic 30min “Brisk Walk for 1.5mi”  for 5 Days</a:t>
            </a:r>
          </a:p>
          <a:p>
            <a:pPr algn="ctr"/>
            <a:r>
              <a:rPr lang="en-US" sz="2000" b="1" dirty="0" smtClean="0">
                <a:latin typeface="+mj-lt"/>
              </a:rPr>
              <a:t>Note: 10min x 3 as good as 30min </a:t>
            </a:r>
          </a:p>
        </p:txBody>
      </p:sp>
      <p:sp>
        <p:nvSpPr>
          <p:cNvPr id="10" name="Rectangle 9"/>
          <p:cNvSpPr/>
          <p:nvPr/>
        </p:nvSpPr>
        <p:spPr>
          <a:xfrm>
            <a:off x="304800" y="3124200"/>
            <a:ext cx="8534400" cy="707886"/>
          </a:xfrm>
          <a:prstGeom prst="rect">
            <a:avLst/>
          </a:prstGeom>
        </p:spPr>
        <p:txBody>
          <a:bodyPr wrap="square">
            <a:spAutoFit/>
          </a:bodyPr>
          <a:lstStyle/>
          <a:p>
            <a:pPr algn="ctr"/>
            <a:r>
              <a:rPr lang="en-US" sz="2000" b="1" dirty="0" smtClean="0">
                <a:latin typeface="+mj-lt"/>
              </a:rPr>
              <a:t>Or</a:t>
            </a:r>
          </a:p>
          <a:p>
            <a:pPr algn="ctr"/>
            <a:r>
              <a:rPr lang="en-US" sz="2000" b="1" dirty="0" smtClean="0">
                <a:latin typeface="+mj-lt"/>
              </a:rPr>
              <a:t>Vigorous Intensity Aerobic 20min “Jog for 1.6miles” 3 Days  </a:t>
            </a:r>
          </a:p>
        </p:txBody>
      </p:sp>
      <p:sp>
        <p:nvSpPr>
          <p:cNvPr id="11" name="Rectangle 10"/>
          <p:cNvSpPr/>
          <p:nvPr/>
        </p:nvSpPr>
        <p:spPr>
          <a:xfrm>
            <a:off x="304800" y="3810000"/>
            <a:ext cx="8534400" cy="769441"/>
          </a:xfrm>
          <a:prstGeom prst="rect">
            <a:avLst/>
          </a:prstGeom>
        </p:spPr>
        <p:txBody>
          <a:bodyPr wrap="square">
            <a:spAutoFit/>
          </a:bodyPr>
          <a:lstStyle/>
          <a:p>
            <a:pPr algn="ctr"/>
            <a:r>
              <a:rPr lang="en-US" sz="2000" b="1" dirty="0" smtClean="0">
                <a:latin typeface="+mj-lt"/>
              </a:rPr>
              <a:t>Or</a:t>
            </a:r>
          </a:p>
          <a:p>
            <a:pPr algn="ctr"/>
            <a:r>
              <a:rPr lang="en-US" b="1" dirty="0" smtClean="0">
                <a:latin typeface="+mj-lt"/>
              </a:rPr>
              <a:t>Combination Walk 2 days, Jog 2 Days</a:t>
            </a:r>
          </a:p>
        </p:txBody>
      </p:sp>
      <p:sp>
        <p:nvSpPr>
          <p:cNvPr id="12" name="Rectangle 11"/>
          <p:cNvSpPr/>
          <p:nvPr/>
        </p:nvSpPr>
        <p:spPr>
          <a:xfrm>
            <a:off x="381000" y="4519136"/>
            <a:ext cx="8534400" cy="738664"/>
          </a:xfrm>
          <a:prstGeom prst="rect">
            <a:avLst/>
          </a:prstGeom>
        </p:spPr>
        <p:txBody>
          <a:bodyPr wrap="square">
            <a:spAutoFit/>
          </a:bodyPr>
          <a:lstStyle/>
          <a:p>
            <a:pPr algn="ctr"/>
            <a:r>
              <a:rPr lang="en-US" sz="1800" b="1" dirty="0" smtClean="0">
                <a:latin typeface="+mj-lt"/>
              </a:rPr>
              <a:t>Plus</a:t>
            </a:r>
          </a:p>
          <a:p>
            <a:pPr algn="ctr"/>
            <a:r>
              <a:rPr lang="en-US" b="1" dirty="0" smtClean="0">
                <a:latin typeface="+mj-lt"/>
              </a:rPr>
              <a:t>Strength Training Twice a Week</a:t>
            </a:r>
            <a:endParaRPr lang="en-US" sz="18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686800" cy="2092881"/>
          </a:xfrm>
          <a:prstGeom prst="rect">
            <a:avLst/>
          </a:prstGeom>
        </p:spPr>
        <p:txBody>
          <a:bodyPr wrap="square">
            <a:spAutoFit/>
          </a:bodyPr>
          <a:lstStyle/>
          <a:p>
            <a:r>
              <a:rPr lang="en-US" sz="2800" b="1" dirty="0" smtClean="0">
                <a:solidFill>
                  <a:schemeClr val="tx2"/>
                </a:solidFill>
                <a:latin typeface="+mn-lt"/>
              </a:rPr>
              <a:t>Walking versus running for hypertension, cholesterol, and diabetes mellitus risk reduction.</a:t>
            </a:r>
          </a:p>
          <a:p>
            <a:r>
              <a:rPr lang="en-US" sz="1800" dirty="0" smtClean="0">
                <a:latin typeface="+mn-lt"/>
              </a:rPr>
              <a:t>Williams PT, Thompson PD.</a:t>
            </a:r>
          </a:p>
          <a:p>
            <a:r>
              <a:rPr lang="en-US" sz="1800" dirty="0" smtClean="0">
                <a:latin typeface="+mn-lt"/>
              </a:rPr>
              <a:t>Life Sciences Division, Lawrence Berkeley National Lab, </a:t>
            </a:r>
            <a:r>
              <a:rPr lang="en-US" sz="1800" dirty="0" err="1" smtClean="0">
                <a:latin typeface="+mn-lt"/>
              </a:rPr>
              <a:t>Berkely</a:t>
            </a:r>
            <a:r>
              <a:rPr lang="en-US" sz="1800" dirty="0" smtClean="0">
                <a:latin typeface="+mn-lt"/>
              </a:rPr>
              <a:t> CA.</a:t>
            </a:r>
          </a:p>
          <a:p>
            <a:endParaRPr lang="en-US" sz="1800" dirty="0" smtClean="0">
              <a:latin typeface="+mn-lt"/>
            </a:endParaRPr>
          </a:p>
          <a:p>
            <a:endParaRPr lang="en-US" sz="2000" dirty="0">
              <a:latin typeface="+mn-lt"/>
            </a:endParaRPr>
          </a:p>
        </p:txBody>
      </p:sp>
      <p:sp>
        <p:nvSpPr>
          <p:cNvPr id="3" name="Rectangle 2"/>
          <p:cNvSpPr/>
          <p:nvPr/>
        </p:nvSpPr>
        <p:spPr>
          <a:xfrm>
            <a:off x="609600" y="6096000"/>
            <a:ext cx="8534400" cy="400110"/>
          </a:xfrm>
          <a:prstGeom prst="rect">
            <a:avLst/>
          </a:prstGeom>
        </p:spPr>
        <p:txBody>
          <a:bodyPr wrap="square">
            <a:spAutoFit/>
          </a:bodyPr>
          <a:lstStyle/>
          <a:p>
            <a:r>
              <a:rPr lang="en-US" sz="2000" b="1" dirty="0" smtClean="0">
                <a:latin typeface="+mn-lt"/>
                <a:hlinkClick r:id="rId2"/>
              </a:rPr>
              <a:t>http://www.ncbi.nlm.nih.gov/pubmed/23559628?dopt=Abstract</a:t>
            </a:r>
            <a:r>
              <a:rPr lang="en-US" sz="2000" b="1" dirty="0" smtClean="0">
                <a:latin typeface="+mn-lt"/>
              </a:rPr>
              <a:t> </a:t>
            </a:r>
            <a:endParaRPr lang="en-US" sz="2000" b="1" dirty="0">
              <a:latin typeface="+mn-lt"/>
            </a:endParaRPr>
          </a:p>
        </p:txBody>
      </p:sp>
      <p:sp>
        <p:nvSpPr>
          <p:cNvPr id="4" name="Rectangle 3"/>
          <p:cNvSpPr/>
          <p:nvPr/>
        </p:nvSpPr>
        <p:spPr>
          <a:xfrm>
            <a:off x="1804916" y="1883294"/>
            <a:ext cx="8001000" cy="954107"/>
          </a:xfrm>
          <a:prstGeom prst="rect">
            <a:avLst/>
          </a:prstGeom>
        </p:spPr>
        <p:txBody>
          <a:bodyPr wrap="square">
            <a:spAutoFit/>
          </a:bodyPr>
          <a:lstStyle/>
          <a:p>
            <a:pPr algn="ctr"/>
            <a:r>
              <a:rPr lang="en-US" sz="2800" b="1" dirty="0" smtClean="0">
                <a:solidFill>
                  <a:schemeClr val="tx2"/>
                </a:solidFill>
                <a:latin typeface="+mj-lt"/>
              </a:rPr>
              <a:t>National Runners’ (n=33,060) Study </a:t>
            </a:r>
            <a:endParaRPr lang="en-US" b="1" dirty="0" smtClean="0">
              <a:latin typeface="+mj-lt"/>
            </a:endParaRPr>
          </a:p>
          <a:p>
            <a:pPr algn="ctr"/>
            <a:r>
              <a:rPr lang="en-US" b="1" dirty="0" smtClean="0">
                <a:latin typeface="+mj-lt"/>
              </a:rPr>
              <a:t> </a:t>
            </a:r>
            <a:r>
              <a:rPr lang="en-US" sz="2800" b="1" dirty="0" smtClean="0">
                <a:solidFill>
                  <a:schemeClr val="tx2"/>
                </a:solidFill>
                <a:latin typeface="+mj-lt"/>
              </a:rPr>
              <a:t>Walkers’ (n=15,945) Health Study</a:t>
            </a:r>
            <a:endParaRPr lang="en-US" sz="2000" dirty="0" smtClean="0">
              <a:solidFill>
                <a:schemeClr val="tx2"/>
              </a:solidFill>
              <a:latin typeface="+mj-lt"/>
            </a:endParaRPr>
          </a:p>
        </p:txBody>
      </p:sp>
      <p:sp>
        <p:nvSpPr>
          <p:cNvPr id="6" name="Rectangle 5"/>
          <p:cNvSpPr/>
          <p:nvPr/>
        </p:nvSpPr>
        <p:spPr>
          <a:xfrm>
            <a:off x="304800" y="1600200"/>
            <a:ext cx="7924800" cy="369332"/>
          </a:xfrm>
          <a:prstGeom prst="rect">
            <a:avLst/>
          </a:prstGeom>
        </p:spPr>
        <p:txBody>
          <a:bodyPr wrap="square">
            <a:spAutoFit/>
          </a:bodyPr>
          <a:lstStyle/>
          <a:p>
            <a:r>
              <a:rPr lang="en-US" sz="1800" b="1" dirty="0" smtClean="0">
                <a:solidFill>
                  <a:schemeClr val="tx2"/>
                </a:solidFill>
                <a:latin typeface="+mn-lt"/>
              </a:rPr>
              <a:t>Arterioscler Thromb Vasc Biol. 2013 May;33(5):1085-91</a:t>
            </a:r>
            <a:endParaRPr lang="en-US" sz="1800" b="1" dirty="0">
              <a:solidFill>
                <a:schemeClr val="tx2"/>
              </a:solidFill>
              <a:latin typeface="+mn-lt"/>
            </a:endParaRPr>
          </a:p>
        </p:txBody>
      </p:sp>
      <p:pic>
        <p:nvPicPr>
          <p:cNvPr id="215042" name="Picture 2"/>
          <p:cNvPicPr>
            <a:picLocks noChangeAspect="1" noChangeArrowheads="1"/>
          </p:cNvPicPr>
          <p:nvPr/>
        </p:nvPicPr>
        <p:blipFill>
          <a:blip r:embed="rId3" cstate="print"/>
          <a:srcRect/>
          <a:stretch>
            <a:fillRect/>
          </a:stretch>
        </p:blipFill>
        <p:spPr bwMode="auto">
          <a:xfrm>
            <a:off x="748791" y="1986745"/>
            <a:ext cx="1219200" cy="517071"/>
          </a:xfrm>
          <a:prstGeom prst="rect">
            <a:avLst/>
          </a:prstGeom>
          <a:noFill/>
          <a:ln w="9525">
            <a:noFill/>
            <a:miter lim="800000"/>
            <a:headEnd/>
            <a:tailEnd/>
          </a:ln>
        </p:spPr>
      </p:pic>
      <p:sp>
        <p:nvSpPr>
          <p:cNvPr id="9" name="Rectangle 8"/>
          <p:cNvSpPr/>
          <p:nvPr/>
        </p:nvSpPr>
        <p:spPr>
          <a:xfrm>
            <a:off x="495300" y="2813881"/>
            <a:ext cx="8001000" cy="1569660"/>
          </a:xfrm>
          <a:prstGeom prst="rect">
            <a:avLst/>
          </a:prstGeom>
        </p:spPr>
        <p:txBody>
          <a:bodyPr wrap="square">
            <a:spAutoFit/>
          </a:bodyPr>
          <a:lstStyle/>
          <a:p>
            <a:pPr algn="ctr"/>
            <a:r>
              <a:rPr lang="en-US" sz="2800" b="1" dirty="0" smtClean="0">
                <a:solidFill>
                  <a:srgbClr val="FF0000"/>
                </a:solidFill>
                <a:latin typeface="+mj-lt"/>
              </a:rPr>
              <a:t>Running Vs Walking over 6.2 years</a:t>
            </a:r>
          </a:p>
          <a:p>
            <a:pPr algn="ctr"/>
            <a:r>
              <a:rPr lang="en-US" sz="2800" b="1" dirty="0" smtClean="0">
                <a:latin typeface="+mj-lt"/>
              </a:rPr>
              <a:t>New Onset </a:t>
            </a:r>
          </a:p>
          <a:p>
            <a:pPr algn="ctr"/>
            <a:r>
              <a:rPr lang="en-US" sz="2000" b="1" dirty="0" smtClean="0">
                <a:latin typeface="+mj-lt"/>
              </a:rPr>
              <a:t>Hypertension, Cholesterol, Diabetes</a:t>
            </a:r>
          </a:p>
          <a:p>
            <a:pPr algn="ctr"/>
            <a:r>
              <a:rPr lang="en-US" sz="2000" b="1" dirty="0" smtClean="0">
                <a:latin typeface="+mj-lt"/>
              </a:rPr>
              <a:t>Caveat:  Self Reported Study</a:t>
            </a:r>
            <a:endParaRPr lang="en-US" sz="2000" b="1" dirty="0">
              <a:latin typeface="+mj-lt"/>
            </a:endParaRPr>
          </a:p>
        </p:txBody>
      </p:sp>
      <p:sp>
        <p:nvSpPr>
          <p:cNvPr id="5" name="Rectangle 4"/>
          <p:cNvSpPr/>
          <p:nvPr/>
        </p:nvSpPr>
        <p:spPr>
          <a:xfrm>
            <a:off x="304801" y="4383541"/>
            <a:ext cx="8381999" cy="1938992"/>
          </a:xfrm>
          <a:prstGeom prst="rect">
            <a:avLst/>
          </a:prstGeom>
        </p:spPr>
        <p:txBody>
          <a:bodyPr wrap="square">
            <a:spAutoFit/>
          </a:bodyPr>
          <a:lstStyle/>
          <a:p>
            <a:r>
              <a:rPr lang="en-US" b="1" dirty="0">
                <a:solidFill>
                  <a:schemeClr val="tx2"/>
                </a:solidFill>
                <a:latin typeface="+mn-lt"/>
              </a:rPr>
              <a:t>CONCLUSIONS: Equivalent energy expenditures by moderate (walking) and vigorous (running) exercise produced similar risk reductions for hypertension, hypercholesterolemia, diabetes mellitus, and possibly CHD</a:t>
            </a:r>
            <a:r>
              <a:rPr lang="en-US" dirty="0">
                <a:latin typeface="+mn-lt"/>
              </a:rPr>
              <a:t>.</a:t>
            </a:r>
            <a:endParaRPr lang="en-US" sz="20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dirty="0" smtClean="0"/>
              <a:t>CBC Walking</a:t>
            </a:r>
            <a:endParaRPr lang="en-US" dirty="0"/>
          </a:p>
        </p:txBody>
      </p:sp>
      <p:pic>
        <p:nvPicPr>
          <p:cNvPr id="3" name="Picture 2" descr="pedometer.png"/>
          <p:cNvPicPr>
            <a:picLocks noChangeAspect="1"/>
          </p:cNvPicPr>
          <p:nvPr/>
        </p:nvPicPr>
        <p:blipFill>
          <a:blip r:embed="rId2" cstate="print"/>
          <a:stretch>
            <a:fillRect/>
          </a:stretch>
        </p:blipFill>
        <p:spPr>
          <a:xfrm>
            <a:off x="990600" y="838200"/>
            <a:ext cx="7315200" cy="5321931"/>
          </a:xfrm>
          <a:prstGeom prst="rect">
            <a:avLst/>
          </a:prstGeom>
        </p:spPr>
      </p:pic>
      <p:sp>
        <p:nvSpPr>
          <p:cNvPr id="4" name="Rectangle 3"/>
          <p:cNvSpPr/>
          <p:nvPr/>
        </p:nvSpPr>
        <p:spPr bwMode="auto">
          <a:xfrm>
            <a:off x="4648200" y="3505200"/>
            <a:ext cx="1371600" cy="609600"/>
          </a:xfrm>
          <a:prstGeom prst="rect">
            <a:avLst/>
          </a:prstGeom>
          <a:noFill/>
          <a:ln w="38100" cap="sq"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 name="Text Box 5"/>
          <p:cNvSpPr txBox="1">
            <a:spLocks noChangeArrowheads="1"/>
          </p:cNvSpPr>
          <p:nvPr/>
        </p:nvSpPr>
        <p:spPr bwMode="auto">
          <a:xfrm>
            <a:off x="2514600" y="4648200"/>
            <a:ext cx="4648200" cy="1200329"/>
          </a:xfrm>
          <a:prstGeom prst="rect">
            <a:avLst/>
          </a:prstGeom>
          <a:solidFill>
            <a:schemeClr val="tx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b="1" dirty="0" smtClean="0">
                <a:solidFill>
                  <a:srgbClr val="000099"/>
                </a:solidFill>
                <a:latin typeface="Arial" pitchFamily="34" charset="0"/>
              </a:rPr>
              <a:t>This Amount of Walking is about 3 Times more than the AHA Recommendations. </a:t>
            </a:r>
            <a:endParaRPr lang="en-US" b="1" dirty="0">
              <a:solidFill>
                <a:srgbClr val="000099"/>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2133600" y="1295400"/>
            <a:ext cx="64008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4400" b="1">
              <a:solidFill>
                <a:schemeClr val="tx2"/>
              </a:solidFill>
              <a:latin typeface="Arial" pitchFamily="34" charset="0"/>
            </a:endParaRPr>
          </a:p>
        </p:txBody>
      </p:sp>
      <p:sp>
        <p:nvSpPr>
          <p:cNvPr id="25603" name="Rectangle 3"/>
          <p:cNvSpPr>
            <a:spLocks noGrp="1" noChangeArrowheads="1"/>
          </p:cNvSpPr>
          <p:nvPr>
            <p:ph type="title" sz="quarter"/>
          </p:nvPr>
        </p:nvSpPr>
        <p:spPr/>
        <p:txBody>
          <a:bodyPr/>
          <a:lstStyle/>
          <a:p>
            <a:pPr eaLnBrk="1" hangingPunct="1"/>
            <a:r>
              <a:rPr lang="en-US" sz="4000" smtClean="0">
                <a:cs typeface="Arial" pitchFamily="34" charset="0"/>
              </a:rPr>
              <a:t>IF You Were To Exercise?      Confusing Messages!!</a:t>
            </a:r>
          </a:p>
        </p:txBody>
      </p:sp>
      <p:pic>
        <p:nvPicPr>
          <p:cNvPr id="25604" name="Picture 4" descr="heart_jogging_hg_clr"/>
          <p:cNvPicPr>
            <a:picLocks noGrp="1" noChangeAspect="1" noChangeArrowheads="1" noCrop="1"/>
          </p:cNvPicPr>
          <p:nvPr>
            <p:ph sz="quarter" idx="1"/>
          </p:nvPr>
        </p:nvPicPr>
        <p:blipFill>
          <a:blip r:embed="rId2" cstate="print">
            <a:extLst>
              <a:ext uri="{28A0092B-C50C-407E-A947-70E740481C1C}">
                <a14:useLocalDpi xmlns="" xmlns:a14="http://schemas.microsoft.com/office/drawing/2010/main" val="0"/>
              </a:ext>
            </a:extLst>
          </a:blip>
          <a:srcRect/>
          <a:stretch>
            <a:fillRect/>
          </a:stretch>
        </p:blipFill>
        <p:spPr>
          <a:xfrm>
            <a:off x="152400" y="228600"/>
            <a:ext cx="1130300" cy="1333500"/>
          </a:xfrm>
          <a:noFill/>
        </p:spPr>
      </p:pic>
      <p:pic>
        <p:nvPicPr>
          <p:cNvPr id="25605" name="Picture 5" descr="morter_pestle_lg_clr"/>
          <p:cNvPicPr>
            <a:picLocks noGrp="1" noChangeAspect="1" noChangeArrowheads="1" noCrop="1"/>
          </p:cNvPicPr>
          <p:nvPr>
            <p:ph sz="quarter" idx="2"/>
          </p:nvPr>
        </p:nvPicPr>
        <p:blipFill>
          <a:blip r:embed="rId3" cstate="print">
            <a:extLst>
              <a:ext uri="{28A0092B-C50C-407E-A947-70E740481C1C}">
                <a14:useLocalDpi xmlns="" xmlns:a14="http://schemas.microsoft.com/office/drawing/2010/main" val="0"/>
              </a:ext>
            </a:extLst>
          </a:blip>
          <a:srcRect/>
          <a:stretch>
            <a:fillRect/>
          </a:stretch>
        </p:blipFill>
        <p:spPr>
          <a:xfrm>
            <a:off x="7848600" y="381000"/>
            <a:ext cx="1123950" cy="1123950"/>
          </a:xfrm>
          <a:noFill/>
        </p:spPr>
      </p:pic>
      <p:pic>
        <p:nvPicPr>
          <p:cNvPr id="25606" name="Picture 6" descr="nike-chicken"/>
          <p:cNvPicPr>
            <a:picLocks noGrp="1" noChangeAspect="1" noChangeArrowheads="1"/>
          </p:cNvPicPr>
          <p:nvPr>
            <p:ph sz="quarter" idx="4"/>
          </p:nvPr>
        </p:nvPicPr>
        <p:blipFill>
          <a:blip r:embed="rId4" cstate="print">
            <a:extLst>
              <a:ext uri="{28A0092B-C50C-407E-A947-70E740481C1C}">
                <a14:useLocalDpi xmlns="" xmlns:a14="http://schemas.microsoft.com/office/drawing/2010/main" val="0"/>
              </a:ext>
            </a:extLst>
          </a:blip>
          <a:srcRect/>
          <a:stretch>
            <a:fillRect/>
          </a:stretch>
        </p:blipFill>
        <p:spPr>
          <a:xfrm>
            <a:off x="304800" y="4343400"/>
            <a:ext cx="1524000" cy="1346200"/>
          </a:xfrm>
          <a:noFill/>
        </p:spPr>
      </p:pic>
      <p:pic>
        <p:nvPicPr>
          <p:cNvPr id="25607" name="Picture 7" descr="nikeswoosh"/>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667000" y="1524000"/>
            <a:ext cx="251460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8" name="Picture 8" descr="shwoosh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791200" y="3505200"/>
            <a:ext cx="952500" cy="44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9" name="Picture 9" descr="blueswoosh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867400" y="5715000"/>
            <a:ext cx="2076450"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10" name="Picture 10" descr="blryswoosh"/>
          <p:cNvPicPr>
            <a:picLocks noChangeAspect="1" noChangeArrowheads="1" noCrop="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8077200" y="5715000"/>
            <a:ext cx="904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11" name="Picture 11" descr="swoosh1"/>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3276600" y="4800600"/>
            <a:ext cx="12573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12" name="Picture 12" descr="b8_1"/>
          <p:cNvPicPr>
            <a:picLocks noChangeAspect="1" noChangeArrowheads="1"/>
          </p:cNvPicPr>
          <p:nvPr/>
        </p:nvPicPr>
        <p:blipFill>
          <a:blip r:embed="rId10" cstate="print">
            <a:extLst>
              <a:ext uri="{28A0092B-C50C-407E-A947-70E740481C1C}">
                <a14:useLocalDpi xmlns="" xmlns:a14="http://schemas.microsoft.com/office/drawing/2010/main" val="0"/>
              </a:ext>
            </a:extLst>
          </a:blip>
          <a:srcRect l="10001" t="24001" r="12000" b="17334"/>
          <a:stretch>
            <a:fillRect/>
          </a:stretch>
        </p:blipFill>
        <p:spPr bwMode="auto">
          <a:xfrm>
            <a:off x="6858000" y="3124200"/>
            <a:ext cx="2057400" cy="116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13" name="Picture 13" descr="c7_1"/>
          <p:cNvPicPr>
            <a:picLocks noChangeAspect="1" noChangeArrowheads="1"/>
          </p:cNvPicPr>
          <p:nvPr/>
        </p:nvPicPr>
        <p:blipFill>
          <a:blip r:embed="rId11" cstate="print">
            <a:extLst>
              <a:ext uri="{28A0092B-C50C-407E-A947-70E740481C1C}">
                <a14:useLocalDpi xmlns="" xmlns:a14="http://schemas.microsoft.com/office/drawing/2010/main" val="0"/>
              </a:ext>
            </a:extLst>
          </a:blip>
          <a:srcRect l="12000" t="17999" r="10001" b="10001"/>
          <a:stretch>
            <a:fillRect/>
          </a:stretch>
        </p:blipFill>
        <p:spPr bwMode="auto">
          <a:xfrm>
            <a:off x="304800" y="1676400"/>
            <a:ext cx="2057400" cy="1423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14" name="Picture 14" descr="greenswoosh"/>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381000" y="1676400"/>
            <a:ext cx="1095375"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15" name="Picture 15" descr="redswoosh"/>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762000" y="5919788"/>
            <a:ext cx="1600200" cy="706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16" name="Picture 16" descr="9f_1"/>
          <p:cNvPicPr>
            <a:picLocks noChangeAspect="1" noChangeArrowheads="1"/>
          </p:cNvPicPr>
          <p:nvPr/>
        </p:nvPicPr>
        <p:blipFill>
          <a:blip r:embed="rId14" cstate="print">
            <a:extLst>
              <a:ext uri="{28A0092B-C50C-407E-A947-70E740481C1C}">
                <a14:useLocalDpi xmlns="" xmlns:a14="http://schemas.microsoft.com/office/drawing/2010/main" val="0"/>
              </a:ext>
            </a:extLst>
          </a:blip>
          <a:srcRect l="28000" t="12666" r="28000" b="17999"/>
          <a:stretch>
            <a:fillRect/>
          </a:stretch>
        </p:blipFill>
        <p:spPr bwMode="auto">
          <a:xfrm>
            <a:off x="5638800" y="4114800"/>
            <a:ext cx="1160463"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17" name="Picture 17" descr="75_1"/>
          <p:cNvPicPr>
            <a:picLocks noChangeAspect="1" noChangeArrowheads="1"/>
          </p:cNvPicPr>
          <p:nvPr/>
        </p:nvPicPr>
        <p:blipFill>
          <a:blip r:embed="rId15" cstate="print">
            <a:extLst>
              <a:ext uri="{28A0092B-C50C-407E-A947-70E740481C1C}">
                <a14:useLocalDpi xmlns="" xmlns:a14="http://schemas.microsoft.com/office/drawing/2010/main" val="0"/>
              </a:ext>
            </a:extLst>
          </a:blip>
          <a:srcRect l="25999" r="28000"/>
          <a:stretch>
            <a:fillRect/>
          </a:stretch>
        </p:blipFill>
        <p:spPr bwMode="auto">
          <a:xfrm>
            <a:off x="3657600" y="2743200"/>
            <a:ext cx="1371600" cy="180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18" name="Picture 18" descr="6c_1"/>
          <p:cNvPicPr>
            <a:picLocks noChangeAspect="1" noChangeArrowheads="1"/>
          </p:cNvPicPr>
          <p:nvPr/>
        </p:nvPicPr>
        <p:blipFill>
          <a:blip r:embed="rId16" cstate="print">
            <a:extLst>
              <a:ext uri="{28A0092B-C50C-407E-A947-70E740481C1C}">
                <a14:useLocalDpi xmlns="" xmlns:a14="http://schemas.microsoft.com/office/drawing/2010/main" val="0"/>
              </a:ext>
            </a:extLst>
          </a:blip>
          <a:srcRect l="28000" t="18001" r="30000" b="17999"/>
          <a:stretch>
            <a:fillRect/>
          </a:stretch>
        </p:blipFill>
        <p:spPr bwMode="auto">
          <a:xfrm>
            <a:off x="2057400" y="4495800"/>
            <a:ext cx="10668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19" name="Picture 19" descr="dc_1"/>
          <p:cNvPicPr>
            <a:picLocks noChangeAspect="1" noChangeArrowheads="1"/>
          </p:cNvPicPr>
          <p:nvPr/>
        </p:nvPicPr>
        <p:blipFill>
          <a:blip r:embed="rId17" cstate="print">
            <a:extLst>
              <a:ext uri="{28A0092B-C50C-407E-A947-70E740481C1C}">
                <a14:useLocalDpi xmlns="" xmlns:a14="http://schemas.microsoft.com/office/drawing/2010/main" val="0"/>
              </a:ext>
            </a:extLst>
          </a:blip>
          <a:srcRect l="28000" t="12666" r="30000" b="23334"/>
          <a:stretch>
            <a:fillRect/>
          </a:stretch>
        </p:blipFill>
        <p:spPr bwMode="auto">
          <a:xfrm>
            <a:off x="4648200" y="5715000"/>
            <a:ext cx="866775"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20" name="Picture 20" descr="1e_1"/>
          <p:cNvPicPr>
            <a:picLocks noChangeAspect="1" noChangeArrowheads="1"/>
          </p:cNvPicPr>
          <p:nvPr/>
        </p:nvPicPr>
        <p:blipFill>
          <a:blip r:embed="rId18" cstate="print">
            <a:extLst>
              <a:ext uri="{28A0092B-C50C-407E-A947-70E740481C1C}">
                <a14:useLocalDpi xmlns="" xmlns:a14="http://schemas.microsoft.com/office/drawing/2010/main" val="0"/>
              </a:ext>
            </a:extLst>
          </a:blip>
          <a:srcRect l="30000" t="26001" r="30000" b="50000"/>
          <a:stretch>
            <a:fillRect/>
          </a:stretch>
        </p:blipFill>
        <p:spPr bwMode="auto">
          <a:xfrm>
            <a:off x="2590800" y="5867400"/>
            <a:ext cx="152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21" name="Picture 21" descr="dt300129"/>
          <p:cNvPicPr>
            <a:picLocks noChangeAspect="1" noChangeArrowheads="1"/>
          </p:cNvPicPr>
          <p:nvPr/>
        </p:nvPicPr>
        <p:blipFill>
          <a:blip r:embed="rId19" cstate="print">
            <a:extLst>
              <a:ext uri="{28A0092B-C50C-407E-A947-70E740481C1C}">
                <a14:useLocalDpi xmlns="" xmlns:a14="http://schemas.microsoft.com/office/drawing/2010/main" val="0"/>
              </a:ext>
            </a:extLst>
          </a:blip>
          <a:srcRect/>
          <a:stretch>
            <a:fillRect/>
          </a:stretch>
        </p:blipFill>
        <p:spPr bwMode="auto">
          <a:xfrm>
            <a:off x="7239000" y="1600200"/>
            <a:ext cx="1671638" cy="128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22" name="Picture 22" descr="c8_1"/>
          <p:cNvPicPr>
            <a:picLocks noChangeAspect="1" noChangeArrowheads="1"/>
          </p:cNvPicPr>
          <p:nvPr/>
        </p:nvPicPr>
        <p:blipFill>
          <a:blip r:embed="rId20" cstate="print">
            <a:extLst>
              <a:ext uri="{28A0092B-C50C-407E-A947-70E740481C1C}">
                <a14:useLocalDpi xmlns="" xmlns:a14="http://schemas.microsoft.com/office/drawing/2010/main" val="0"/>
              </a:ext>
            </a:extLst>
          </a:blip>
          <a:srcRect l="16000" t="15334" r="12000" b="20667"/>
          <a:stretch>
            <a:fillRect/>
          </a:stretch>
        </p:blipFill>
        <p:spPr bwMode="auto">
          <a:xfrm>
            <a:off x="7086600" y="4495800"/>
            <a:ext cx="16002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23" name="Picture 23" descr="nike1"/>
          <p:cNvPicPr>
            <a:picLocks noChangeAspect="1" noChangeArrowheads="1"/>
          </p:cNvPicPr>
          <p:nvPr/>
        </p:nvPicPr>
        <p:blipFill>
          <a:blip r:embed="rId21" cstate="print">
            <a:extLst>
              <a:ext uri="{28A0092B-C50C-407E-A947-70E740481C1C}">
                <a14:useLocalDpi xmlns="" xmlns:a14="http://schemas.microsoft.com/office/drawing/2010/main" val="0"/>
              </a:ext>
            </a:extLst>
          </a:blip>
          <a:srcRect/>
          <a:stretch>
            <a:fillRect/>
          </a:stretch>
        </p:blipFill>
        <p:spPr bwMode="auto">
          <a:xfrm>
            <a:off x="5410200" y="1600200"/>
            <a:ext cx="1438275"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24" name="Picture 24" descr="nikeswoosh-1"/>
          <p:cNvPicPr>
            <a:picLocks noChangeAspect="1" noChangeArrowheads="1"/>
          </p:cNvPicPr>
          <p:nvPr/>
        </p:nvPicPr>
        <p:blipFill>
          <a:blip r:embed="rId22" cstate="print">
            <a:extLst>
              <a:ext uri="{28A0092B-C50C-407E-A947-70E740481C1C}">
                <a14:useLocalDpi xmlns="" xmlns:a14="http://schemas.microsoft.com/office/drawing/2010/main" val="0"/>
              </a:ext>
            </a:extLst>
          </a:blip>
          <a:srcRect/>
          <a:stretch>
            <a:fillRect/>
          </a:stretch>
        </p:blipFill>
        <p:spPr bwMode="auto">
          <a:xfrm>
            <a:off x="228600" y="3200400"/>
            <a:ext cx="2181225" cy="912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25" name="Picture 25" descr="swoosh"/>
          <p:cNvPicPr>
            <a:picLocks noChangeAspect="1" noChangeArrowheads="1"/>
          </p:cNvPicPr>
          <p:nvPr/>
        </p:nvPicPr>
        <p:blipFill>
          <a:blip r:embed="rId23" cstate="print">
            <a:extLst>
              <a:ext uri="{28A0092B-C50C-407E-A947-70E740481C1C}">
                <a14:useLocalDpi xmlns="" xmlns:a14="http://schemas.microsoft.com/office/drawing/2010/main" val="0"/>
              </a:ext>
            </a:extLst>
          </a:blip>
          <a:srcRect/>
          <a:stretch>
            <a:fillRect/>
          </a:stretch>
        </p:blipFill>
        <p:spPr bwMode="auto">
          <a:xfrm>
            <a:off x="2667000" y="3124200"/>
            <a:ext cx="2438400"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26" name="Picture 26" descr="LIGHT_SWOOSH"/>
          <p:cNvPicPr>
            <a:picLocks noChangeAspect="1" noChangeArrowheads="1"/>
          </p:cNvPicPr>
          <p:nvPr/>
        </p:nvPicPr>
        <p:blipFill>
          <a:blip r:embed="rId24" cstate="print">
            <a:extLst>
              <a:ext uri="{28A0092B-C50C-407E-A947-70E740481C1C}">
                <a14:useLocalDpi xmlns="" xmlns:a14="http://schemas.microsoft.com/office/drawing/2010/main" val="0"/>
              </a:ext>
            </a:extLst>
          </a:blip>
          <a:srcRect/>
          <a:stretch>
            <a:fillRect/>
          </a:stretch>
        </p:blipFill>
        <p:spPr bwMode="auto">
          <a:xfrm>
            <a:off x="5486400" y="2590800"/>
            <a:ext cx="1905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2732" name="Picture 28" descr="a man lying on a park bench"/>
          <p:cNvPicPr>
            <a:picLocks noGrp="1" noChangeAspect="1" noChangeArrowheads="1"/>
          </p:cNvPicPr>
          <p:nvPr>
            <p:ph sz="quarter" idx="3"/>
          </p:nvPr>
        </p:nvPicPr>
        <p:blipFill>
          <a:blip r:embed="rId25" cstate="print">
            <a:extLst>
              <a:ext uri="{28A0092B-C50C-407E-A947-70E740481C1C}">
                <a14:useLocalDpi xmlns="" xmlns:a14="http://schemas.microsoft.com/office/drawing/2010/main" val="0"/>
              </a:ext>
            </a:extLst>
          </a:blip>
          <a:srcRect/>
          <a:stretch>
            <a:fillRect/>
          </a:stretch>
        </p:blipFill>
        <p:spPr>
          <a:xfrm>
            <a:off x="1447800" y="533400"/>
            <a:ext cx="6324600" cy="5797550"/>
          </a:xfrm>
          <a:noFill/>
        </p:spPr>
      </p:pic>
      <p:sp>
        <p:nvSpPr>
          <p:cNvPr id="712733" name="AutoShape 29"/>
          <p:cNvSpPr>
            <a:spLocks noChangeArrowheads="1"/>
          </p:cNvSpPr>
          <p:nvPr/>
        </p:nvSpPr>
        <p:spPr bwMode="auto">
          <a:xfrm>
            <a:off x="838200" y="1385888"/>
            <a:ext cx="2590800" cy="1676400"/>
          </a:xfrm>
          <a:prstGeom prst="cloudCallout">
            <a:avLst>
              <a:gd name="adj1" fmla="val 40931"/>
              <a:gd name="adj2" fmla="val 93750"/>
            </a:avLst>
          </a:prstGeom>
          <a:solidFill>
            <a:schemeClr val="tx1"/>
          </a:solidFill>
          <a:ln w="12700" cap="sq">
            <a:solidFill>
              <a:schemeClr val="bg2"/>
            </a:solidFill>
            <a:round/>
            <a:headEnd type="none" w="sm" len="sm"/>
            <a:tailEnd type="none" w="sm" len="sm"/>
          </a:ln>
        </p:spPr>
        <p:txBody>
          <a:bodyPr/>
          <a:lstStyle/>
          <a:p>
            <a:pPr algn="ctr"/>
            <a:r>
              <a:rPr lang="en-US">
                <a:solidFill>
                  <a:schemeClr val="bg2"/>
                </a:solidFill>
                <a:latin typeface="Kristen ITC" pitchFamily="66" charset="0"/>
              </a:rPr>
              <a:t>Why am I doing this?</a:t>
            </a:r>
          </a:p>
        </p:txBody>
      </p:sp>
    </p:spTree>
    <p:extLst>
      <p:ext uri="{BB962C8B-B14F-4D97-AF65-F5344CB8AC3E}">
        <p14:creationId xmlns="" xmlns:p14="http://schemas.microsoft.com/office/powerpoint/2010/main" val="1543003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27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27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533400" y="1676400"/>
            <a:ext cx="7924800" cy="1098550"/>
          </a:xfrm>
          <a:prstGeom prst="rect">
            <a:avLst/>
          </a:prstGeom>
          <a:noFill/>
          <a:ln w="9525" algn="ctr">
            <a:noFill/>
            <a:miter lim="800000"/>
            <a:headEnd/>
            <a:tailEnd/>
          </a:ln>
        </p:spPr>
        <p:txBody>
          <a:bodyPr>
            <a:spAutoFit/>
          </a:bodyPr>
          <a:lstStyle/>
          <a:p>
            <a:pPr>
              <a:spcBef>
                <a:spcPct val="50000"/>
              </a:spcBef>
            </a:pPr>
            <a:r>
              <a:rPr lang="en-US" sz="6600" dirty="0">
                <a:solidFill>
                  <a:schemeClr val="tx1"/>
                </a:solidFill>
                <a:latin typeface="Arial" charset="0"/>
              </a:rPr>
              <a:t>4 Questions?</a:t>
            </a:r>
          </a:p>
        </p:txBody>
      </p:sp>
      <p:sp>
        <p:nvSpPr>
          <p:cNvPr id="7171" name="Rectangle 2"/>
          <p:cNvSpPr>
            <a:spLocks noChangeArrowheads="1"/>
          </p:cNvSpPr>
          <p:nvPr/>
        </p:nvSpPr>
        <p:spPr bwMode="auto">
          <a:xfrm>
            <a:off x="304800" y="2667000"/>
            <a:ext cx="8382000" cy="762000"/>
          </a:xfrm>
          <a:prstGeom prst="rect">
            <a:avLst/>
          </a:prstGeom>
          <a:noFill/>
          <a:ln w="9525">
            <a:noFill/>
            <a:miter lim="800000"/>
            <a:headEnd/>
            <a:tailEnd/>
          </a:ln>
        </p:spPr>
        <p:txBody>
          <a:bodyPr anchor="b" anchorCtr="1"/>
          <a:lstStyle/>
          <a:p>
            <a:pPr>
              <a:spcBef>
                <a:spcPct val="0"/>
              </a:spcBef>
              <a:buClrTx/>
            </a:pPr>
            <a:r>
              <a:rPr lang="en-US" sz="5400" b="1" i="1" dirty="0">
                <a:solidFill>
                  <a:srgbClr val="FFFF00"/>
                </a:solidFill>
                <a:latin typeface="Arial" charset="0"/>
              </a:rPr>
              <a:t>3. Do YOU want to use</a:t>
            </a:r>
            <a:endParaRPr lang="en-US" sz="5400" b="1" dirty="0">
              <a:solidFill>
                <a:schemeClr val="tx2"/>
              </a:solidFill>
              <a:latin typeface="Arial" charset="0"/>
            </a:endParaRPr>
          </a:p>
        </p:txBody>
      </p:sp>
      <p:pic>
        <p:nvPicPr>
          <p:cNvPr id="7"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16100" y="223837"/>
            <a:ext cx="5359400" cy="1579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609600" y="3124200"/>
            <a:ext cx="7010400" cy="3454063"/>
            <a:chOff x="609600" y="3124200"/>
            <a:chExt cx="7010400" cy="3454063"/>
          </a:xfrm>
        </p:grpSpPr>
        <p:sp>
          <p:nvSpPr>
            <p:cNvPr id="7173" name="Text Box 6"/>
            <p:cNvSpPr txBox="1">
              <a:spLocks noChangeArrowheads="1"/>
            </p:cNvSpPr>
            <p:nvPr/>
          </p:nvSpPr>
          <p:spPr bwMode="auto">
            <a:xfrm>
              <a:off x="1600200" y="5562600"/>
              <a:ext cx="6019800" cy="1015663"/>
            </a:xfrm>
            <a:prstGeom prst="rect">
              <a:avLst/>
            </a:prstGeom>
            <a:noFill/>
            <a:ln w="9525" algn="ctr">
              <a:noFill/>
              <a:miter lim="800000"/>
              <a:headEnd/>
              <a:tailEnd/>
            </a:ln>
          </p:spPr>
          <p:txBody>
            <a:bodyPr>
              <a:spAutoFit/>
            </a:bodyPr>
            <a:lstStyle/>
            <a:p>
              <a:pPr algn="ctr">
                <a:spcBef>
                  <a:spcPct val="50000"/>
                </a:spcBef>
              </a:pPr>
              <a:r>
                <a:rPr lang="en-US" sz="6000" dirty="0">
                  <a:solidFill>
                    <a:schemeClr val="tx1"/>
                  </a:solidFill>
                  <a:latin typeface="+mj-lt"/>
                </a:rPr>
                <a:t>Effectively!</a:t>
              </a:r>
            </a:p>
          </p:txBody>
        </p:sp>
        <p:grpSp>
          <p:nvGrpSpPr>
            <p:cNvPr id="8" name="Group 7"/>
            <p:cNvGrpSpPr/>
            <p:nvPr/>
          </p:nvGrpSpPr>
          <p:grpSpPr>
            <a:xfrm>
              <a:off x="609600" y="3124200"/>
              <a:ext cx="6629400" cy="2476500"/>
              <a:chOff x="-369614" y="4038600"/>
              <a:chExt cx="8382000" cy="2476500"/>
            </a:xfrm>
          </p:grpSpPr>
          <p:sp>
            <p:nvSpPr>
              <p:cNvPr id="9" name="Rectangle 2"/>
              <p:cNvSpPr>
                <a:spLocks noChangeArrowheads="1"/>
              </p:cNvSpPr>
              <p:nvPr/>
            </p:nvSpPr>
            <p:spPr bwMode="auto">
              <a:xfrm>
                <a:off x="-369614" y="5715000"/>
                <a:ext cx="8382000" cy="762000"/>
              </a:xfrm>
              <a:prstGeom prst="rect">
                <a:avLst/>
              </a:prstGeom>
              <a:noFill/>
              <a:ln w="9525">
                <a:noFill/>
                <a:miter lim="800000"/>
                <a:headEnd/>
                <a:tailEnd/>
              </a:ln>
            </p:spPr>
            <p:txBody>
              <a:bodyPr anchor="b" anchorCtr="1"/>
              <a:lstStyle/>
              <a:p>
                <a:pPr>
                  <a:spcBef>
                    <a:spcPct val="0"/>
                  </a:spcBef>
                  <a:buClrTx/>
                </a:pPr>
                <a:r>
                  <a:rPr lang="en-US" sz="4800" i="1" dirty="0">
                    <a:solidFill>
                      <a:srgbClr val="FFFF00"/>
                    </a:solidFill>
                    <a:latin typeface="Arial" charset="0"/>
                  </a:rPr>
                  <a:t>Time</a:t>
                </a:r>
                <a:br>
                  <a:rPr lang="en-US" sz="4800" i="1" dirty="0">
                    <a:solidFill>
                      <a:srgbClr val="FFFF00"/>
                    </a:solidFill>
                    <a:latin typeface="Arial" charset="0"/>
                  </a:rPr>
                </a:br>
                <a:r>
                  <a:rPr lang="en-US" sz="4800" i="1" dirty="0">
                    <a:solidFill>
                      <a:srgbClr val="FFFF00"/>
                    </a:solidFill>
                    <a:latin typeface="Arial" charset="0"/>
                  </a:rPr>
                  <a:t>$$$ </a:t>
                </a:r>
                <a:br>
                  <a:rPr lang="en-US" sz="4800" i="1" dirty="0">
                    <a:solidFill>
                      <a:srgbClr val="FFFF00"/>
                    </a:solidFill>
                    <a:latin typeface="Arial" charset="0"/>
                  </a:rPr>
                </a:br>
                <a:r>
                  <a:rPr lang="en-US" sz="4800" i="1" dirty="0">
                    <a:solidFill>
                      <a:srgbClr val="FFFF00"/>
                    </a:solidFill>
                    <a:latin typeface="Arial" charset="0"/>
                  </a:rPr>
                  <a:t>Energy</a:t>
                </a:r>
                <a:endParaRPr lang="en-US" sz="4800" dirty="0">
                  <a:solidFill>
                    <a:schemeClr val="tx2"/>
                  </a:solidFill>
                  <a:latin typeface="Arial" charset="0"/>
                </a:endParaRPr>
              </a:p>
            </p:txBody>
          </p:sp>
          <p:pic>
            <p:nvPicPr>
              <p:cNvPr id="10" name="Picture 9" descr="dollar_stretch_hg_clr.gif"/>
              <p:cNvPicPr>
                <a:picLocks noChangeAspect="1"/>
              </p:cNvPicPr>
              <p:nvPr/>
            </p:nvPicPr>
            <p:blipFill>
              <a:blip r:embed="rId4" cstate="print"/>
              <a:stretch>
                <a:fillRect/>
              </a:stretch>
            </p:blipFill>
            <p:spPr>
              <a:xfrm>
                <a:off x="5410200" y="5105400"/>
                <a:ext cx="1955800" cy="533400"/>
              </a:xfrm>
              <a:prstGeom prst="rect">
                <a:avLst/>
              </a:prstGeom>
            </p:spPr>
          </p:pic>
          <p:pic>
            <p:nvPicPr>
              <p:cNvPr id="11" name="Picture 6" descr="pocket_watch_hg_clr"/>
              <p:cNvPicPr>
                <a:picLocks noChangeAspect="1" noChangeArrowheads="1" noCrop="1"/>
              </p:cNvPicPr>
              <p:nvPr/>
            </p:nvPicPr>
            <p:blipFill>
              <a:blip r:embed="rId5" cstate="print"/>
              <a:srcRect/>
              <a:stretch>
                <a:fillRect/>
              </a:stretch>
            </p:blipFill>
            <p:spPr>
              <a:xfrm>
                <a:off x="6019800" y="4038600"/>
                <a:ext cx="914400" cy="1072813"/>
              </a:xfrm>
              <a:prstGeom prst="rect">
                <a:avLst/>
              </a:prstGeom>
              <a:noFill/>
            </p:spPr>
          </p:pic>
          <p:pic>
            <p:nvPicPr>
              <p:cNvPr id="12" name="Picture 11" descr="businessman_working_late_hg_clr.gif"/>
              <p:cNvPicPr>
                <a:picLocks noChangeAspect="1"/>
              </p:cNvPicPr>
              <p:nvPr/>
            </p:nvPicPr>
            <p:blipFill>
              <a:blip r:embed="rId6" cstate="print"/>
              <a:stretch>
                <a:fillRect/>
              </a:stretch>
            </p:blipFill>
            <p:spPr>
              <a:xfrm>
                <a:off x="5943600" y="5715000"/>
                <a:ext cx="800100" cy="800100"/>
              </a:xfrm>
              <a:prstGeom prst="rect">
                <a:avLst/>
              </a:prstGeom>
            </p:spPr>
          </p:pic>
        </p:grpSp>
      </p:grpSp>
    </p:spTree>
    <p:extLst>
      <p:ext uri="{BB962C8B-B14F-4D97-AF65-F5344CB8AC3E}">
        <p14:creationId xmlns="" xmlns:p14="http://schemas.microsoft.com/office/powerpoint/2010/main" val="413218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sz="quarter"/>
          </p:nvPr>
        </p:nvSpPr>
        <p:spPr>
          <a:xfrm>
            <a:off x="304800" y="0"/>
            <a:ext cx="8540750" cy="1143000"/>
          </a:xfrm>
        </p:spPr>
        <p:txBody>
          <a:bodyPr/>
          <a:lstStyle/>
          <a:p>
            <a:pPr eaLnBrk="1" hangingPunct="1"/>
            <a:r>
              <a:rPr lang="en-US" dirty="0" smtClean="0"/>
              <a:t>What We Fear As We Age</a:t>
            </a:r>
          </a:p>
        </p:txBody>
      </p:sp>
      <p:pic>
        <p:nvPicPr>
          <p:cNvPr id="26627" name="Picture 3" descr="brain_scratching_head_hg_clr"/>
          <p:cNvPicPr>
            <a:picLocks noGrp="1" noChangeAspect="1" noChangeArrowheads="1" noCrop="1"/>
          </p:cNvPicPr>
          <p:nvPr>
            <p:ph sz="quarter" idx="1"/>
          </p:nvPr>
        </p:nvPicPr>
        <p:blipFill>
          <a:blip r:embed="rId2" cstate="print">
            <a:extLst>
              <a:ext uri="{28A0092B-C50C-407E-A947-70E740481C1C}">
                <a14:useLocalDpi xmlns="" xmlns:a14="http://schemas.microsoft.com/office/drawing/2010/main" val="0"/>
              </a:ext>
            </a:extLst>
          </a:blip>
          <a:srcRect/>
          <a:stretch>
            <a:fillRect/>
          </a:stretch>
        </p:blipFill>
        <p:spPr>
          <a:xfrm>
            <a:off x="1104900" y="1717675"/>
            <a:ext cx="1978025" cy="2151063"/>
          </a:xfrm>
          <a:noFill/>
        </p:spPr>
      </p:pic>
      <p:pic>
        <p:nvPicPr>
          <p:cNvPr id="26628" name="Picture 4" descr="brain_thinking_hg_clr"/>
          <p:cNvPicPr>
            <a:picLocks noGrp="1" noChangeAspect="1" noChangeArrowheads="1" noCrop="1"/>
          </p:cNvPicPr>
          <p:nvPr>
            <p:ph sz="quarter" idx="2"/>
          </p:nvPr>
        </p:nvPicPr>
        <p:blipFill>
          <a:blip r:embed="rId3" cstate="print">
            <a:extLst>
              <a:ext uri="{28A0092B-C50C-407E-A947-70E740481C1C}">
                <a14:useLocalDpi xmlns="" xmlns:a14="http://schemas.microsoft.com/office/drawing/2010/main" val="0"/>
              </a:ext>
            </a:extLst>
          </a:blip>
          <a:srcRect/>
          <a:stretch>
            <a:fillRect/>
          </a:stretch>
        </p:blipFill>
        <p:spPr>
          <a:xfrm>
            <a:off x="3276600" y="1371600"/>
            <a:ext cx="2325688" cy="2325688"/>
          </a:xfrm>
          <a:noFill/>
        </p:spPr>
      </p:pic>
      <p:pic>
        <p:nvPicPr>
          <p:cNvPr id="26629" name="Picture 5" descr="brain_exercising_hg_clr"/>
          <p:cNvPicPr>
            <a:picLocks noGrp="1" noChangeAspect="1" noChangeArrowheads="1" noCrop="1"/>
          </p:cNvPicPr>
          <p:nvPr>
            <p:ph sz="quarter" idx="3"/>
          </p:nvPr>
        </p:nvPicPr>
        <p:blipFill>
          <a:blip r:embed="rId4" cstate="print">
            <a:extLst>
              <a:ext uri="{28A0092B-C50C-407E-A947-70E740481C1C}">
                <a14:useLocalDpi xmlns="" xmlns:a14="http://schemas.microsoft.com/office/drawing/2010/main" val="0"/>
              </a:ext>
            </a:extLst>
          </a:blip>
          <a:srcRect/>
          <a:stretch>
            <a:fillRect/>
          </a:stretch>
        </p:blipFill>
        <p:spPr>
          <a:xfrm>
            <a:off x="5749925" y="1717675"/>
            <a:ext cx="2517775" cy="2151063"/>
          </a:xfrm>
          <a:noFill/>
        </p:spPr>
      </p:pic>
      <p:sp>
        <p:nvSpPr>
          <p:cNvPr id="26630" name="Text Box 6"/>
          <p:cNvSpPr txBox="1">
            <a:spLocks noChangeArrowheads="1"/>
          </p:cNvSpPr>
          <p:nvPr/>
        </p:nvSpPr>
        <p:spPr bwMode="auto">
          <a:xfrm>
            <a:off x="2209800" y="1066800"/>
            <a:ext cx="4800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2800" b="1">
                <a:latin typeface="Arial" pitchFamily="34" charset="0"/>
              </a:rPr>
              <a:t>Loss of Mental Capacity</a:t>
            </a:r>
          </a:p>
        </p:txBody>
      </p:sp>
      <p:pic>
        <p:nvPicPr>
          <p:cNvPr id="26632" name="Picture 8" descr="woman_leg_workout_lg_clr"/>
          <p:cNvPicPr>
            <a:picLocks noChangeAspect="1" noChangeArrowheads="1" noCrop="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019800" y="4419600"/>
            <a:ext cx="2590800" cy="207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13"/>
          <p:cNvGrpSpPr/>
          <p:nvPr/>
        </p:nvGrpSpPr>
        <p:grpSpPr>
          <a:xfrm>
            <a:off x="1447800" y="3886200"/>
            <a:ext cx="6477000" cy="2647950"/>
            <a:chOff x="1447800" y="3886200"/>
            <a:chExt cx="6477000" cy="2647950"/>
          </a:xfrm>
        </p:grpSpPr>
        <p:sp>
          <p:nvSpPr>
            <p:cNvPr id="26631" name="Text Box 7"/>
            <p:cNvSpPr txBox="1">
              <a:spLocks noChangeArrowheads="1"/>
            </p:cNvSpPr>
            <p:nvPr/>
          </p:nvSpPr>
          <p:spPr bwMode="auto">
            <a:xfrm>
              <a:off x="2133600" y="3886200"/>
              <a:ext cx="57912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800" b="1" dirty="0">
                  <a:latin typeface="Arial" pitchFamily="34" charset="0"/>
                </a:rPr>
                <a:t>Loss of Functional Capacity</a:t>
              </a:r>
            </a:p>
          </p:txBody>
        </p:sp>
        <p:grpSp>
          <p:nvGrpSpPr>
            <p:cNvPr id="26633" name="Group 9"/>
            <p:cNvGrpSpPr>
              <a:grpSpLocks/>
            </p:cNvGrpSpPr>
            <p:nvPr/>
          </p:nvGrpSpPr>
          <p:grpSpPr bwMode="auto">
            <a:xfrm>
              <a:off x="1447800" y="4419600"/>
              <a:ext cx="3681413" cy="2114550"/>
              <a:chOff x="912" y="2784"/>
              <a:chExt cx="2319" cy="1332"/>
            </a:xfrm>
          </p:grpSpPr>
          <p:pic>
            <p:nvPicPr>
              <p:cNvPr id="26634" name="Picture 10" descr="ethel_pushed_in_wheelchair_hg_clr"/>
              <p:cNvPicPr>
                <a:picLocks noChangeAspect="1" noChangeArrowheads="1" noCrop="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112" y="2784"/>
                <a:ext cx="1119" cy="1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35" name="Picture 11" descr="man_with_cane_hg_clr"/>
              <p:cNvPicPr>
                <a:picLocks noChangeAspect="1" noChangeArrowheads="1" noCrop="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912" y="2784"/>
                <a:ext cx="835" cy="1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2" name="Text Box 14"/>
          <p:cNvSpPr txBox="1">
            <a:spLocks noChangeArrowheads="1"/>
          </p:cNvSpPr>
          <p:nvPr/>
        </p:nvSpPr>
        <p:spPr bwMode="auto">
          <a:xfrm>
            <a:off x="609600" y="1524000"/>
            <a:ext cx="7924800" cy="1200329"/>
          </a:xfrm>
          <a:prstGeom prst="rect">
            <a:avLst/>
          </a:prstGeom>
          <a:solidFill>
            <a:srgbClr val="FFFF00"/>
          </a:solidFill>
          <a:ln w="9525">
            <a:solidFill>
              <a:srgbClr val="000099"/>
            </a:solidFill>
            <a:miter lim="800000"/>
            <a:headEnd/>
            <a:tailEnd/>
          </a:ln>
        </p:spPr>
        <p:txBody>
          <a:bodyPr wrap="square">
            <a:spAutoFit/>
          </a:bodyPr>
          <a:lstStyle/>
          <a:p>
            <a:pPr algn="l">
              <a:spcBef>
                <a:spcPct val="50000"/>
              </a:spcBef>
              <a:buClrTx/>
            </a:pPr>
            <a:r>
              <a:rPr lang="en-US" sz="3600" b="1" dirty="0">
                <a:solidFill>
                  <a:srgbClr val="000099"/>
                </a:solidFill>
                <a:latin typeface="Arial" pitchFamily="34" charset="0"/>
              </a:rPr>
              <a:t>“</a:t>
            </a:r>
            <a:r>
              <a:rPr lang="en-US" sz="3600" b="1" i="1" dirty="0">
                <a:solidFill>
                  <a:srgbClr val="000099"/>
                </a:solidFill>
                <a:latin typeface="Arial" pitchFamily="34" charset="0"/>
              </a:rPr>
              <a:t>You can never go back and     	  </a:t>
            </a:r>
            <a:r>
              <a:rPr lang="en-US" sz="3600" b="1" i="1" dirty="0" smtClean="0">
                <a:solidFill>
                  <a:srgbClr val="000099"/>
                </a:solidFill>
                <a:latin typeface="Arial" pitchFamily="34" charset="0"/>
              </a:rPr>
              <a:t>have </a:t>
            </a:r>
            <a:r>
              <a:rPr lang="en-US" sz="3600" b="1" i="1" dirty="0">
                <a:solidFill>
                  <a:srgbClr val="000099"/>
                </a:solidFill>
                <a:latin typeface="Arial" pitchFamily="34" charset="0"/>
              </a:rPr>
              <a:t>a new beginning</a:t>
            </a:r>
            <a:r>
              <a:rPr lang="en-US" sz="3600" b="1" i="1" dirty="0" smtClean="0">
                <a:solidFill>
                  <a:srgbClr val="000099"/>
                </a:solidFill>
                <a:latin typeface="Arial" pitchFamily="34" charset="0"/>
              </a:rPr>
              <a:t>,</a:t>
            </a:r>
          </a:p>
        </p:txBody>
      </p:sp>
      <p:sp>
        <p:nvSpPr>
          <p:cNvPr id="13" name="Text Box 14"/>
          <p:cNvSpPr txBox="1">
            <a:spLocks noChangeArrowheads="1"/>
          </p:cNvSpPr>
          <p:nvPr/>
        </p:nvSpPr>
        <p:spPr bwMode="auto">
          <a:xfrm>
            <a:off x="609600" y="3352800"/>
            <a:ext cx="7924800" cy="2646878"/>
          </a:xfrm>
          <a:prstGeom prst="rect">
            <a:avLst/>
          </a:prstGeom>
          <a:solidFill>
            <a:srgbClr val="FFFF00"/>
          </a:solidFill>
          <a:ln w="9525">
            <a:solidFill>
              <a:srgbClr val="000099"/>
            </a:solidFill>
            <a:miter lim="800000"/>
            <a:headEnd/>
            <a:tailEnd/>
          </a:ln>
        </p:spPr>
        <p:txBody>
          <a:bodyPr wrap="square">
            <a:spAutoFit/>
          </a:bodyPr>
          <a:lstStyle/>
          <a:p>
            <a:pPr algn="l">
              <a:spcBef>
                <a:spcPct val="50000"/>
              </a:spcBef>
              <a:buClrTx/>
            </a:pPr>
            <a:r>
              <a:rPr lang="en-US" sz="3600" b="1" i="1" dirty="0" smtClean="0">
                <a:solidFill>
                  <a:srgbClr val="000099"/>
                </a:solidFill>
                <a:latin typeface="Arial" pitchFamily="34" charset="0"/>
              </a:rPr>
              <a:t>but</a:t>
            </a:r>
            <a:r>
              <a:rPr lang="en-US" sz="3600" b="1" i="1" dirty="0">
                <a:solidFill>
                  <a:srgbClr val="000099"/>
                </a:solidFill>
                <a:latin typeface="Arial" pitchFamily="34" charset="0"/>
              </a:rPr>
              <a:t>.. </a:t>
            </a:r>
            <a:r>
              <a:rPr lang="en-US" sz="3600" b="1" i="1" dirty="0" smtClean="0">
                <a:solidFill>
                  <a:srgbClr val="000099"/>
                </a:solidFill>
                <a:latin typeface="Arial" pitchFamily="34" charset="0"/>
              </a:rPr>
              <a:t>                                              </a:t>
            </a:r>
            <a:r>
              <a:rPr lang="en-US" sz="3600" b="1" i="1" dirty="0">
                <a:solidFill>
                  <a:srgbClr val="000099"/>
                </a:solidFill>
                <a:latin typeface="Arial" pitchFamily="34" charset="0"/>
              </a:rPr>
              <a:t>you can start </a:t>
            </a:r>
            <a:r>
              <a:rPr lang="en-US" sz="4000" b="1" i="1" dirty="0">
                <a:solidFill>
                  <a:srgbClr val="000099"/>
                </a:solidFill>
                <a:latin typeface="Arial" pitchFamily="34" charset="0"/>
              </a:rPr>
              <a:t>NOW</a:t>
            </a:r>
            <a:r>
              <a:rPr lang="en-US" sz="3600" b="1" i="1" dirty="0">
                <a:solidFill>
                  <a:srgbClr val="000099"/>
                </a:solidFill>
                <a:latin typeface="Arial" pitchFamily="34" charset="0"/>
              </a:rPr>
              <a:t>             	       </a:t>
            </a:r>
            <a:r>
              <a:rPr lang="en-US" sz="3600" b="1" i="1" dirty="0" smtClean="0">
                <a:solidFill>
                  <a:srgbClr val="000099"/>
                </a:solidFill>
                <a:latin typeface="Arial" pitchFamily="34" charset="0"/>
              </a:rPr>
              <a:t>and </a:t>
            </a:r>
            <a:r>
              <a:rPr lang="en-US" sz="3600" b="1" i="1" dirty="0">
                <a:solidFill>
                  <a:srgbClr val="000099"/>
                </a:solidFill>
                <a:latin typeface="Arial" pitchFamily="34" charset="0"/>
              </a:rPr>
              <a:t>have a new ending</a:t>
            </a:r>
            <a:r>
              <a:rPr lang="en-US" sz="3600" b="1" dirty="0">
                <a:solidFill>
                  <a:srgbClr val="000099"/>
                </a:solidFill>
                <a:latin typeface="Arial" pitchFamily="34" charset="0"/>
              </a:rPr>
              <a:t>.”</a:t>
            </a:r>
          </a:p>
          <a:p>
            <a:pPr algn="r">
              <a:spcBef>
                <a:spcPct val="50000"/>
              </a:spcBef>
              <a:buClrTx/>
            </a:pPr>
            <a:r>
              <a:rPr lang="en-US" sz="3600" b="1" dirty="0">
                <a:solidFill>
                  <a:srgbClr val="000099"/>
                </a:solidFill>
                <a:latin typeface="Arial" pitchFamily="34" charset="0"/>
              </a:rPr>
              <a:t>Carl Bard  </a:t>
            </a:r>
          </a:p>
        </p:txBody>
      </p:sp>
    </p:spTree>
    <p:extLst>
      <p:ext uri="{BB962C8B-B14F-4D97-AF65-F5344CB8AC3E}">
        <p14:creationId xmlns="" xmlns:p14="http://schemas.microsoft.com/office/powerpoint/2010/main" val="296695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304800"/>
            <a:ext cx="8420100" cy="714375"/>
          </a:xfrm>
        </p:spPr>
        <p:txBody>
          <a:bodyPr/>
          <a:lstStyle/>
          <a:p>
            <a:pPr eaLnBrk="1" hangingPunct="1"/>
            <a:r>
              <a:rPr lang="en-US" smtClean="0"/>
              <a:t>Loss of Strength and Muscle Mass as We Age</a:t>
            </a:r>
          </a:p>
        </p:txBody>
      </p:sp>
      <p:sp>
        <p:nvSpPr>
          <p:cNvPr id="27651" name="Text Box 3"/>
          <p:cNvSpPr txBox="1">
            <a:spLocks noChangeArrowheads="1"/>
          </p:cNvSpPr>
          <p:nvPr/>
        </p:nvSpPr>
        <p:spPr bwMode="auto">
          <a:xfrm>
            <a:off x="1905000" y="5105400"/>
            <a:ext cx="5867400" cy="1004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b="1" dirty="0">
                <a:latin typeface="Arial" pitchFamily="34" charset="0"/>
              </a:rPr>
              <a:t>Sarcopenia =  Less Muscle</a:t>
            </a:r>
          </a:p>
          <a:p>
            <a:pPr algn="ctr" eaLnBrk="1" hangingPunct="1">
              <a:spcBef>
                <a:spcPct val="50000"/>
              </a:spcBef>
            </a:pPr>
            <a:r>
              <a:rPr lang="en-US" b="1" dirty="0">
                <a:latin typeface="Arial" pitchFamily="34" charset="0"/>
              </a:rPr>
              <a:t>Uniform Characteristic of Aging</a:t>
            </a:r>
          </a:p>
        </p:txBody>
      </p:sp>
      <p:grpSp>
        <p:nvGrpSpPr>
          <p:cNvPr id="27652" name="Group 4"/>
          <p:cNvGrpSpPr>
            <a:grpSpLocks/>
          </p:cNvGrpSpPr>
          <p:nvPr/>
        </p:nvGrpSpPr>
        <p:grpSpPr bwMode="auto">
          <a:xfrm>
            <a:off x="0" y="1447800"/>
            <a:ext cx="4581525" cy="3505200"/>
            <a:chOff x="0" y="912"/>
            <a:chExt cx="2886" cy="2208"/>
          </a:xfrm>
        </p:grpSpPr>
        <p:pic>
          <p:nvPicPr>
            <p:cNvPr id="27658" name="Picture 5"/>
            <p:cNvPicPr>
              <a:picLocks noChangeAspect="1" noChangeArrowheads="1"/>
            </p:cNvPicPr>
            <p:nvPr/>
          </p:nvPicPr>
          <p:blipFill>
            <a:blip r:embed="rId2" cstate="print">
              <a:extLst>
                <a:ext uri="{28A0092B-C50C-407E-A947-70E740481C1C}">
                  <a14:useLocalDpi xmlns="" xmlns:a14="http://schemas.microsoft.com/office/drawing/2010/main" val="0"/>
                </a:ext>
              </a:extLst>
            </a:blip>
            <a:srcRect b="53125"/>
            <a:stretch>
              <a:fillRect/>
            </a:stretch>
          </p:blipFill>
          <p:spPr bwMode="auto">
            <a:xfrm>
              <a:off x="0" y="912"/>
              <a:ext cx="2886" cy="2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9" name="Text Box 6"/>
            <p:cNvSpPr txBox="1">
              <a:spLocks noChangeArrowheads="1"/>
            </p:cNvSpPr>
            <p:nvPr/>
          </p:nvSpPr>
          <p:spPr bwMode="auto">
            <a:xfrm>
              <a:off x="1104" y="1152"/>
              <a:ext cx="720" cy="288"/>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a:solidFill>
                    <a:srgbClr val="000099"/>
                  </a:solidFill>
                  <a:latin typeface="Arial" pitchFamily="34" charset="0"/>
                </a:rPr>
                <a:t>Young</a:t>
              </a:r>
            </a:p>
          </p:txBody>
        </p:sp>
      </p:grpSp>
      <p:grpSp>
        <p:nvGrpSpPr>
          <p:cNvPr id="3" name="Group 7"/>
          <p:cNvGrpSpPr>
            <a:grpSpLocks/>
          </p:cNvGrpSpPr>
          <p:nvPr/>
        </p:nvGrpSpPr>
        <p:grpSpPr bwMode="auto">
          <a:xfrm>
            <a:off x="4562475" y="1447800"/>
            <a:ext cx="4581525" cy="3505200"/>
            <a:chOff x="2874" y="912"/>
            <a:chExt cx="2886" cy="2208"/>
          </a:xfrm>
        </p:grpSpPr>
        <p:pic>
          <p:nvPicPr>
            <p:cNvPr id="27656" name="Picture 8"/>
            <p:cNvPicPr>
              <a:picLocks noChangeAspect="1" noChangeArrowheads="1"/>
            </p:cNvPicPr>
            <p:nvPr/>
          </p:nvPicPr>
          <p:blipFill>
            <a:blip r:embed="rId2" cstate="print">
              <a:extLst>
                <a:ext uri="{28A0092B-C50C-407E-A947-70E740481C1C}">
                  <a14:useLocalDpi xmlns="" xmlns:a14="http://schemas.microsoft.com/office/drawing/2010/main" val="0"/>
                </a:ext>
              </a:extLst>
            </a:blip>
            <a:srcRect t="47917" b="4167"/>
            <a:stretch>
              <a:fillRect/>
            </a:stretch>
          </p:blipFill>
          <p:spPr bwMode="auto">
            <a:xfrm>
              <a:off x="2874" y="912"/>
              <a:ext cx="2886" cy="2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7" name="Text Box 9"/>
            <p:cNvSpPr txBox="1">
              <a:spLocks noChangeArrowheads="1"/>
            </p:cNvSpPr>
            <p:nvPr/>
          </p:nvSpPr>
          <p:spPr bwMode="auto">
            <a:xfrm>
              <a:off x="3984" y="1152"/>
              <a:ext cx="816" cy="294"/>
            </a:xfrm>
            <a:prstGeom prst="rect">
              <a:avLst/>
            </a:prstGeom>
            <a:solidFill>
              <a:srgbClr val="FFFF00"/>
            </a:solidFill>
            <a:ln w="9525">
              <a:solidFill>
                <a:schemeClr val="accent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a:solidFill>
                    <a:srgbClr val="000099"/>
                  </a:solidFill>
                  <a:latin typeface="Arial" pitchFamily="34" charset="0"/>
                </a:rPr>
                <a:t>Older</a:t>
              </a:r>
            </a:p>
          </p:txBody>
        </p:sp>
      </p:grpSp>
      <p:sp>
        <p:nvSpPr>
          <p:cNvPr id="27654" name="Text Box 10"/>
          <p:cNvSpPr txBox="1">
            <a:spLocks noChangeArrowheads="1"/>
          </p:cNvSpPr>
          <p:nvPr/>
        </p:nvSpPr>
        <p:spPr bwMode="auto">
          <a:xfrm>
            <a:off x="952500" y="6253163"/>
            <a:ext cx="79248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800" b="1">
                <a:latin typeface="Arial" pitchFamily="34" charset="0"/>
              </a:rPr>
              <a:t>Evans, W. et al. “Biomarkers, The 10 Keys to Prolonging Vitality” 1992.</a:t>
            </a:r>
          </a:p>
        </p:txBody>
      </p:sp>
      <p:sp>
        <p:nvSpPr>
          <p:cNvPr id="198667" name="Text Box 11"/>
          <p:cNvSpPr txBox="1">
            <a:spLocks noChangeArrowheads="1"/>
          </p:cNvSpPr>
          <p:nvPr/>
        </p:nvSpPr>
        <p:spPr bwMode="auto">
          <a:xfrm>
            <a:off x="304800" y="3124200"/>
            <a:ext cx="8382000" cy="836613"/>
          </a:xfrm>
          <a:prstGeom prst="rect">
            <a:avLst/>
          </a:prstGeom>
          <a:solidFill>
            <a:schemeClr val="tx2"/>
          </a:solidFill>
          <a:ln w="12700" cap="sq">
            <a:solidFill>
              <a:srgbClr val="000099"/>
            </a:solidFill>
            <a:miter lim="800000"/>
            <a:headEnd type="none" w="sm" len="sm"/>
            <a:tailEnd type="none" w="sm" len="sm"/>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4800" b="1">
                <a:solidFill>
                  <a:srgbClr val="000099"/>
                </a:solidFill>
                <a:latin typeface="Arial" pitchFamily="34" charset="0"/>
              </a:rPr>
              <a:t>Muscle = Functional Ability</a:t>
            </a:r>
          </a:p>
        </p:txBody>
      </p:sp>
    </p:spTree>
    <p:extLst>
      <p:ext uri="{BB962C8B-B14F-4D97-AF65-F5344CB8AC3E}">
        <p14:creationId xmlns="" xmlns:p14="http://schemas.microsoft.com/office/powerpoint/2010/main" val="2649379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198667"/>
                                        </p:tgtEl>
                                        <p:attrNameLst>
                                          <p:attrName>style.visibility</p:attrName>
                                        </p:attrNameLst>
                                      </p:cBhvr>
                                      <p:to>
                                        <p:strVal val="visible"/>
                                      </p:to>
                                    </p:set>
                                    <p:anim calcmode="lin" valueType="num">
                                      <p:cBhvr>
                                        <p:cTn id="11" dur="500" fill="hold"/>
                                        <p:tgtEl>
                                          <p:spTgt spid="198667"/>
                                        </p:tgtEl>
                                        <p:attrNameLst>
                                          <p:attrName>ppt_w</p:attrName>
                                        </p:attrNameLst>
                                      </p:cBhvr>
                                      <p:tavLst>
                                        <p:tav tm="0">
                                          <p:val>
                                            <p:fltVal val="0"/>
                                          </p:val>
                                        </p:tav>
                                        <p:tav tm="100000">
                                          <p:val>
                                            <p:strVal val="#ppt_w"/>
                                          </p:val>
                                        </p:tav>
                                      </p:tavLst>
                                    </p:anim>
                                    <p:anim calcmode="lin" valueType="num">
                                      <p:cBhvr>
                                        <p:cTn id="12" dur="500" fill="hold"/>
                                        <p:tgtEl>
                                          <p:spTgt spid="1986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7" grpId="0" animBg="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0"/>
            <a:ext cx="8229600" cy="1143000"/>
          </a:xfrm>
        </p:spPr>
        <p:txBody>
          <a:bodyPr/>
          <a:lstStyle/>
          <a:p>
            <a:pPr eaLnBrk="1" hangingPunct="1"/>
            <a:r>
              <a:rPr lang="en-US" sz="3600" smtClean="0"/>
              <a:t>Muscle Loss = Functional Disability</a:t>
            </a:r>
          </a:p>
        </p:txBody>
      </p:sp>
      <p:pic>
        <p:nvPicPr>
          <p:cNvPr id="28675" name="Picture 3" descr="JGA00020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14400" y="914400"/>
            <a:ext cx="7391400" cy="431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6" name="Text Box 4"/>
          <p:cNvSpPr txBox="1">
            <a:spLocks noChangeArrowheads="1"/>
          </p:cNvSpPr>
          <p:nvPr/>
        </p:nvSpPr>
        <p:spPr bwMode="auto">
          <a:xfrm>
            <a:off x="457200" y="5486400"/>
            <a:ext cx="830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b="1" dirty="0">
                <a:solidFill>
                  <a:srgbClr val="FFFF00"/>
                </a:solidFill>
                <a:latin typeface="Arial" pitchFamily="34" charset="0"/>
              </a:rPr>
              <a:t>Lose Muscle  and Lose Activities of Daily </a:t>
            </a:r>
            <a:r>
              <a:rPr lang="en-US" b="1" dirty="0" smtClean="0">
                <a:solidFill>
                  <a:srgbClr val="FFFF00"/>
                </a:solidFill>
                <a:latin typeface="Arial" pitchFamily="34" charset="0"/>
              </a:rPr>
              <a:t>Living (ADL)!</a:t>
            </a:r>
            <a:endParaRPr lang="en-US" b="1" dirty="0">
              <a:solidFill>
                <a:srgbClr val="FFFF00"/>
              </a:solidFill>
              <a:latin typeface="Arial" pitchFamily="34" charset="0"/>
            </a:endParaRPr>
          </a:p>
        </p:txBody>
      </p:sp>
      <p:sp>
        <p:nvSpPr>
          <p:cNvPr id="28677" name="Rectangle 5"/>
          <p:cNvSpPr>
            <a:spLocks noChangeArrowheads="1"/>
          </p:cNvSpPr>
          <p:nvPr/>
        </p:nvSpPr>
        <p:spPr bwMode="auto">
          <a:xfrm>
            <a:off x="1295400" y="6218238"/>
            <a:ext cx="7086600" cy="63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200" b="1">
                <a:latin typeface="Arial" pitchFamily="34" charset="0"/>
              </a:rPr>
              <a:t>Zuliani G et al Nutritional Parameters, Body Composition, and Progression of Disability in Older Disabled Residents Living in Nursing Homes.  </a:t>
            </a:r>
            <a:r>
              <a:rPr lang="en-US" sz="1200" b="1" i="1">
                <a:latin typeface="Arial" pitchFamily="34" charset="0"/>
              </a:rPr>
              <a:t>The Journals of Gerontology Series A: Biological Sciences and Medical Sciences</a:t>
            </a:r>
            <a:r>
              <a:rPr lang="en-US" sz="1200" b="1">
                <a:latin typeface="Arial" pitchFamily="34" charset="0"/>
              </a:rPr>
              <a:t> 56:M212-M216 (2001)</a:t>
            </a:r>
          </a:p>
        </p:txBody>
      </p:sp>
    </p:spTree>
    <p:extLst>
      <p:ext uri="{BB962C8B-B14F-4D97-AF65-F5344CB8AC3E}">
        <p14:creationId xmlns="" xmlns:p14="http://schemas.microsoft.com/office/powerpoint/2010/main" val="35382493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914400" y="228600"/>
            <a:ext cx="7072313" cy="746125"/>
          </a:xfrm>
        </p:spPr>
        <p:txBody>
          <a:bodyPr/>
          <a:lstStyle/>
          <a:p>
            <a:pPr eaLnBrk="1" hangingPunct="1"/>
            <a:r>
              <a:rPr lang="en-US" dirty="0" smtClean="0"/>
              <a:t>Biomarkers of Aging</a:t>
            </a:r>
          </a:p>
        </p:txBody>
      </p:sp>
      <p:pic>
        <p:nvPicPr>
          <p:cNvPr id="29699"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1143000"/>
            <a:ext cx="2967914" cy="4562475"/>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
        <p:nvSpPr>
          <p:cNvPr id="29700" name="Text Box 4"/>
          <p:cNvSpPr txBox="1">
            <a:spLocks noChangeArrowheads="1"/>
          </p:cNvSpPr>
          <p:nvPr/>
        </p:nvSpPr>
        <p:spPr bwMode="auto">
          <a:xfrm>
            <a:off x="609600" y="6336268"/>
            <a:ext cx="85344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800" b="1" dirty="0" smtClean="0">
                <a:latin typeface="Arial" pitchFamily="34" charset="0"/>
              </a:rPr>
              <a:t>Evans and Rosenberg </a:t>
            </a:r>
            <a:r>
              <a:rPr lang="en-US" sz="1800" b="1" dirty="0">
                <a:latin typeface="Arial" pitchFamily="34" charset="0"/>
              </a:rPr>
              <a:t>“Biomarkers, The 10 Keys to Prolonging Vitality” </a:t>
            </a:r>
            <a:r>
              <a:rPr lang="en-US" sz="1800" b="1" dirty="0" smtClean="0">
                <a:latin typeface="Arial" pitchFamily="34" charset="0"/>
              </a:rPr>
              <a:t>1992</a:t>
            </a:r>
            <a:endParaRPr lang="en-US" sz="1800" b="1" dirty="0">
              <a:latin typeface="Arial" pitchFamily="34" charset="0"/>
            </a:endParaRPr>
          </a:p>
        </p:txBody>
      </p:sp>
      <p:sp>
        <p:nvSpPr>
          <p:cNvPr id="215045" name="Text Box 5"/>
          <p:cNvSpPr txBox="1">
            <a:spLocks noChangeArrowheads="1"/>
          </p:cNvSpPr>
          <p:nvPr/>
        </p:nvSpPr>
        <p:spPr bwMode="auto">
          <a:xfrm>
            <a:off x="3657600" y="1524000"/>
            <a:ext cx="4876800" cy="4233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buFontTx/>
              <a:buAutoNum type="arabicPeriod"/>
            </a:pPr>
            <a:r>
              <a:rPr lang="en-US" sz="2800" b="1">
                <a:latin typeface="Arial" pitchFamily="34" charset="0"/>
              </a:rPr>
              <a:t>Muscle Mass</a:t>
            </a:r>
          </a:p>
          <a:p>
            <a:pPr eaLnBrk="1" hangingPunct="1">
              <a:spcBef>
                <a:spcPct val="50000"/>
              </a:spcBef>
              <a:buFontTx/>
              <a:buAutoNum type="arabicPeriod"/>
            </a:pPr>
            <a:r>
              <a:rPr lang="en-US" sz="1800" b="1">
                <a:latin typeface="Arial" pitchFamily="34" charset="0"/>
              </a:rPr>
              <a:t>Strength</a:t>
            </a:r>
          </a:p>
          <a:p>
            <a:pPr eaLnBrk="1" hangingPunct="1">
              <a:spcBef>
                <a:spcPct val="50000"/>
              </a:spcBef>
              <a:buFontTx/>
              <a:buAutoNum type="arabicPeriod"/>
            </a:pPr>
            <a:r>
              <a:rPr lang="en-US" sz="1800" b="1">
                <a:latin typeface="Arial" pitchFamily="34" charset="0"/>
              </a:rPr>
              <a:t>Basal Metabolic Rate</a:t>
            </a:r>
          </a:p>
          <a:p>
            <a:pPr eaLnBrk="1" hangingPunct="1">
              <a:spcBef>
                <a:spcPct val="50000"/>
              </a:spcBef>
              <a:buFontTx/>
              <a:buAutoNum type="arabicPeriod"/>
            </a:pPr>
            <a:r>
              <a:rPr lang="en-US" sz="1800" b="1">
                <a:latin typeface="Arial" pitchFamily="34" charset="0"/>
              </a:rPr>
              <a:t>Body Fat Percentage</a:t>
            </a:r>
          </a:p>
          <a:p>
            <a:pPr eaLnBrk="1" hangingPunct="1">
              <a:spcBef>
                <a:spcPct val="50000"/>
              </a:spcBef>
              <a:buFontTx/>
              <a:buAutoNum type="arabicPeriod"/>
            </a:pPr>
            <a:r>
              <a:rPr lang="en-US" sz="1800" b="1">
                <a:latin typeface="Arial" pitchFamily="34" charset="0"/>
              </a:rPr>
              <a:t>Aerobic Capacity (Muscle Oxidative)</a:t>
            </a:r>
          </a:p>
          <a:p>
            <a:pPr eaLnBrk="1" hangingPunct="1">
              <a:spcBef>
                <a:spcPct val="50000"/>
              </a:spcBef>
              <a:buFontTx/>
              <a:buAutoNum type="arabicPeriod"/>
            </a:pPr>
            <a:r>
              <a:rPr lang="en-US" sz="1800" b="1">
                <a:latin typeface="Arial" pitchFamily="34" charset="0"/>
              </a:rPr>
              <a:t>Blood Sugar Tolerance</a:t>
            </a:r>
          </a:p>
          <a:p>
            <a:pPr eaLnBrk="1" hangingPunct="1">
              <a:spcBef>
                <a:spcPct val="50000"/>
              </a:spcBef>
              <a:buFontTx/>
              <a:buAutoNum type="arabicPeriod"/>
            </a:pPr>
            <a:r>
              <a:rPr lang="en-US" sz="1800" b="1">
                <a:latin typeface="Arial" pitchFamily="34" charset="0"/>
              </a:rPr>
              <a:t>Cholesterol/HDL Ratio</a:t>
            </a:r>
          </a:p>
          <a:p>
            <a:pPr eaLnBrk="1" hangingPunct="1">
              <a:spcBef>
                <a:spcPct val="50000"/>
              </a:spcBef>
              <a:buFontTx/>
              <a:buAutoNum type="arabicPeriod"/>
            </a:pPr>
            <a:r>
              <a:rPr lang="en-US" sz="1800" b="1">
                <a:latin typeface="Arial" pitchFamily="34" charset="0"/>
              </a:rPr>
              <a:t>Blood Pressure</a:t>
            </a:r>
          </a:p>
          <a:p>
            <a:pPr eaLnBrk="1" hangingPunct="1">
              <a:spcBef>
                <a:spcPct val="50000"/>
              </a:spcBef>
              <a:buFontTx/>
              <a:buAutoNum type="arabicPeriod"/>
            </a:pPr>
            <a:r>
              <a:rPr lang="en-US" sz="1800" b="1">
                <a:latin typeface="Arial" pitchFamily="34" charset="0"/>
              </a:rPr>
              <a:t>Bone Density</a:t>
            </a:r>
          </a:p>
          <a:p>
            <a:pPr eaLnBrk="1" hangingPunct="1">
              <a:spcBef>
                <a:spcPct val="50000"/>
              </a:spcBef>
              <a:buFontTx/>
              <a:buAutoNum type="arabicPeriod"/>
            </a:pPr>
            <a:r>
              <a:rPr lang="en-US" sz="1800" b="1">
                <a:latin typeface="Arial" pitchFamily="34" charset="0"/>
              </a:rPr>
              <a:t>Internal Temperature Regulation</a:t>
            </a:r>
          </a:p>
        </p:txBody>
      </p:sp>
      <p:sp>
        <p:nvSpPr>
          <p:cNvPr id="29702" name="Text Box 6"/>
          <p:cNvSpPr txBox="1">
            <a:spLocks noChangeArrowheads="1"/>
          </p:cNvSpPr>
          <p:nvPr/>
        </p:nvSpPr>
        <p:spPr bwMode="auto">
          <a:xfrm>
            <a:off x="3657600" y="990600"/>
            <a:ext cx="51816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800" b="1">
                <a:latin typeface="Arial" pitchFamily="34" charset="0"/>
              </a:rPr>
              <a:t>Biomarkers of Vitality That You Can Change</a:t>
            </a:r>
          </a:p>
        </p:txBody>
      </p:sp>
    </p:spTree>
    <p:extLst>
      <p:ext uri="{BB962C8B-B14F-4D97-AF65-F5344CB8AC3E}">
        <p14:creationId xmlns="" xmlns:p14="http://schemas.microsoft.com/office/powerpoint/2010/main" val="2831917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4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4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4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4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504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504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504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5045">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5045">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504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5"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01700" y="260350"/>
            <a:ext cx="7273925" cy="976313"/>
          </a:xfrm>
        </p:spPr>
        <p:txBody>
          <a:bodyPr/>
          <a:lstStyle/>
          <a:p>
            <a:pPr eaLnBrk="1" hangingPunct="1"/>
            <a:r>
              <a:rPr lang="en-US" sz="5400" smtClean="0"/>
              <a:t>Strength Training</a:t>
            </a:r>
          </a:p>
        </p:txBody>
      </p:sp>
      <p:pic>
        <p:nvPicPr>
          <p:cNvPr id="30723"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17600" y="1231900"/>
            <a:ext cx="7083532" cy="434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5" name="Text Box 4"/>
          <p:cNvSpPr txBox="1">
            <a:spLocks noChangeArrowheads="1"/>
          </p:cNvSpPr>
          <p:nvPr/>
        </p:nvSpPr>
        <p:spPr bwMode="auto">
          <a:xfrm>
            <a:off x="609600" y="6336268"/>
            <a:ext cx="85344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800" b="1" dirty="0" smtClean="0">
                <a:latin typeface="Arial" pitchFamily="34" charset="0"/>
              </a:rPr>
              <a:t>Evans and Rosenberg </a:t>
            </a:r>
            <a:r>
              <a:rPr lang="en-US" sz="1800" b="1" dirty="0">
                <a:latin typeface="Arial" pitchFamily="34" charset="0"/>
              </a:rPr>
              <a:t>“Biomarkers, The 10 Keys to Prolonging Vitality” </a:t>
            </a:r>
            <a:r>
              <a:rPr lang="en-US" sz="1800" b="1" dirty="0" smtClean="0">
                <a:latin typeface="Arial" pitchFamily="34" charset="0"/>
              </a:rPr>
              <a:t>1992</a:t>
            </a:r>
            <a:endParaRPr lang="en-US" sz="1800" b="1" dirty="0">
              <a:latin typeface="Arial" pitchFamily="34" charset="0"/>
            </a:endParaRPr>
          </a:p>
        </p:txBody>
      </p:sp>
    </p:spTree>
    <p:extLst>
      <p:ext uri="{BB962C8B-B14F-4D97-AF65-F5344CB8AC3E}">
        <p14:creationId xmlns="" xmlns:p14="http://schemas.microsoft.com/office/powerpoint/2010/main" val="358838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01700" y="260350"/>
            <a:ext cx="7273925" cy="976313"/>
          </a:xfrm>
        </p:spPr>
        <p:txBody>
          <a:bodyPr/>
          <a:lstStyle/>
          <a:p>
            <a:pPr eaLnBrk="1" hangingPunct="1"/>
            <a:r>
              <a:rPr lang="en-US" sz="5400" dirty="0" smtClean="0"/>
              <a:t>Strength Training Aerobic Capacity</a:t>
            </a:r>
          </a:p>
        </p:txBody>
      </p:sp>
      <p:pic>
        <p:nvPicPr>
          <p:cNvPr id="6147"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1261" t="62065"/>
          <a:stretch/>
        </p:blipFill>
        <p:spPr bwMode="auto">
          <a:xfrm>
            <a:off x="2324891" y="4267200"/>
            <a:ext cx="4421187" cy="14593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050" t="-2311" r="33941" b="36608"/>
          <a:stretch/>
        </p:blipFill>
        <p:spPr bwMode="auto">
          <a:xfrm>
            <a:off x="2584448" y="1600200"/>
            <a:ext cx="3824287" cy="2527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bwMode="auto">
          <a:xfrm flipV="1">
            <a:off x="1447800" y="838200"/>
            <a:ext cx="0" cy="533400"/>
          </a:xfrm>
          <a:prstGeom prst="straightConnector1">
            <a:avLst/>
          </a:prstGeom>
          <a:solidFill>
            <a:schemeClr val="accent1"/>
          </a:solidFill>
          <a:ln w="50800" cap="sq" cmpd="sng" algn="ctr">
            <a:solidFill>
              <a:schemeClr val="tx2"/>
            </a:solidFill>
            <a:prstDash val="solid"/>
            <a:round/>
            <a:headEnd type="none" w="sm" len="sm"/>
            <a:tailEnd type="arrow"/>
          </a:ln>
          <a:effectLst/>
        </p:spPr>
      </p:cxnSp>
      <p:sp>
        <p:nvSpPr>
          <p:cNvPr id="7" name="Text Box 4"/>
          <p:cNvSpPr txBox="1">
            <a:spLocks noChangeArrowheads="1"/>
          </p:cNvSpPr>
          <p:nvPr/>
        </p:nvSpPr>
        <p:spPr bwMode="auto">
          <a:xfrm>
            <a:off x="609600" y="6336268"/>
            <a:ext cx="85344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800" b="1" dirty="0" smtClean="0">
                <a:latin typeface="Arial" pitchFamily="34" charset="0"/>
              </a:rPr>
              <a:t>Evans and Rosenberg </a:t>
            </a:r>
            <a:r>
              <a:rPr lang="en-US" sz="1800" b="1" dirty="0">
                <a:latin typeface="Arial" pitchFamily="34" charset="0"/>
              </a:rPr>
              <a:t>“Biomarkers, The 10 Keys to Prolonging Vitality” </a:t>
            </a:r>
            <a:r>
              <a:rPr lang="en-US" sz="1800" b="1" dirty="0" smtClean="0">
                <a:latin typeface="Arial" pitchFamily="34" charset="0"/>
              </a:rPr>
              <a:t>1992</a:t>
            </a:r>
            <a:endParaRPr lang="en-US" sz="1800" b="1" dirty="0">
              <a:latin typeface="Arial" pitchFamily="34" charset="0"/>
            </a:endParaRPr>
          </a:p>
        </p:txBody>
      </p:sp>
    </p:spTree>
    <p:extLst>
      <p:ext uri="{BB962C8B-B14F-4D97-AF65-F5344CB8AC3E}">
        <p14:creationId xmlns="" xmlns:p14="http://schemas.microsoft.com/office/powerpoint/2010/main" val="33240950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028700" y="228600"/>
            <a:ext cx="7391400" cy="115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1">
              <a:spcBef>
                <a:spcPct val="50000"/>
              </a:spcBef>
            </a:pPr>
            <a:r>
              <a:rPr lang="en-US" sz="4000" b="1" dirty="0">
                <a:solidFill>
                  <a:schemeClr val="tx2"/>
                </a:solidFill>
                <a:latin typeface="Arial" pitchFamily="34" charset="0"/>
              </a:rPr>
              <a:t>Sarcopenia and Aging</a:t>
            </a:r>
          </a:p>
          <a:p>
            <a:pPr lvl="1">
              <a:spcBef>
                <a:spcPct val="50000"/>
              </a:spcBef>
            </a:pPr>
            <a:r>
              <a:rPr lang="en-US" sz="2000" b="1" dirty="0" err="1">
                <a:latin typeface="Arial" pitchFamily="34" charset="0"/>
              </a:rPr>
              <a:t>Kamel</a:t>
            </a:r>
            <a:r>
              <a:rPr lang="en-US" sz="2000" b="1" dirty="0">
                <a:latin typeface="Arial" pitchFamily="34" charset="0"/>
              </a:rPr>
              <a:t> HK  </a:t>
            </a:r>
            <a:r>
              <a:rPr lang="en-US" sz="2000" b="1" dirty="0" err="1">
                <a:latin typeface="Arial" pitchFamily="34" charset="0"/>
              </a:rPr>
              <a:t>Nutr</a:t>
            </a:r>
            <a:r>
              <a:rPr lang="en-US" sz="2000" b="1" dirty="0">
                <a:latin typeface="Arial" pitchFamily="34" charset="0"/>
              </a:rPr>
              <a:t> Rev. 2003 May;61(5 </a:t>
            </a:r>
            <a:r>
              <a:rPr lang="en-US" sz="2000" b="1" dirty="0" err="1">
                <a:latin typeface="Arial" pitchFamily="34" charset="0"/>
              </a:rPr>
              <a:t>Pt</a:t>
            </a:r>
            <a:r>
              <a:rPr lang="en-US" sz="2000" b="1" dirty="0">
                <a:latin typeface="Arial" pitchFamily="34" charset="0"/>
              </a:rPr>
              <a:t> 1):157-67 </a:t>
            </a:r>
          </a:p>
        </p:txBody>
      </p:sp>
      <p:sp>
        <p:nvSpPr>
          <p:cNvPr id="197635" name="Text Box 3"/>
          <p:cNvSpPr txBox="1">
            <a:spLocks noChangeArrowheads="1"/>
          </p:cNvSpPr>
          <p:nvPr/>
        </p:nvSpPr>
        <p:spPr bwMode="auto">
          <a:xfrm>
            <a:off x="164910" y="1676400"/>
            <a:ext cx="8839200" cy="2369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1">
              <a:spcBef>
                <a:spcPct val="50000"/>
              </a:spcBef>
            </a:pPr>
            <a:r>
              <a:rPr lang="en-US" sz="2800" b="1" dirty="0">
                <a:latin typeface="Arial" pitchFamily="34" charset="0"/>
              </a:rPr>
              <a:t>“Sarcopenia, or age-related decline in muscle mass and function, is a </a:t>
            </a:r>
            <a:r>
              <a:rPr lang="en-US" sz="3200" b="1" i="1" dirty="0">
                <a:solidFill>
                  <a:schemeClr val="tx2"/>
                </a:solidFill>
                <a:latin typeface="Arial" pitchFamily="34" charset="0"/>
              </a:rPr>
              <a:t>recently recognized epidemic</a:t>
            </a:r>
            <a:r>
              <a:rPr lang="en-US" sz="2800" b="1" i="1" dirty="0">
                <a:solidFill>
                  <a:schemeClr val="tx2"/>
                </a:solidFill>
                <a:latin typeface="Arial" pitchFamily="34" charset="0"/>
              </a:rPr>
              <a:t> </a:t>
            </a:r>
            <a:r>
              <a:rPr lang="en-US" sz="2800" b="1" dirty="0">
                <a:latin typeface="Arial" pitchFamily="34" charset="0"/>
              </a:rPr>
              <a:t>that constitutes a great threat to the functional independence and quality of life of older adults.  </a:t>
            </a:r>
          </a:p>
        </p:txBody>
      </p:sp>
      <p:sp>
        <p:nvSpPr>
          <p:cNvPr id="31748" name="Text Box 4"/>
          <p:cNvSpPr txBox="1">
            <a:spLocks noChangeArrowheads="1"/>
          </p:cNvSpPr>
          <p:nvPr/>
        </p:nvSpPr>
        <p:spPr bwMode="auto">
          <a:xfrm>
            <a:off x="1219200" y="6096000"/>
            <a:ext cx="6705600"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600" b="1">
                <a:latin typeface="Arial" pitchFamily="34" charset="0"/>
                <a:hlinkClick r:id="rId2"/>
              </a:rPr>
              <a:t>http://www.ncbi.nlm.nih.gov/entrez/query.fcgi?cmd=Retrieve&amp;db=PubMed&amp;list_uids=12822704&amp;dopt=Abstract</a:t>
            </a:r>
            <a:r>
              <a:rPr lang="en-US" sz="1600" b="1">
                <a:latin typeface="Arial" pitchFamily="34" charset="0"/>
              </a:rPr>
              <a:t>   </a:t>
            </a:r>
          </a:p>
        </p:txBody>
      </p:sp>
      <p:sp>
        <p:nvSpPr>
          <p:cNvPr id="197638" name="Text Box 6"/>
          <p:cNvSpPr txBox="1">
            <a:spLocks noChangeArrowheads="1"/>
          </p:cNvSpPr>
          <p:nvPr/>
        </p:nvSpPr>
        <p:spPr bwMode="auto">
          <a:xfrm>
            <a:off x="0" y="4178490"/>
            <a:ext cx="8839200"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1">
              <a:spcBef>
                <a:spcPct val="50000"/>
              </a:spcBef>
            </a:pPr>
            <a:r>
              <a:rPr lang="en-US" sz="2800" b="1" dirty="0">
                <a:latin typeface="Arial" pitchFamily="34" charset="0"/>
              </a:rPr>
              <a:t>“At present, </a:t>
            </a:r>
            <a:r>
              <a:rPr lang="en-US" sz="3200" b="1" i="1" dirty="0">
                <a:solidFill>
                  <a:schemeClr val="tx2"/>
                </a:solidFill>
                <a:latin typeface="Arial" pitchFamily="34" charset="0"/>
              </a:rPr>
              <a:t>progressive resistance training </a:t>
            </a:r>
            <a:r>
              <a:rPr lang="en-US" sz="2800" b="1" dirty="0">
                <a:latin typeface="Arial" pitchFamily="34" charset="0"/>
              </a:rPr>
              <a:t>is the best intervention shown to slow down or reverse this </a:t>
            </a:r>
            <a:r>
              <a:rPr lang="en-US" sz="2800" b="1" dirty="0" smtClean="0">
                <a:latin typeface="Arial" pitchFamily="34" charset="0"/>
              </a:rPr>
              <a:t>condition</a:t>
            </a:r>
            <a:r>
              <a:rPr lang="en-US" sz="2800" b="1" dirty="0" smtClean="0">
                <a:solidFill>
                  <a:srgbClr val="FFFF00"/>
                </a:solidFill>
                <a:latin typeface="Arial" pitchFamily="34" charset="0"/>
              </a:rPr>
              <a:t>.” </a:t>
            </a:r>
            <a:endParaRPr lang="en-US" sz="2800" b="1" dirty="0">
              <a:solidFill>
                <a:srgbClr val="FFFF00"/>
              </a:solidFill>
              <a:latin typeface="Arial" pitchFamily="34" charset="0"/>
            </a:endParaRPr>
          </a:p>
        </p:txBody>
      </p:sp>
    </p:spTree>
    <p:extLst>
      <p:ext uri="{BB962C8B-B14F-4D97-AF65-F5344CB8AC3E}">
        <p14:creationId xmlns="" xmlns:p14="http://schemas.microsoft.com/office/powerpoint/2010/main" val="7584544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143000" y="6051550"/>
            <a:ext cx="6781800" cy="73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400" b="1" dirty="0">
                <a:latin typeface="Arial" pitchFamily="34" charset="0"/>
              </a:rPr>
              <a:t> Singh M Exercise Comes of Age . Rationale and Recommendations for a Geriatric Exercise Prescription </a:t>
            </a:r>
            <a:r>
              <a:rPr lang="en-US" sz="1400" b="1" i="1" dirty="0">
                <a:latin typeface="Arial" pitchFamily="34" charset="0"/>
              </a:rPr>
              <a:t>The Journals of Gerontology Series A: Biological Sciences and Medical Sciences</a:t>
            </a:r>
            <a:r>
              <a:rPr lang="en-US" sz="1400" b="1" dirty="0">
                <a:latin typeface="Arial" pitchFamily="34" charset="0"/>
              </a:rPr>
              <a:t> 57:M262-M282 (2002</a:t>
            </a:r>
          </a:p>
        </p:txBody>
      </p:sp>
      <p:sp>
        <p:nvSpPr>
          <p:cNvPr id="32771" name="Text Box 3"/>
          <p:cNvSpPr txBox="1">
            <a:spLocks noChangeArrowheads="1"/>
          </p:cNvSpPr>
          <p:nvPr/>
        </p:nvSpPr>
        <p:spPr bwMode="auto">
          <a:xfrm>
            <a:off x="304800" y="1481584"/>
            <a:ext cx="8686800" cy="46628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latin typeface="Arial" pitchFamily="34" charset="0"/>
              </a:rPr>
              <a:t>“However, unlike many other changes that impact on exercise capacity,</a:t>
            </a:r>
            <a:r>
              <a:rPr lang="en-US" sz="1800" b="1" baseline="30000" dirty="0">
                <a:latin typeface="Arial" pitchFamily="34" charset="0"/>
              </a:rPr>
              <a:t> </a:t>
            </a:r>
            <a:r>
              <a:rPr lang="en-US" sz="1800" b="1" dirty="0">
                <a:latin typeface="Arial" pitchFamily="34" charset="0"/>
              </a:rPr>
              <a:t>muscle mass cannot usually be maintained into old age even with</a:t>
            </a:r>
            <a:r>
              <a:rPr lang="en-US" sz="1800" b="1" baseline="30000" dirty="0">
                <a:latin typeface="Arial" pitchFamily="34" charset="0"/>
              </a:rPr>
              <a:t> </a:t>
            </a:r>
            <a:r>
              <a:rPr lang="en-US" sz="1800" b="1" dirty="0">
                <a:latin typeface="Arial" pitchFamily="34" charset="0"/>
              </a:rPr>
              <a:t>regular aerobic activities in either general populations or master athletes. </a:t>
            </a:r>
            <a:endParaRPr lang="en-US" sz="1800" b="1" dirty="0" smtClean="0">
              <a:latin typeface="Arial" pitchFamily="34" charset="0"/>
            </a:endParaRPr>
          </a:p>
          <a:p>
            <a:pPr>
              <a:spcBef>
                <a:spcPct val="50000"/>
              </a:spcBef>
            </a:pPr>
            <a:r>
              <a:rPr lang="en-US" sz="3200" b="1" i="1" dirty="0" smtClean="0">
                <a:solidFill>
                  <a:schemeClr val="tx2"/>
                </a:solidFill>
                <a:latin typeface="Arial" pitchFamily="34" charset="0"/>
              </a:rPr>
              <a:t>Only </a:t>
            </a:r>
            <a:r>
              <a:rPr lang="en-US" sz="3200" b="1" i="1" dirty="0">
                <a:solidFill>
                  <a:schemeClr val="tx2"/>
                </a:solidFill>
                <a:latin typeface="Arial" pitchFamily="34" charset="0"/>
              </a:rPr>
              <a:t>overloading of muscle with </a:t>
            </a:r>
            <a:r>
              <a:rPr lang="en-US" sz="3200" b="1" i="1" dirty="0" smtClean="0">
                <a:solidFill>
                  <a:schemeClr val="tx2"/>
                </a:solidFill>
                <a:latin typeface="Arial" pitchFamily="34" charset="0"/>
              </a:rPr>
              <a:t>resistance training has </a:t>
            </a:r>
            <a:r>
              <a:rPr lang="en-US" sz="3200" b="1" i="1" dirty="0">
                <a:solidFill>
                  <a:schemeClr val="tx2"/>
                </a:solidFill>
                <a:latin typeface="Arial" pitchFamily="34" charset="0"/>
              </a:rPr>
              <a:t>been shown to largely</a:t>
            </a:r>
            <a:r>
              <a:rPr lang="en-US" sz="3200" b="1" i="1" baseline="30000" dirty="0">
                <a:solidFill>
                  <a:schemeClr val="tx2"/>
                </a:solidFill>
                <a:latin typeface="Arial" pitchFamily="34" charset="0"/>
              </a:rPr>
              <a:t> </a:t>
            </a:r>
            <a:r>
              <a:rPr lang="en-US" sz="3200" b="1" i="1" dirty="0">
                <a:solidFill>
                  <a:schemeClr val="tx2"/>
                </a:solidFill>
                <a:latin typeface="Arial" pitchFamily="34" charset="0"/>
              </a:rPr>
              <a:t>avert losses of muscle mass </a:t>
            </a:r>
            <a:r>
              <a:rPr lang="en-US" sz="3200" b="1" i="1" dirty="0" smtClean="0">
                <a:solidFill>
                  <a:schemeClr val="tx2"/>
                </a:solidFill>
                <a:latin typeface="Arial" pitchFamily="34" charset="0"/>
              </a:rPr>
              <a:t>and strength </a:t>
            </a:r>
            <a:r>
              <a:rPr lang="en-US" sz="3200" b="1" i="1" dirty="0">
                <a:solidFill>
                  <a:schemeClr val="tx2"/>
                </a:solidFill>
                <a:latin typeface="Arial" pitchFamily="34" charset="0"/>
              </a:rPr>
              <a:t>in older individuals. </a:t>
            </a:r>
          </a:p>
          <a:p>
            <a:pPr>
              <a:spcBef>
                <a:spcPct val="50000"/>
              </a:spcBef>
            </a:pPr>
            <a:r>
              <a:rPr lang="en-US" sz="1800" b="1" dirty="0">
                <a:latin typeface="Arial" pitchFamily="34" charset="0"/>
              </a:rPr>
              <a:t>These researchers found that elderly</a:t>
            </a:r>
            <a:r>
              <a:rPr lang="en-US" sz="1800" b="1" baseline="30000" dirty="0">
                <a:latin typeface="Arial" pitchFamily="34" charset="0"/>
              </a:rPr>
              <a:t> </a:t>
            </a:r>
            <a:r>
              <a:rPr lang="en-US" sz="1800" b="1" dirty="0">
                <a:latin typeface="Arial" pitchFamily="34" charset="0"/>
              </a:rPr>
              <a:t>men who swam or ran had similar measures of muscle size and</a:t>
            </a:r>
            <a:r>
              <a:rPr lang="en-US" sz="1800" b="1" baseline="30000" dirty="0">
                <a:latin typeface="Arial" pitchFamily="34" charset="0"/>
              </a:rPr>
              <a:t> </a:t>
            </a:r>
            <a:r>
              <a:rPr lang="en-US" sz="1800" b="1" dirty="0">
                <a:latin typeface="Arial" pitchFamily="34" charset="0"/>
              </a:rPr>
              <a:t>strength as their sedentary peers, whereas the muscle of older</a:t>
            </a:r>
            <a:r>
              <a:rPr lang="en-US" sz="1800" b="1" baseline="30000" dirty="0">
                <a:latin typeface="Arial" pitchFamily="34" charset="0"/>
              </a:rPr>
              <a:t> </a:t>
            </a:r>
            <a:r>
              <a:rPr lang="en-US" sz="1800" b="1" dirty="0">
                <a:latin typeface="Arial" pitchFamily="34" charset="0"/>
              </a:rPr>
              <a:t>men who had been weight lifting for 12–17 years was almost</a:t>
            </a:r>
            <a:r>
              <a:rPr lang="en-US" sz="1800" b="1" baseline="30000" dirty="0">
                <a:latin typeface="Arial" pitchFamily="34" charset="0"/>
              </a:rPr>
              <a:t> </a:t>
            </a:r>
            <a:r>
              <a:rPr lang="en-US" sz="1800" b="1" dirty="0">
                <a:latin typeface="Arial" pitchFamily="34" charset="0"/>
              </a:rPr>
              <a:t>indistinguishable, and even superior in some aspects, to healthy</a:t>
            </a:r>
            <a:r>
              <a:rPr lang="en-US" sz="1800" b="1" baseline="30000" dirty="0">
                <a:latin typeface="Arial" pitchFamily="34" charset="0"/>
              </a:rPr>
              <a:t> </a:t>
            </a:r>
            <a:r>
              <a:rPr lang="en-US" sz="1800" b="1" dirty="0">
                <a:latin typeface="Arial" pitchFamily="34" charset="0"/>
              </a:rPr>
              <a:t>men 40 to 50 years younger than them.</a:t>
            </a:r>
            <a:r>
              <a:rPr lang="en-US" sz="1800" b="1" baseline="30000" dirty="0">
                <a:latin typeface="Arial" pitchFamily="34" charset="0"/>
              </a:rPr>
              <a:t> “</a:t>
            </a:r>
          </a:p>
        </p:txBody>
      </p:sp>
      <p:sp>
        <p:nvSpPr>
          <p:cNvPr id="32772" name="Rectangle 4"/>
          <p:cNvSpPr>
            <a:spLocks noChangeArrowheads="1"/>
          </p:cNvSpPr>
          <p:nvPr/>
        </p:nvSpPr>
        <p:spPr bwMode="auto">
          <a:xfrm>
            <a:off x="609600" y="76200"/>
            <a:ext cx="7848600"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2800" b="1" dirty="0">
                <a:solidFill>
                  <a:schemeClr val="tx2"/>
                </a:solidFill>
                <a:latin typeface="Arial" pitchFamily="34" charset="0"/>
              </a:rPr>
              <a:t>Exercise Comes of Age </a:t>
            </a:r>
          </a:p>
          <a:p>
            <a:pPr algn="ctr"/>
            <a:r>
              <a:rPr lang="en-US" sz="2800" b="1" dirty="0">
                <a:solidFill>
                  <a:schemeClr val="tx2"/>
                </a:solidFill>
                <a:latin typeface="Arial" pitchFamily="34" charset="0"/>
              </a:rPr>
              <a:t>Rationale and Recommendations for a </a:t>
            </a:r>
            <a:r>
              <a:rPr lang="en-US" sz="3200" b="1" i="1" dirty="0">
                <a:solidFill>
                  <a:schemeClr val="tx2"/>
                </a:solidFill>
                <a:latin typeface="Arial" pitchFamily="34" charset="0"/>
              </a:rPr>
              <a:t>Geriatric Exercise Prescription </a:t>
            </a:r>
          </a:p>
        </p:txBody>
      </p:sp>
    </p:spTree>
    <p:extLst>
      <p:ext uri="{BB962C8B-B14F-4D97-AF65-F5344CB8AC3E}">
        <p14:creationId xmlns="" xmlns:p14="http://schemas.microsoft.com/office/powerpoint/2010/main" val="321584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hlinkClick r:id="rId2"/>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62000" y="234950"/>
            <a:ext cx="7696200" cy="1136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5"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7200" y="1629770"/>
            <a:ext cx="274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6"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524155" y="1844722"/>
            <a:ext cx="5306249" cy="3684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4021" name="Picture 5"/>
          <p:cNvPicPr>
            <a:picLocks noChangeAspect="1" noChangeArrowheads="1"/>
          </p:cNvPicPr>
          <p:nvPr/>
        </p:nvPicPr>
        <p:blipFill>
          <a:blip r:embed="rId6" cstate="print">
            <a:extLst>
              <a:ext uri="{28A0092B-C50C-407E-A947-70E740481C1C}">
                <a14:useLocalDpi xmlns="" xmlns:a14="http://schemas.microsoft.com/office/drawing/2010/main" val="0"/>
              </a:ext>
            </a:extLst>
          </a:blip>
          <a:srcRect l="5504" r="3670"/>
          <a:stretch>
            <a:fillRect/>
          </a:stretch>
        </p:blipFill>
        <p:spPr bwMode="auto">
          <a:xfrm>
            <a:off x="547805" y="2010770"/>
            <a:ext cx="7910395"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4022" name="Picture 6"/>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48466" y="982069"/>
            <a:ext cx="7999468"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a:xfrm>
            <a:off x="1219200" y="6396335"/>
            <a:ext cx="6858000" cy="461665"/>
          </a:xfrm>
          <a:prstGeom prst="rect">
            <a:avLst/>
          </a:prstGeom>
        </p:spPr>
        <p:txBody>
          <a:bodyPr wrap="square">
            <a:spAutoFit/>
          </a:bodyPr>
          <a:lstStyle/>
          <a:p>
            <a:r>
              <a:rPr lang="en-US" b="1" dirty="0" smtClean="0">
                <a:latin typeface="+mn-lt"/>
                <a:hlinkClick r:id="rId8"/>
              </a:rPr>
              <a:t>https://www.healthstudies.umn.edu/nunstudy/</a:t>
            </a:r>
            <a:r>
              <a:rPr lang="en-US" b="1" dirty="0" smtClean="0">
                <a:latin typeface="+mn-lt"/>
              </a:rPr>
              <a:t> </a:t>
            </a:r>
            <a:endParaRPr lang="en-US" b="1" dirty="0">
              <a:latin typeface="+mn-lt"/>
            </a:endParaRPr>
          </a:p>
        </p:txBody>
      </p:sp>
    </p:spTree>
    <p:extLst>
      <p:ext uri="{BB962C8B-B14F-4D97-AF65-F5344CB8AC3E}">
        <p14:creationId xmlns="" xmlns:p14="http://schemas.microsoft.com/office/powerpoint/2010/main" val="560381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4021"/>
                                        </p:tgtEl>
                                        <p:attrNameLst>
                                          <p:attrName>style.visibility</p:attrName>
                                        </p:attrNameLst>
                                      </p:cBhvr>
                                      <p:to>
                                        <p:strVal val="visible"/>
                                      </p:to>
                                    </p:set>
                                  </p:childTnLst>
                                  <p:subTnLst>
                                    <p:set>
                                      <p:cBhvr override="childStyle">
                                        <p:cTn dur="1" fill="hold" display="0" masterRel="nextClick" afterEffect="1"/>
                                        <p:tgtEl>
                                          <p:spTgt spid="214021"/>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40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5"/>
          <p:cNvSpPr>
            <a:spLocks noChangeArrowheads="1"/>
          </p:cNvSpPr>
          <p:nvPr/>
        </p:nvSpPr>
        <p:spPr bwMode="auto">
          <a:xfrm>
            <a:off x="612338" y="762000"/>
            <a:ext cx="2971800" cy="2862322"/>
          </a:xfrm>
          <a:prstGeom prst="rect">
            <a:avLst/>
          </a:prstGeom>
          <a:solidFill>
            <a:srgbClr val="FFFF00"/>
          </a:solidFill>
          <a:ln w="9525">
            <a:solidFill>
              <a:srgbClr val="000099"/>
            </a:solidFill>
            <a:miter lim="800000"/>
            <a:headEnd/>
            <a:tailEnd/>
          </a:ln>
        </p:spPr>
        <p:txBody>
          <a:bodyPr>
            <a:spAutoFit/>
          </a:bodyPr>
          <a:lstStyle/>
          <a:p>
            <a:pPr algn="ctr"/>
            <a:r>
              <a:rPr lang="en-US" sz="3600" b="1" i="1" dirty="0">
                <a:solidFill>
                  <a:srgbClr val="000099"/>
                </a:solidFill>
                <a:latin typeface="Arial" pitchFamily="34" charset="0"/>
              </a:rPr>
              <a:t>See what happens when</a:t>
            </a:r>
            <a:br>
              <a:rPr lang="en-US" sz="3600" b="1" i="1" dirty="0">
                <a:solidFill>
                  <a:srgbClr val="000099"/>
                </a:solidFill>
                <a:latin typeface="Arial" pitchFamily="34" charset="0"/>
              </a:rPr>
            </a:br>
            <a:r>
              <a:rPr lang="en-US" sz="3600" b="1" i="1" dirty="0">
                <a:solidFill>
                  <a:srgbClr val="000099"/>
                </a:solidFill>
                <a:latin typeface="Arial" pitchFamily="34" charset="0"/>
              </a:rPr>
              <a:t>you have no muscles!</a:t>
            </a:r>
            <a:r>
              <a:rPr lang="en-US" sz="2800" b="1" i="1" dirty="0">
                <a:solidFill>
                  <a:srgbClr val="000099"/>
                </a:solidFill>
                <a:latin typeface="Arial" pitchFamily="34" charset="0"/>
              </a:rPr>
              <a:t> </a:t>
            </a:r>
            <a:endParaRPr lang="en-US" sz="5400" i="1" dirty="0">
              <a:solidFill>
                <a:srgbClr val="000099"/>
              </a:solidFill>
            </a:endParaRPr>
          </a:p>
        </p:txBody>
      </p:sp>
      <p:pic>
        <p:nvPicPr>
          <p:cNvPr id="4" name="Picture 3" descr="skeleton2"/>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95800" y="304800"/>
            <a:ext cx="4267200" cy="609600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5" name="Group 27"/>
          <p:cNvGrpSpPr>
            <a:grpSpLocks/>
          </p:cNvGrpSpPr>
          <p:nvPr/>
        </p:nvGrpSpPr>
        <p:grpSpPr bwMode="auto">
          <a:xfrm>
            <a:off x="457200" y="4724400"/>
            <a:ext cx="5181600" cy="1626786"/>
            <a:chOff x="2544" y="3703"/>
            <a:chExt cx="2640" cy="660"/>
          </a:xfrm>
        </p:grpSpPr>
        <p:sp>
          <p:nvSpPr>
            <p:cNvPr id="6" name="Text Box 20"/>
            <p:cNvSpPr txBox="1">
              <a:spLocks noChangeArrowheads="1"/>
            </p:cNvSpPr>
            <p:nvPr/>
          </p:nvSpPr>
          <p:spPr bwMode="auto">
            <a:xfrm>
              <a:off x="2544" y="3990"/>
              <a:ext cx="2640" cy="262"/>
            </a:xfrm>
            <a:prstGeom prst="rect">
              <a:avLst/>
            </a:prstGeom>
            <a:noFill/>
            <a:ln w="9525">
              <a:noFill/>
              <a:miter lim="800000"/>
              <a:headEnd/>
              <a:tailEnd/>
            </a:ln>
          </p:spPr>
          <p:txBody>
            <a:bodyPr>
              <a:spAutoFit/>
            </a:bodyPr>
            <a:lstStyle/>
            <a:p>
              <a:pPr algn="l" eaLnBrk="0" hangingPunct="0">
                <a:spcBef>
                  <a:spcPct val="50000"/>
                </a:spcBef>
                <a:buClrTx/>
              </a:pPr>
              <a:r>
                <a:rPr lang="en-US" sz="3600" b="1" dirty="0" smtClean="0">
                  <a:solidFill>
                    <a:srgbClr val="FFFF00"/>
                  </a:solidFill>
                  <a:latin typeface="Arial" pitchFamily="34" charset="0"/>
                </a:rPr>
                <a:t>Yuk</a:t>
              </a:r>
              <a:r>
                <a:rPr lang="en-US" sz="2800" b="1" dirty="0" smtClean="0">
                  <a:solidFill>
                    <a:srgbClr val="FFFF00"/>
                  </a:solidFill>
                  <a:latin typeface="Arial" pitchFamily="34" charset="0"/>
                </a:rPr>
                <a:t> </a:t>
              </a:r>
              <a:endParaRPr lang="en-US" sz="2800" b="1" dirty="0">
                <a:solidFill>
                  <a:srgbClr val="FFFF00"/>
                </a:solidFill>
                <a:latin typeface="Arial" pitchFamily="34" charset="0"/>
              </a:endParaRPr>
            </a:p>
          </p:txBody>
        </p:sp>
        <p:pic>
          <p:nvPicPr>
            <p:cNvPr id="7" name="Picture 25" descr="MrBill2">
              <a:hlinkHover r:id="" action="ppaction://noaction">
                <a:snd r:embed="rId4" name="mb-ohno_1.wav"/>
              </a:hlinkHover>
            </p:cNvPr>
            <p:cNvPicPr>
              <a:picLocks noChangeAspect="1" noChangeArrowheads="1"/>
            </p:cNvPicPr>
            <p:nvPr/>
          </p:nvPicPr>
          <p:blipFill>
            <a:blip r:embed="rId5" cstate="print"/>
            <a:srcRect/>
            <a:stretch>
              <a:fillRect/>
            </a:stretch>
          </p:blipFill>
          <p:spPr bwMode="auto">
            <a:xfrm>
              <a:off x="3115" y="3703"/>
              <a:ext cx="1097" cy="660"/>
            </a:xfrm>
            <a:prstGeom prst="rect">
              <a:avLst/>
            </a:prstGeom>
            <a:noFill/>
            <a:ln w="9525">
              <a:noFill/>
              <a:miter lim="800000"/>
              <a:headEnd/>
              <a:tailEnd/>
            </a:ln>
          </p:spPr>
        </p:pic>
      </p:grpSp>
    </p:spTree>
    <p:extLst>
      <p:ext uri="{BB962C8B-B14F-4D97-AF65-F5344CB8AC3E}">
        <p14:creationId xmlns="" xmlns:p14="http://schemas.microsoft.com/office/powerpoint/2010/main" val="222495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mb-oh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3"/>
          <p:cNvSpPr txBox="1">
            <a:spLocks noChangeArrowheads="1"/>
          </p:cNvSpPr>
          <p:nvPr/>
        </p:nvSpPr>
        <p:spPr bwMode="auto">
          <a:xfrm>
            <a:off x="533400" y="1676400"/>
            <a:ext cx="7924800" cy="1098550"/>
          </a:xfrm>
          <a:prstGeom prst="rect">
            <a:avLst/>
          </a:prstGeom>
          <a:noFill/>
          <a:ln w="9525" algn="ctr">
            <a:noFill/>
            <a:miter lim="800000"/>
            <a:headEnd/>
            <a:tailEnd/>
          </a:ln>
        </p:spPr>
        <p:txBody>
          <a:bodyPr>
            <a:spAutoFit/>
          </a:bodyPr>
          <a:lstStyle/>
          <a:p>
            <a:pPr>
              <a:spcBef>
                <a:spcPct val="50000"/>
              </a:spcBef>
            </a:pPr>
            <a:r>
              <a:rPr lang="en-US" sz="6600" dirty="0">
                <a:solidFill>
                  <a:schemeClr val="tx1"/>
                </a:solidFill>
                <a:latin typeface="Arial" charset="0"/>
              </a:rPr>
              <a:t>4 Questions?</a:t>
            </a:r>
          </a:p>
        </p:txBody>
      </p:sp>
      <p:sp>
        <p:nvSpPr>
          <p:cNvPr id="8195" name="Rectangle 2"/>
          <p:cNvSpPr>
            <a:spLocks noChangeArrowheads="1"/>
          </p:cNvSpPr>
          <p:nvPr/>
        </p:nvSpPr>
        <p:spPr bwMode="auto">
          <a:xfrm>
            <a:off x="685800" y="2971800"/>
            <a:ext cx="8382000" cy="762000"/>
          </a:xfrm>
          <a:prstGeom prst="rect">
            <a:avLst/>
          </a:prstGeom>
          <a:noFill/>
          <a:ln w="9525">
            <a:noFill/>
            <a:miter lim="800000"/>
            <a:headEnd/>
            <a:tailEnd/>
          </a:ln>
        </p:spPr>
        <p:txBody>
          <a:bodyPr anchor="b" anchorCtr="1"/>
          <a:lstStyle/>
          <a:p>
            <a:pPr>
              <a:spcBef>
                <a:spcPct val="0"/>
              </a:spcBef>
              <a:buClrTx/>
            </a:pPr>
            <a:r>
              <a:rPr lang="en-US" sz="3600" b="1" i="1" dirty="0">
                <a:solidFill>
                  <a:srgbClr val="FFFF00"/>
                </a:solidFill>
                <a:latin typeface="Arial" charset="0"/>
              </a:rPr>
              <a:t>4. Would YOU like some Suggestions about how You can Invest your</a:t>
            </a:r>
            <a:endParaRPr lang="en-US" sz="3600" b="1" dirty="0">
              <a:solidFill>
                <a:schemeClr val="tx2"/>
              </a:solidFill>
              <a:latin typeface="Arial" charset="0"/>
            </a:endParaRPr>
          </a:p>
        </p:txBody>
      </p:sp>
      <p:pic>
        <p:nvPicPr>
          <p:cNvPr id="7"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16100" y="223837"/>
            <a:ext cx="5359400" cy="1579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381000" y="3467100"/>
            <a:ext cx="8305800" cy="3238500"/>
            <a:chOff x="381000" y="3467100"/>
            <a:chExt cx="8305800" cy="3238500"/>
          </a:xfrm>
        </p:grpSpPr>
        <p:sp>
          <p:nvSpPr>
            <p:cNvPr id="8197" name="Text Box 6"/>
            <p:cNvSpPr txBox="1">
              <a:spLocks noChangeArrowheads="1"/>
            </p:cNvSpPr>
            <p:nvPr/>
          </p:nvSpPr>
          <p:spPr bwMode="auto">
            <a:xfrm>
              <a:off x="381000" y="5874603"/>
              <a:ext cx="8305800" cy="830997"/>
            </a:xfrm>
            <a:prstGeom prst="rect">
              <a:avLst/>
            </a:prstGeom>
            <a:noFill/>
            <a:ln w="9525" algn="ctr">
              <a:noFill/>
              <a:miter lim="800000"/>
              <a:headEnd/>
              <a:tailEnd/>
            </a:ln>
          </p:spPr>
          <p:txBody>
            <a:bodyPr>
              <a:spAutoFit/>
            </a:bodyPr>
            <a:lstStyle/>
            <a:p>
              <a:pPr algn="ctr">
                <a:spcBef>
                  <a:spcPct val="50000"/>
                </a:spcBef>
              </a:pPr>
              <a:r>
                <a:rPr lang="en-US" sz="4800" dirty="0">
                  <a:solidFill>
                    <a:schemeClr val="tx1"/>
                  </a:solidFill>
                  <a:latin typeface="+mn-lt"/>
                </a:rPr>
                <a:t>More Effectively!</a:t>
              </a:r>
            </a:p>
          </p:txBody>
        </p:sp>
        <p:grpSp>
          <p:nvGrpSpPr>
            <p:cNvPr id="8" name="Group 7"/>
            <p:cNvGrpSpPr/>
            <p:nvPr/>
          </p:nvGrpSpPr>
          <p:grpSpPr>
            <a:xfrm>
              <a:off x="609600" y="3467100"/>
              <a:ext cx="6629400" cy="2476500"/>
              <a:chOff x="-369614" y="4038600"/>
              <a:chExt cx="8382000" cy="2476500"/>
            </a:xfrm>
          </p:grpSpPr>
          <p:sp>
            <p:nvSpPr>
              <p:cNvPr id="9" name="Rectangle 2"/>
              <p:cNvSpPr>
                <a:spLocks noChangeArrowheads="1"/>
              </p:cNvSpPr>
              <p:nvPr/>
            </p:nvSpPr>
            <p:spPr bwMode="auto">
              <a:xfrm>
                <a:off x="-369614" y="5715000"/>
                <a:ext cx="8382000" cy="762000"/>
              </a:xfrm>
              <a:prstGeom prst="rect">
                <a:avLst/>
              </a:prstGeom>
              <a:noFill/>
              <a:ln w="9525">
                <a:noFill/>
                <a:miter lim="800000"/>
                <a:headEnd/>
                <a:tailEnd/>
              </a:ln>
            </p:spPr>
            <p:txBody>
              <a:bodyPr anchor="b" anchorCtr="1"/>
              <a:lstStyle/>
              <a:p>
                <a:pPr>
                  <a:spcBef>
                    <a:spcPct val="0"/>
                  </a:spcBef>
                  <a:buClrTx/>
                </a:pPr>
                <a:r>
                  <a:rPr lang="en-US" sz="4800" i="1" dirty="0">
                    <a:solidFill>
                      <a:srgbClr val="FFFF00"/>
                    </a:solidFill>
                    <a:latin typeface="Arial" charset="0"/>
                  </a:rPr>
                  <a:t>Time</a:t>
                </a:r>
                <a:br>
                  <a:rPr lang="en-US" sz="4800" i="1" dirty="0">
                    <a:solidFill>
                      <a:srgbClr val="FFFF00"/>
                    </a:solidFill>
                    <a:latin typeface="Arial" charset="0"/>
                  </a:rPr>
                </a:br>
                <a:r>
                  <a:rPr lang="en-US" sz="4800" i="1" dirty="0">
                    <a:solidFill>
                      <a:srgbClr val="FFFF00"/>
                    </a:solidFill>
                    <a:latin typeface="Arial" charset="0"/>
                  </a:rPr>
                  <a:t>$$$ </a:t>
                </a:r>
                <a:br>
                  <a:rPr lang="en-US" sz="4800" i="1" dirty="0">
                    <a:solidFill>
                      <a:srgbClr val="FFFF00"/>
                    </a:solidFill>
                    <a:latin typeface="Arial" charset="0"/>
                  </a:rPr>
                </a:br>
                <a:r>
                  <a:rPr lang="en-US" sz="4800" i="1" dirty="0">
                    <a:solidFill>
                      <a:srgbClr val="FFFF00"/>
                    </a:solidFill>
                    <a:latin typeface="Arial" charset="0"/>
                  </a:rPr>
                  <a:t>Energy</a:t>
                </a:r>
                <a:endParaRPr lang="en-US" sz="4800" dirty="0">
                  <a:solidFill>
                    <a:schemeClr val="tx2"/>
                  </a:solidFill>
                  <a:latin typeface="Arial" charset="0"/>
                </a:endParaRPr>
              </a:p>
            </p:txBody>
          </p:sp>
          <p:pic>
            <p:nvPicPr>
              <p:cNvPr id="10" name="Picture 9" descr="dollar_stretch_hg_clr.gif"/>
              <p:cNvPicPr>
                <a:picLocks noChangeAspect="1"/>
              </p:cNvPicPr>
              <p:nvPr/>
            </p:nvPicPr>
            <p:blipFill>
              <a:blip r:embed="rId4" cstate="print"/>
              <a:stretch>
                <a:fillRect/>
              </a:stretch>
            </p:blipFill>
            <p:spPr>
              <a:xfrm>
                <a:off x="5410200" y="5105400"/>
                <a:ext cx="1955800" cy="533400"/>
              </a:xfrm>
              <a:prstGeom prst="rect">
                <a:avLst/>
              </a:prstGeom>
            </p:spPr>
          </p:pic>
          <p:pic>
            <p:nvPicPr>
              <p:cNvPr id="11" name="Picture 6" descr="pocket_watch_hg_clr"/>
              <p:cNvPicPr>
                <a:picLocks noChangeAspect="1" noChangeArrowheads="1" noCrop="1"/>
              </p:cNvPicPr>
              <p:nvPr/>
            </p:nvPicPr>
            <p:blipFill>
              <a:blip r:embed="rId5" cstate="print"/>
              <a:srcRect/>
              <a:stretch>
                <a:fillRect/>
              </a:stretch>
            </p:blipFill>
            <p:spPr>
              <a:xfrm>
                <a:off x="6019800" y="4038600"/>
                <a:ext cx="914400" cy="1072813"/>
              </a:xfrm>
              <a:prstGeom prst="rect">
                <a:avLst/>
              </a:prstGeom>
              <a:noFill/>
            </p:spPr>
          </p:pic>
          <p:pic>
            <p:nvPicPr>
              <p:cNvPr id="12" name="Picture 11" descr="businessman_working_late_hg_clr.gif"/>
              <p:cNvPicPr>
                <a:picLocks noChangeAspect="1"/>
              </p:cNvPicPr>
              <p:nvPr/>
            </p:nvPicPr>
            <p:blipFill>
              <a:blip r:embed="rId6" cstate="print"/>
              <a:stretch>
                <a:fillRect/>
              </a:stretch>
            </p:blipFill>
            <p:spPr>
              <a:xfrm>
                <a:off x="5943600" y="5715000"/>
                <a:ext cx="800100" cy="800100"/>
              </a:xfrm>
              <a:prstGeom prst="rect">
                <a:avLst/>
              </a:prstGeom>
            </p:spPr>
          </p:pic>
        </p:grpSp>
      </p:grpSp>
    </p:spTree>
    <p:extLst>
      <p:ext uri="{BB962C8B-B14F-4D97-AF65-F5344CB8AC3E}">
        <p14:creationId xmlns="" xmlns:p14="http://schemas.microsoft.com/office/powerpoint/2010/main" val="389219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14300" y="0"/>
            <a:ext cx="89154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nchorCtr="1"/>
          <a:lstStyle/>
          <a:p>
            <a:pPr algn="ctr"/>
            <a:r>
              <a:rPr lang="en-US" sz="4400" b="1" dirty="0">
                <a:solidFill>
                  <a:schemeClr val="tx2"/>
                </a:solidFill>
                <a:latin typeface="Arial" pitchFamily="34" charset="0"/>
              </a:rPr>
              <a:t>The “Silent” Epidemic</a:t>
            </a:r>
            <a:r>
              <a:rPr lang="en-US" sz="3600" b="1" dirty="0">
                <a:solidFill>
                  <a:schemeClr val="tx2"/>
                </a:solidFill>
                <a:latin typeface="Arial" pitchFamily="34" charset="0"/>
              </a:rPr>
              <a:t> </a:t>
            </a:r>
            <a:br>
              <a:rPr lang="en-US" sz="3600" b="1" dirty="0">
                <a:solidFill>
                  <a:schemeClr val="tx2"/>
                </a:solidFill>
                <a:latin typeface="Arial" pitchFamily="34" charset="0"/>
              </a:rPr>
            </a:br>
            <a:r>
              <a:rPr lang="en-US" sz="3600" b="1" dirty="0">
                <a:solidFill>
                  <a:schemeClr val="tx2"/>
                </a:solidFill>
                <a:latin typeface="Arial" pitchFamily="34" charset="0"/>
              </a:rPr>
              <a:t>Loss of Muscle Mass as we Age</a:t>
            </a:r>
          </a:p>
        </p:txBody>
      </p:sp>
      <p:sp>
        <p:nvSpPr>
          <p:cNvPr id="224259" name="Rectangle 3"/>
          <p:cNvSpPr>
            <a:spLocks noChangeArrowheads="1"/>
          </p:cNvSpPr>
          <p:nvPr/>
        </p:nvSpPr>
        <p:spPr bwMode="auto">
          <a:xfrm>
            <a:off x="304800" y="5257800"/>
            <a:ext cx="8458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nchorCtr="1"/>
          <a:lstStyle/>
          <a:p>
            <a:pPr algn="ctr"/>
            <a:r>
              <a:rPr lang="en-US" sz="5400" b="1" dirty="0">
                <a:solidFill>
                  <a:schemeClr val="tx2"/>
                </a:solidFill>
                <a:latin typeface="Arial" pitchFamily="34" charset="0"/>
              </a:rPr>
              <a:t>High Intensity</a:t>
            </a:r>
            <a:br>
              <a:rPr lang="en-US" sz="5400" b="1" dirty="0">
                <a:solidFill>
                  <a:schemeClr val="tx2"/>
                </a:solidFill>
                <a:latin typeface="Arial" pitchFamily="34" charset="0"/>
              </a:rPr>
            </a:br>
            <a:r>
              <a:rPr lang="en-US" sz="5400" b="1" dirty="0">
                <a:solidFill>
                  <a:schemeClr val="tx2"/>
                </a:solidFill>
                <a:latin typeface="Arial" pitchFamily="34" charset="0"/>
              </a:rPr>
              <a:t>Low Velocity </a:t>
            </a:r>
            <a:br>
              <a:rPr lang="en-US" sz="5400" b="1" dirty="0">
                <a:solidFill>
                  <a:schemeClr val="tx2"/>
                </a:solidFill>
                <a:latin typeface="Arial" pitchFamily="34" charset="0"/>
              </a:rPr>
            </a:br>
            <a:r>
              <a:rPr lang="en-US" sz="4400" b="1" dirty="0">
                <a:solidFill>
                  <a:schemeClr val="tx2"/>
                </a:solidFill>
                <a:latin typeface="Arial" pitchFamily="34" charset="0"/>
              </a:rPr>
              <a:t>   Hi-Lo Strength Training</a:t>
            </a:r>
            <a:r>
              <a:rPr lang="en-US" sz="2000" b="1" dirty="0" smtClean="0">
                <a:solidFill>
                  <a:schemeClr val="tx2"/>
                </a:solidFill>
                <a:latin typeface="Arial" pitchFamily="34" charset="0"/>
                <a:cs typeface="Arial" pitchFamily="34" charset="0"/>
              </a:rPr>
              <a:t>®</a:t>
            </a:r>
          </a:p>
          <a:p>
            <a:pPr algn="ctr"/>
            <a:r>
              <a:rPr lang="en-US" b="1" dirty="0" smtClean="0">
                <a:solidFill>
                  <a:schemeClr val="tx2"/>
                </a:solidFill>
                <a:latin typeface="Arial" pitchFamily="34" charset="0"/>
                <a:cs typeface="Arial" pitchFamily="34" charset="0"/>
              </a:rPr>
              <a:t>Inside Outside’s Version of High Intensity Training (HIT)</a:t>
            </a:r>
            <a:endParaRPr lang="en-US" b="1" dirty="0">
              <a:solidFill>
                <a:schemeClr val="tx2"/>
              </a:solidFill>
              <a:latin typeface="Arial" pitchFamily="34" charset="0"/>
              <a:cs typeface="Arial" pitchFamily="34" charset="0"/>
            </a:endParaRPr>
          </a:p>
        </p:txBody>
      </p:sp>
      <p:sp>
        <p:nvSpPr>
          <p:cNvPr id="35844" name="WordArt 4"/>
          <p:cNvSpPr>
            <a:spLocks noChangeArrowheads="1" noChangeShapeType="1" noTextEdit="1"/>
          </p:cNvSpPr>
          <p:nvPr/>
        </p:nvSpPr>
        <p:spPr bwMode="auto">
          <a:xfrm>
            <a:off x="1676400" y="1524000"/>
            <a:ext cx="5791200" cy="1219200"/>
          </a:xfrm>
          <a:prstGeom prst="rect">
            <a:avLst/>
          </a:prstGeom>
        </p:spPr>
        <p:txBody>
          <a:bodyPr wrap="none" fromWordArt="1">
            <a:prstTxWarp prst="textPlain">
              <a:avLst>
                <a:gd name="adj" fmla="val 50000"/>
              </a:avLst>
            </a:prstTxWarp>
            <a:scene3d>
              <a:camera prst="legacyPerspectiveBottomRight">
                <a:rot lat="0" lon="21239996" rev="0"/>
              </a:camera>
              <a:lightRig rig="legacyHarsh3" dir="l"/>
            </a:scene3d>
            <a:sp3d extrusionH="430200" prstMaterial="legacyMatte">
              <a:extrusionClr>
                <a:srgbClr val="C0C0C0"/>
              </a:extrusionClr>
            </a:sp3d>
          </a:bodyPr>
          <a:lstStyle/>
          <a:p>
            <a:pPr algn="ctr"/>
            <a:r>
              <a:rPr lang="en-US" sz="3600" kern="1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"Sarcopenia"</a:t>
            </a:r>
          </a:p>
        </p:txBody>
      </p:sp>
      <p:sp>
        <p:nvSpPr>
          <p:cNvPr id="2" name="TextBox 1"/>
          <p:cNvSpPr txBox="1"/>
          <p:nvPr/>
        </p:nvSpPr>
        <p:spPr>
          <a:xfrm>
            <a:off x="2362200" y="2819400"/>
            <a:ext cx="3962400" cy="923330"/>
          </a:xfrm>
          <a:prstGeom prst="rect">
            <a:avLst/>
          </a:prstGeom>
          <a:noFill/>
        </p:spPr>
        <p:txBody>
          <a:bodyPr wrap="square" rtlCol="0">
            <a:spAutoFit/>
          </a:bodyPr>
          <a:lstStyle/>
          <a:p>
            <a:pPr algn="ctr"/>
            <a:r>
              <a:rPr lang="en-US" sz="5400" b="1" dirty="0" smtClean="0">
                <a:solidFill>
                  <a:srgbClr val="FF0000"/>
                </a:solidFill>
                <a:latin typeface="+mn-lt"/>
              </a:rPr>
              <a:t>“The Cure”</a:t>
            </a:r>
            <a:endParaRPr lang="en-US" sz="5400" b="1" dirty="0">
              <a:solidFill>
                <a:srgbClr val="FF0000"/>
              </a:solidFill>
              <a:latin typeface="+mn-lt"/>
            </a:endParaRPr>
          </a:p>
        </p:txBody>
      </p:sp>
    </p:spTree>
    <p:extLst>
      <p:ext uri="{BB962C8B-B14F-4D97-AF65-F5344CB8AC3E}">
        <p14:creationId xmlns="" xmlns:p14="http://schemas.microsoft.com/office/powerpoint/2010/main" val="419947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42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9" grpId="0"/>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9" name="Text Box 3"/>
          <p:cNvSpPr txBox="1">
            <a:spLocks noChangeArrowheads="1"/>
          </p:cNvSpPr>
          <p:nvPr/>
        </p:nvSpPr>
        <p:spPr bwMode="auto">
          <a:xfrm>
            <a:off x="457200" y="1600200"/>
            <a:ext cx="8229600" cy="4832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4400" b="1" dirty="0">
                <a:latin typeface="Arial" pitchFamily="34" charset="0"/>
              </a:rPr>
              <a:t>The Goal of Strength Training</a:t>
            </a:r>
          </a:p>
          <a:p>
            <a:pPr algn="ctr" eaLnBrk="1" hangingPunct="1">
              <a:spcBef>
                <a:spcPct val="50000"/>
              </a:spcBef>
            </a:pPr>
            <a:r>
              <a:rPr lang="en-US" sz="4400" b="1" dirty="0">
                <a:latin typeface="Arial" pitchFamily="34" charset="0"/>
              </a:rPr>
              <a:t>Increase Strength &amp; Muscle Postpone Entry Into the Disability Zone!!</a:t>
            </a:r>
          </a:p>
          <a:p>
            <a:pPr algn="ctr" eaLnBrk="1" hangingPunct="1">
              <a:spcBef>
                <a:spcPct val="50000"/>
              </a:spcBef>
            </a:pPr>
            <a:r>
              <a:rPr lang="en-US" sz="4400" b="1" dirty="0">
                <a:latin typeface="Arial" pitchFamily="34" charset="0"/>
              </a:rPr>
              <a:t>Raise Your </a:t>
            </a:r>
            <a:r>
              <a:rPr lang="en-US" sz="4400" b="1" dirty="0" smtClean="0">
                <a:latin typeface="Arial" pitchFamily="34" charset="0"/>
              </a:rPr>
              <a:t>Metabolism to slow fat accumulation</a:t>
            </a:r>
            <a:endParaRPr lang="en-US" sz="4400" b="1" dirty="0">
              <a:latin typeface="Arial" pitchFamily="34" charset="0"/>
            </a:endParaRPr>
          </a:p>
        </p:txBody>
      </p:sp>
      <p:sp>
        <p:nvSpPr>
          <p:cNvPr id="36867" name="Rectangle 2"/>
          <p:cNvSpPr>
            <a:spLocks noChangeArrowheads="1"/>
          </p:cNvSpPr>
          <p:nvPr/>
        </p:nvSpPr>
        <p:spPr bwMode="auto">
          <a:xfrm>
            <a:off x="76200" y="152400"/>
            <a:ext cx="899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algn="ctr"/>
            <a:r>
              <a:rPr lang="en-US" sz="4800" b="1" dirty="0" smtClean="0">
                <a:solidFill>
                  <a:schemeClr val="tx2"/>
                </a:solidFill>
                <a:latin typeface="+mn-lt"/>
              </a:rPr>
              <a:t>?? Why Hi-Lo</a:t>
            </a:r>
            <a:r>
              <a:rPr lang="en-US" sz="4800" b="1" dirty="0" smtClean="0">
                <a:solidFill>
                  <a:schemeClr val="tx2"/>
                </a:solidFill>
                <a:latin typeface="+mn-lt"/>
                <a:cs typeface="Arial" pitchFamily="34" charset="0"/>
              </a:rPr>
              <a:t> ??</a:t>
            </a:r>
            <a:endParaRPr lang="en-US" sz="4800" b="1" dirty="0">
              <a:solidFill>
                <a:schemeClr val="tx2"/>
              </a:solidFill>
              <a:latin typeface="+mn-lt"/>
              <a:cs typeface="Arial" pitchFamily="34" charset="0"/>
            </a:endParaRPr>
          </a:p>
        </p:txBody>
      </p:sp>
      <p:pic>
        <p:nvPicPr>
          <p:cNvPr id="4" name="Content Placeholder 3" descr="elderly_man_wheel_chair_hg_clr"/>
          <p:cNvPicPr>
            <a:picLocks noGrp="1" noChangeAspect="1" noChangeArrowheads="1" noCrop="1"/>
          </p:cNvPicPr>
          <p:nvPr>
            <p:ph idx="1"/>
          </p:nvPr>
        </p:nvPicPr>
        <p:blipFill>
          <a:blip r:embed="rId2" cstate="print"/>
          <a:srcRect/>
          <a:stretch>
            <a:fillRect/>
          </a:stretch>
        </p:blipFill>
        <p:spPr>
          <a:xfrm>
            <a:off x="228600" y="0"/>
            <a:ext cx="1524000" cy="1524000"/>
          </a:xfrm>
          <a:noFill/>
        </p:spPr>
      </p:pic>
    </p:spTree>
    <p:extLst>
      <p:ext uri="{BB962C8B-B14F-4D97-AF65-F5344CB8AC3E}">
        <p14:creationId xmlns="" xmlns:p14="http://schemas.microsoft.com/office/powerpoint/2010/main" val="38184896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265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26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59"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sz="quarter"/>
          </p:nvPr>
        </p:nvSpPr>
        <p:spPr>
          <a:xfrm>
            <a:off x="228600" y="0"/>
            <a:ext cx="8229600" cy="914400"/>
          </a:xfrm>
        </p:spPr>
        <p:txBody>
          <a:bodyPr/>
          <a:lstStyle/>
          <a:p>
            <a:pPr eaLnBrk="1" hangingPunct="1"/>
            <a:r>
              <a:rPr lang="en-US" sz="4800" dirty="0" smtClean="0"/>
              <a:t>?? Why Hi-Lo</a:t>
            </a:r>
            <a:r>
              <a:rPr lang="en-US" sz="4800" dirty="0" smtClean="0">
                <a:cs typeface="Arial" pitchFamily="34" charset="0"/>
              </a:rPr>
              <a:t> ??</a:t>
            </a:r>
          </a:p>
        </p:txBody>
      </p:sp>
      <p:pic>
        <p:nvPicPr>
          <p:cNvPr id="119811" name="Picture 3" descr="elderly_man_wheel_chair_hg_clr"/>
          <p:cNvPicPr>
            <a:picLocks noGrp="1" noChangeAspect="1" noChangeArrowheads="1" noCrop="1"/>
          </p:cNvPicPr>
          <p:nvPr>
            <p:ph sz="quarter" idx="1"/>
          </p:nvPr>
        </p:nvPicPr>
        <p:blipFill>
          <a:blip r:embed="rId4" cstate="print"/>
          <a:srcRect/>
          <a:stretch>
            <a:fillRect/>
          </a:stretch>
        </p:blipFill>
        <p:spPr>
          <a:xfrm>
            <a:off x="0" y="114300"/>
            <a:ext cx="1524000" cy="1524000"/>
          </a:xfrm>
          <a:noFill/>
        </p:spPr>
      </p:pic>
      <p:pic>
        <p:nvPicPr>
          <p:cNvPr id="119812" name="Picture 7" descr="man_with_cane_hg_clr"/>
          <p:cNvPicPr>
            <a:picLocks noGrp="1" noChangeAspect="1" noChangeArrowheads="1" noCrop="1"/>
          </p:cNvPicPr>
          <p:nvPr>
            <p:ph sz="quarter" idx="2"/>
          </p:nvPr>
        </p:nvPicPr>
        <p:blipFill>
          <a:blip r:embed="rId5" cstate="print"/>
          <a:srcRect/>
          <a:stretch>
            <a:fillRect/>
          </a:stretch>
        </p:blipFill>
        <p:spPr>
          <a:xfrm>
            <a:off x="7772399" y="25011"/>
            <a:ext cx="1133475" cy="1613289"/>
          </a:xfrm>
          <a:noFill/>
        </p:spPr>
      </p:pic>
      <p:sp>
        <p:nvSpPr>
          <p:cNvPr id="119813" name="Text Box 5"/>
          <p:cNvSpPr txBox="1">
            <a:spLocks noChangeArrowheads="1"/>
          </p:cNvSpPr>
          <p:nvPr/>
        </p:nvSpPr>
        <p:spPr bwMode="auto">
          <a:xfrm>
            <a:off x="1066800" y="838200"/>
            <a:ext cx="6705600" cy="701675"/>
          </a:xfrm>
          <a:prstGeom prst="rect">
            <a:avLst/>
          </a:prstGeom>
          <a:noFill/>
          <a:ln w="9525">
            <a:noFill/>
            <a:miter lim="800000"/>
            <a:headEnd/>
            <a:tailEnd/>
          </a:ln>
        </p:spPr>
        <p:txBody>
          <a:bodyPr>
            <a:spAutoFit/>
          </a:bodyPr>
          <a:lstStyle/>
          <a:p>
            <a:pPr algn="ctr" eaLnBrk="0" hangingPunct="0">
              <a:spcBef>
                <a:spcPct val="50000"/>
              </a:spcBef>
              <a:buClrTx/>
            </a:pPr>
            <a:r>
              <a:rPr lang="en-US" sz="4000" dirty="0">
                <a:solidFill>
                  <a:schemeClr val="tx1"/>
                </a:solidFill>
                <a:latin typeface="Arial" pitchFamily="34" charset="0"/>
              </a:rPr>
              <a:t>It Combats “Sarcopenia” </a:t>
            </a:r>
          </a:p>
        </p:txBody>
      </p:sp>
      <p:sp>
        <p:nvSpPr>
          <p:cNvPr id="119814" name="Text Box 8"/>
          <p:cNvSpPr txBox="1">
            <a:spLocks noChangeArrowheads="1"/>
          </p:cNvSpPr>
          <p:nvPr/>
        </p:nvSpPr>
        <p:spPr bwMode="auto">
          <a:xfrm>
            <a:off x="533400" y="1524000"/>
            <a:ext cx="8153400" cy="1077218"/>
          </a:xfrm>
          <a:prstGeom prst="rect">
            <a:avLst/>
          </a:prstGeom>
          <a:noFill/>
          <a:ln w="9525">
            <a:noFill/>
            <a:miter lim="800000"/>
            <a:headEnd/>
            <a:tailEnd/>
          </a:ln>
        </p:spPr>
        <p:txBody>
          <a:bodyPr>
            <a:spAutoFit/>
          </a:bodyPr>
          <a:lstStyle/>
          <a:p>
            <a:pPr algn="ctr">
              <a:spcBef>
                <a:spcPct val="50000"/>
              </a:spcBef>
              <a:buClrTx/>
            </a:pPr>
            <a:r>
              <a:rPr lang="en-US" sz="3200" b="1" i="1" dirty="0">
                <a:solidFill>
                  <a:srgbClr val="FF0000"/>
                </a:solidFill>
                <a:latin typeface="Arial" pitchFamily="34" charset="0"/>
              </a:rPr>
              <a:t>“Sarcopenia” </a:t>
            </a:r>
            <a:r>
              <a:rPr lang="en-US" sz="3200" dirty="0">
                <a:solidFill>
                  <a:schemeClr val="tx1"/>
                </a:solidFill>
                <a:latin typeface="Arial" pitchFamily="34" charset="0"/>
              </a:rPr>
              <a:t>is the loss of </a:t>
            </a:r>
            <a:r>
              <a:rPr lang="en-US" sz="3200" dirty="0" smtClean="0">
                <a:solidFill>
                  <a:schemeClr val="tx1"/>
                </a:solidFill>
                <a:latin typeface="Arial" pitchFamily="34" charset="0"/>
              </a:rPr>
              <a:t>muscle &amp; strength which as </a:t>
            </a:r>
            <a:r>
              <a:rPr lang="en-US" sz="3200" dirty="0">
                <a:solidFill>
                  <a:schemeClr val="tx1"/>
                </a:solidFill>
                <a:latin typeface="Arial" pitchFamily="34" charset="0"/>
              </a:rPr>
              <a:t>we age.</a:t>
            </a:r>
          </a:p>
        </p:txBody>
      </p:sp>
      <p:grpSp>
        <p:nvGrpSpPr>
          <p:cNvPr id="2" name="Group 15"/>
          <p:cNvGrpSpPr>
            <a:grpSpLocks/>
          </p:cNvGrpSpPr>
          <p:nvPr/>
        </p:nvGrpSpPr>
        <p:grpSpPr bwMode="auto">
          <a:xfrm>
            <a:off x="76201" y="2515228"/>
            <a:ext cx="8610601" cy="1838591"/>
            <a:chOff x="144" y="1719"/>
            <a:chExt cx="5424" cy="1272"/>
          </a:xfrm>
        </p:grpSpPr>
        <p:sp>
          <p:nvSpPr>
            <p:cNvPr id="119827" name="Text Box 4"/>
            <p:cNvSpPr txBox="1">
              <a:spLocks noChangeArrowheads="1"/>
            </p:cNvSpPr>
            <p:nvPr/>
          </p:nvSpPr>
          <p:spPr bwMode="auto">
            <a:xfrm>
              <a:off x="384" y="2246"/>
              <a:ext cx="5136" cy="745"/>
            </a:xfrm>
            <a:prstGeom prst="rect">
              <a:avLst/>
            </a:prstGeom>
            <a:noFill/>
            <a:ln w="9525">
              <a:noFill/>
              <a:miter lim="800000"/>
              <a:headEnd/>
              <a:tailEnd/>
            </a:ln>
          </p:spPr>
          <p:txBody>
            <a:bodyPr>
              <a:spAutoFit/>
            </a:bodyPr>
            <a:lstStyle/>
            <a:p>
              <a:pPr>
                <a:spcBef>
                  <a:spcPct val="50000"/>
                </a:spcBef>
                <a:buClrTx/>
              </a:pPr>
              <a:r>
                <a:rPr lang="en-US" sz="3200" dirty="0">
                  <a:solidFill>
                    <a:schemeClr val="tx1"/>
                  </a:solidFill>
                  <a:latin typeface="Arial" pitchFamily="34" charset="0"/>
                </a:rPr>
                <a:t>Loss of Muscle and Strength lead to many forms of </a:t>
              </a:r>
              <a:r>
                <a:rPr lang="en-US" sz="3200" i="1" dirty="0">
                  <a:solidFill>
                    <a:srgbClr val="FF0000"/>
                  </a:solidFill>
                  <a:latin typeface="+mn-lt"/>
                </a:rPr>
                <a:t>disability</a:t>
              </a:r>
              <a:r>
                <a:rPr lang="en-US" sz="3200" dirty="0">
                  <a:solidFill>
                    <a:schemeClr val="tx1"/>
                  </a:solidFill>
                  <a:latin typeface="Arial" pitchFamily="34" charset="0"/>
                </a:rPr>
                <a:t> as we age.</a:t>
              </a:r>
            </a:p>
          </p:txBody>
        </p:sp>
        <p:sp>
          <p:nvSpPr>
            <p:cNvPr id="119828" name="Text Box 6"/>
            <p:cNvSpPr txBox="1">
              <a:spLocks noChangeArrowheads="1"/>
            </p:cNvSpPr>
            <p:nvPr/>
          </p:nvSpPr>
          <p:spPr bwMode="auto">
            <a:xfrm>
              <a:off x="816" y="1824"/>
              <a:ext cx="4752" cy="405"/>
            </a:xfrm>
            <a:prstGeom prst="rect">
              <a:avLst/>
            </a:prstGeom>
            <a:noFill/>
            <a:ln w="9525">
              <a:noFill/>
              <a:miter lim="800000"/>
              <a:headEnd/>
              <a:tailEnd/>
            </a:ln>
          </p:spPr>
          <p:txBody>
            <a:bodyPr>
              <a:spAutoFit/>
            </a:bodyPr>
            <a:lstStyle/>
            <a:p>
              <a:pPr eaLnBrk="0" hangingPunct="0">
                <a:spcBef>
                  <a:spcPct val="50000"/>
                </a:spcBef>
                <a:buClrTx/>
              </a:pPr>
              <a:r>
                <a:rPr lang="en-US" sz="3200" b="1" dirty="0">
                  <a:solidFill>
                    <a:srgbClr val="FFFF00"/>
                  </a:solidFill>
                  <a:latin typeface="Arial" pitchFamily="34" charset="0"/>
                </a:rPr>
                <a:t>I don’t want to end up in a wheelchair!</a:t>
              </a:r>
            </a:p>
          </p:txBody>
        </p:sp>
        <p:sp>
          <p:nvSpPr>
            <p:cNvPr id="119829" name="Text Box 10"/>
            <p:cNvSpPr txBox="1">
              <a:spLocks noChangeArrowheads="1"/>
            </p:cNvSpPr>
            <p:nvPr/>
          </p:nvSpPr>
          <p:spPr bwMode="auto">
            <a:xfrm>
              <a:off x="144" y="1719"/>
              <a:ext cx="768" cy="655"/>
            </a:xfrm>
            <a:prstGeom prst="rect">
              <a:avLst/>
            </a:prstGeom>
            <a:noFill/>
            <a:ln w="9525">
              <a:noFill/>
              <a:miter lim="800000"/>
              <a:headEnd/>
              <a:tailEnd/>
            </a:ln>
          </p:spPr>
          <p:txBody>
            <a:bodyPr>
              <a:spAutoFit/>
            </a:bodyPr>
            <a:lstStyle/>
            <a:p>
              <a:pPr algn="ctr" eaLnBrk="0" hangingPunct="0">
                <a:spcBef>
                  <a:spcPct val="50000"/>
                </a:spcBef>
                <a:buClrTx/>
              </a:pPr>
              <a:r>
                <a:rPr lang="en-US" sz="2800" b="1" dirty="0">
                  <a:solidFill>
                    <a:srgbClr val="FF0000"/>
                  </a:solidFill>
                  <a:latin typeface="+mj-lt"/>
                </a:rPr>
                <a:t>Get Weak</a:t>
              </a:r>
              <a:r>
                <a:rPr lang="en-US" sz="2800" dirty="0">
                  <a:solidFill>
                    <a:srgbClr val="FF0000"/>
                  </a:solidFill>
                  <a:latin typeface="+mj-lt"/>
                </a:rPr>
                <a:t>!</a:t>
              </a:r>
            </a:p>
          </p:txBody>
        </p:sp>
      </p:grpSp>
      <p:grpSp>
        <p:nvGrpSpPr>
          <p:cNvPr id="3" name="Group 19"/>
          <p:cNvGrpSpPr>
            <a:grpSpLocks/>
          </p:cNvGrpSpPr>
          <p:nvPr/>
        </p:nvGrpSpPr>
        <p:grpSpPr bwMode="auto">
          <a:xfrm>
            <a:off x="0" y="3886338"/>
            <a:ext cx="8477779" cy="2104611"/>
            <a:chOff x="144" y="2627"/>
            <a:chExt cx="5629" cy="1386"/>
          </a:xfrm>
        </p:grpSpPr>
        <p:grpSp>
          <p:nvGrpSpPr>
            <p:cNvPr id="119820" name="Group 16"/>
            <p:cNvGrpSpPr>
              <a:grpSpLocks/>
            </p:cNvGrpSpPr>
            <p:nvPr/>
          </p:nvGrpSpPr>
          <p:grpSpPr bwMode="auto">
            <a:xfrm>
              <a:off x="144" y="2976"/>
              <a:ext cx="5629" cy="1037"/>
              <a:chOff x="144" y="2976"/>
              <a:chExt cx="5629" cy="1037"/>
            </a:xfrm>
          </p:grpSpPr>
          <p:sp>
            <p:nvSpPr>
              <p:cNvPr id="119822" name="Text Box 9"/>
              <p:cNvSpPr txBox="1">
                <a:spLocks noChangeArrowheads="1"/>
              </p:cNvSpPr>
              <p:nvPr/>
            </p:nvSpPr>
            <p:spPr bwMode="auto">
              <a:xfrm>
                <a:off x="767" y="3072"/>
                <a:ext cx="4465" cy="382"/>
              </a:xfrm>
              <a:prstGeom prst="rect">
                <a:avLst/>
              </a:prstGeom>
              <a:noFill/>
              <a:ln w="9525">
                <a:noFill/>
                <a:miter lim="800000"/>
                <a:headEnd/>
                <a:tailEnd/>
              </a:ln>
            </p:spPr>
            <p:txBody>
              <a:bodyPr>
                <a:spAutoFit/>
              </a:bodyPr>
              <a:lstStyle/>
              <a:p>
                <a:pPr eaLnBrk="0" hangingPunct="0">
                  <a:spcBef>
                    <a:spcPct val="50000"/>
                  </a:spcBef>
                  <a:buClrTx/>
                </a:pPr>
                <a:r>
                  <a:rPr lang="en-US" sz="3200" b="1" dirty="0">
                    <a:solidFill>
                      <a:srgbClr val="FFFF00"/>
                    </a:solidFill>
                    <a:latin typeface="Arial" pitchFamily="34" charset="0"/>
                  </a:rPr>
                  <a:t>Lose muscle       Metabolic Rate </a:t>
                </a:r>
              </a:p>
            </p:txBody>
          </p:sp>
          <p:sp>
            <p:nvSpPr>
              <p:cNvPr id="119823" name="Text Box 11"/>
              <p:cNvSpPr txBox="1">
                <a:spLocks noChangeArrowheads="1"/>
              </p:cNvSpPr>
              <p:nvPr/>
            </p:nvSpPr>
            <p:spPr bwMode="auto">
              <a:xfrm>
                <a:off x="144" y="2976"/>
                <a:ext cx="771" cy="623"/>
              </a:xfrm>
              <a:prstGeom prst="rect">
                <a:avLst/>
              </a:prstGeom>
              <a:noFill/>
              <a:ln w="9525">
                <a:noFill/>
                <a:miter lim="800000"/>
                <a:headEnd/>
                <a:tailEnd/>
              </a:ln>
            </p:spPr>
            <p:txBody>
              <a:bodyPr>
                <a:spAutoFit/>
              </a:bodyPr>
              <a:lstStyle/>
              <a:p>
                <a:pPr algn="ctr" eaLnBrk="0" hangingPunct="0">
                  <a:spcBef>
                    <a:spcPct val="50000"/>
                  </a:spcBef>
                  <a:buClrTx/>
                </a:pPr>
                <a:r>
                  <a:rPr lang="en-US" sz="2800" b="1" dirty="0">
                    <a:solidFill>
                      <a:srgbClr val="FF0000"/>
                    </a:solidFill>
                    <a:latin typeface="+mn-lt"/>
                  </a:rPr>
                  <a:t>Get Fat!</a:t>
                </a:r>
              </a:p>
            </p:txBody>
          </p:sp>
          <p:sp>
            <p:nvSpPr>
              <p:cNvPr id="119824" name="Line 12"/>
              <p:cNvSpPr>
                <a:spLocks noChangeShapeType="1"/>
              </p:cNvSpPr>
              <p:nvPr/>
            </p:nvSpPr>
            <p:spPr bwMode="auto">
              <a:xfrm>
                <a:off x="2168" y="3624"/>
                <a:ext cx="0" cy="384"/>
              </a:xfrm>
              <a:prstGeom prst="line">
                <a:avLst/>
              </a:prstGeom>
              <a:noFill/>
              <a:ln w="76200">
                <a:solidFill>
                  <a:srgbClr val="FF0000"/>
                </a:solidFill>
                <a:round/>
                <a:headEnd/>
                <a:tailEnd type="triangle" w="med" len="med"/>
              </a:ln>
            </p:spPr>
            <p:txBody>
              <a:bodyPr/>
              <a:lstStyle/>
              <a:p>
                <a:endParaRPr lang="en-US"/>
              </a:p>
            </p:txBody>
          </p:sp>
          <p:sp>
            <p:nvSpPr>
              <p:cNvPr id="119825" name="Text Box 13"/>
              <p:cNvSpPr txBox="1">
                <a:spLocks noChangeArrowheads="1"/>
              </p:cNvSpPr>
              <p:nvPr/>
            </p:nvSpPr>
            <p:spPr bwMode="auto">
              <a:xfrm>
                <a:off x="637" y="3631"/>
                <a:ext cx="5136" cy="382"/>
              </a:xfrm>
              <a:prstGeom prst="rect">
                <a:avLst/>
              </a:prstGeom>
              <a:noFill/>
              <a:ln w="9525">
                <a:noFill/>
                <a:miter lim="800000"/>
                <a:headEnd/>
                <a:tailEnd/>
              </a:ln>
            </p:spPr>
            <p:txBody>
              <a:bodyPr>
                <a:spAutoFit/>
              </a:bodyPr>
              <a:lstStyle/>
              <a:p>
                <a:pPr>
                  <a:spcBef>
                    <a:spcPct val="50000"/>
                  </a:spcBef>
                  <a:buClrTx/>
                </a:pPr>
                <a:r>
                  <a:rPr lang="en-US" sz="3200" dirty="0">
                    <a:solidFill>
                      <a:schemeClr val="tx1"/>
                    </a:solidFill>
                    <a:latin typeface="Arial" pitchFamily="34" charset="0"/>
                  </a:rPr>
                  <a:t>If you don’t    calories you get </a:t>
                </a:r>
                <a:r>
                  <a:rPr lang="en-US" sz="3200" i="1" dirty="0">
                    <a:solidFill>
                      <a:srgbClr val="FF0000"/>
                    </a:solidFill>
                    <a:latin typeface="Arial" pitchFamily="34" charset="0"/>
                  </a:rPr>
                  <a:t>fat</a:t>
                </a:r>
                <a:r>
                  <a:rPr lang="en-US" sz="3200" dirty="0">
                    <a:solidFill>
                      <a:schemeClr val="tx1"/>
                    </a:solidFill>
                    <a:latin typeface="Arial" pitchFamily="34" charset="0"/>
                  </a:rPr>
                  <a:t>.</a:t>
                </a:r>
              </a:p>
            </p:txBody>
          </p:sp>
          <p:sp>
            <p:nvSpPr>
              <p:cNvPr id="119826" name="Line 14"/>
              <p:cNvSpPr>
                <a:spLocks noChangeShapeType="1"/>
              </p:cNvSpPr>
              <p:nvPr/>
            </p:nvSpPr>
            <p:spPr bwMode="auto">
              <a:xfrm>
                <a:off x="2724" y="3120"/>
                <a:ext cx="0" cy="384"/>
              </a:xfrm>
              <a:prstGeom prst="line">
                <a:avLst/>
              </a:prstGeom>
              <a:noFill/>
              <a:ln w="76200">
                <a:solidFill>
                  <a:srgbClr val="FF0000"/>
                </a:solidFill>
                <a:round/>
                <a:headEnd/>
                <a:tailEnd type="triangle" w="med" len="med"/>
              </a:ln>
            </p:spPr>
            <p:txBody>
              <a:bodyPr/>
              <a:lstStyle/>
              <a:p>
                <a:endParaRPr lang="en-US"/>
              </a:p>
            </p:txBody>
          </p:sp>
        </p:grpSp>
        <p:pic>
          <p:nvPicPr>
            <p:cNvPr id="119821" name="Picture 17" descr="overweight_man_with_bib_hg_clr"/>
            <p:cNvPicPr>
              <a:picLocks noChangeAspect="1" noChangeArrowheads="1" noCrop="1"/>
            </p:cNvPicPr>
            <p:nvPr/>
          </p:nvPicPr>
          <p:blipFill>
            <a:blip r:embed="rId6" cstate="print"/>
            <a:srcRect/>
            <a:stretch>
              <a:fillRect/>
            </a:stretch>
          </p:blipFill>
          <p:spPr bwMode="auto">
            <a:xfrm>
              <a:off x="5102" y="2627"/>
              <a:ext cx="637" cy="920"/>
            </a:xfrm>
            <a:prstGeom prst="rect">
              <a:avLst/>
            </a:prstGeom>
            <a:noFill/>
            <a:ln w="9525">
              <a:noFill/>
              <a:miter lim="800000"/>
              <a:headEnd/>
              <a:tailEnd/>
            </a:ln>
          </p:spPr>
        </p:pic>
      </p:grpSp>
      <p:grpSp>
        <p:nvGrpSpPr>
          <p:cNvPr id="5" name="Group 27"/>
          <p:cNvGrpSpPr>
            <a:grpSpLocks/>
          </p:cNvGrpSpPr>
          <p:nvPr/>
        </p:nvGrpSpPr>
        <p:grpSpPr bwMode="auto">
          <a:xfrm>
            <a:off x="4038600" y="5638800"/>
            <a:ext cx="5246688" cy="1219200"/>
            <a:chOff x="2544" y="3552"/>
            <a:chExt cx="3305" cy="768"/>
          </a:xfrm>
        </p:grpSpPr>
        <p:sp>
          <p:nvSpPr>
            <p:cNvPr id="119818" name="Text Box 20"/>
            <p:cNvSpPr txBox="1">
              <a:spLocks noChangeArrowheads="1"/>
            </p:cNvSpPr>
            <p:nvPr/>
          </p:nvSpPr>
          <p:spPr bwMode="auto">
            <a:xfrm>
              <a:off x="2544" y="3990"/>
              <a:ext cx="2640" cy="330"/>
            </a:xfrm>
            <a:prstGeom prst="rect">
              <a:avLst/>
            </a:prstGeom>
            <a:noFill/>
            <a:ln w="9525">
              <a:noFill/>
              <a:miter lim="800000"/>
              <a:headEnd/>
              <a:tailEnd/>
            </a:ln>
          </p:spPr>
          <p:txBody>
            <a:bodyPr>
              <a:spAutoFit/>
            </a:bodyPr>
            <a:lstStyle/>
            <a:p>
              <a:pPr algn="l" eaLnBrk="0" hangingPunct="0">
                <a:spcBef>
                  <a:spcPct val="50000"/>
                </a:spcBef>
                <a:buClrTx/>
              </a:pPr>
              <a:r>
                <a:rPr lang="en-US" sz="2800" b="1" dirty="0">
                  <a:solidFill>
                    <a:srgbClr val="FFFF00"/>
                  </a:solidFill>
                  <a:latin typeface="Arial" pitchFamily="34" charset="0"/>
                </a:rPr>
                <a:t>Yuk,  Weak </a:t>
              </a:r>
              <a:r>
                <a:rPr lang="en-US" sz="2800" b="1" dirty="0" smtClean="0">
                  <a:solidFill>
                    <a:srgbClr val="FFFF00"/>
                  </a:solidFill>
                  <a:latin typeface="Arial" pitchFamily="34" charset="0"/>
                </a:rPr>
                <a:t>&amp; </a:t>
              </a:r>
              <a:r>
                <a:rPr lang="en-US" sz="2800" b="1" dirty="0">
                  <a:solidFill>
                    <a:srgbClr val="FFFF00"/>
                  </a:solidFill>
                  <a:latin typeface="Arial" pitchFamily="34" charset="0"/>
                </a:rPr>
                <a:t>Fat…..</a:t>
              </a:r>
            </a:p>
          </p:txBody>
        </p:sp>
        <p:pic>
          <p:nvPicPr>
            <p:cNvPr id="119819" name="Picture 25" descr="MrBill2">
              <a:hlinkHover r:id="" action="ppaction://noaction">
                <a:snd r:embed="rId7" name="mb-ohno_1.wav"/>
              </a:hlinkHover>
            </p:cNvPr>
            <p:cNvPicPr>
              <a:picLocks noChangeAspect="1" noChangeArrowheads="1"/>
            </p:cNvPicPr>
            <p:nvPr/>
          </p:nvPicPr>
          <p:blipFill>
            <a:blip r:embed="rId8" cstate="print"/>
            <a:srcRect/>
            <a:stretch>
              <a:fillRect/>
            </a:stretch>
          </p:blipFill>
          <p:spPr bwMode="auto">
            <a:xfrm>
              <a:off x="4752" y="3552"/>
              <a:ext cx="1097" cy="660"/>
            </a:xfrm>
            <a:prstGeom prst="rect">
              <a:avLst/>
            </a:prstGeom>
            <a:noFill/>
            <a:ln w="9525">
              <a:noFill/>
              <a:miter lim="800000"/>
              <a:headEnd/>
              <a:tailEnd/>
            </a:ln>
          </p:spPr>
        </p:pic>
      </p:grpSp>
    </p:spTree>
    <p:extLst>
      <p:ext uri="{BB962C8B-B14F-4D97-AF65-F5344CB8AC3E}">
        <p14:creationId xmlns="" xmlns:p14="http://schemas.microsoft.com/office/powerpoint/2010/main" val="328695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mb-oh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Grp="1" noChangeArrowheads="1"/>
          </p:cNvSpPr>
          <p:nvPr>
            <p:ph type="title" sz="quarter"/>
          </p:nvPr>
        </p:nvSpPr>
        <p:spPr>
          <a:xfrm>
            <a:off x="685800" y="228600"/>
            <a:ext cx="7772400" cy="685800"/>
          </a:xfrm>
        </p:spPr>
        <p:txBody>
          <a:bodyPr/>
          <a:lstStyle/>
          <a:p>
            <a:pPr eaLnBrk="1" hangingPunct="1"/>
            <a:r>
              <a:rPr lang="en-US" sz="4800" dirty="0" smtClean="0"/>
              <a:t>?? Why Hi-Lo</a:t>
            </a:r>
            <a:r>
              <a:rPr lang="en-US" sz="4800" dirty="0" smtClean="0">
                <a:cs typeface="Arial" pitchFamily="34" charset="0"/>
              </a:rPr>
              <a:t> ??</a:t>
            </a:r>
          </a:p>
        </p:txBody>
      </p:sp>
      <p:pic>
        <p:nvPicPr>
          <p:cNvPr id="37891" name="Picture 3"/>
          <p:cNvPicPr>
            <a:picLocks noGrp="1" noChangeAspect="1" noChangeArrowheads="1"/>
          </p:cNvPicPr>
          <p:nvPr>
            <p:ph sz="quarter" idx="1"/>
          </p:nvPr>
        </p:nvPicPr>
        <p:blipFill>
          <a:blip r:embed="rId3" cstate="print">
            <a:extLst>
              <a:ext uri="{28A0092B-C50C-407E-A947-70E740481C1C}">
                <a14:useLocalDpi xmlns="" xmlns:a14="http://schemas.microsoft.com/office/drawing/2010/main" val="0"/>
              </a:ext>
            </a:extLst>
          </a:blip>
          <a:srcRect/>
          <a:stretch>
            <a:fillRect/>
          </a:stretch>
        </p:blipFill>
        <p:spPr>
          <a:xfrm>
            <a:off x="304800" y="2185988"/>
            <a:ext cx="3240314" cy="1447800"/>
          </a:xfrm>
          <a:noFill/>
        </p:spPr>
      </p:pic>
      <p:sp>
        <p:nvSpPr>
          <p:cNvPr id="380933" name="Text Box 5"/>
          <p:cNvSpPr txBox="1">
            <a:spLocks noChangeArrowheads="1"/>
          </p:cNvSpPr>
          <p:nvPr/>
        </p:nvSpPr>
        <p:spPr bwMode="auto">
          <a:xfrm>
            <a:off x="457200" y="2480370"/>
            <a:ext cx="8686800" cy="2800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3200" b="1" dirty="0">
                <a:latin typeface="Arial" pitchFamily="34" charset="0"/>
              </a:rPr>
              <a:t>                      Exercise should be safe.</a:t>
            </a:r>
          </a:p>
          <a:p>
            <a:pPr algn="ctr" eaLnBrk="1" hangingPunct="1">
              <a:spcBef>
                <a:spcPct val="50000"/>
              </a:spcBef>
            </a:pPr>
            <a:endParaRPr lang="en-US" sz="3200" b="1" dirty="0" smtClean="0">
              <a:latin typeface="Arial" pitchFamily="34" charset="0"/>
            </a:endParaRPr>
          </a:p>
          <a:p>
            <a:pPr algn="ctr" eaLnBrk="1" hangingPunct="1">
              <a:spcBef>
                <a:spcPct val="50000"/>
              </a:spcBef>
            </a:pPr>
            <a:r>
              <a:rPr lang="en-US" sz="3200" b="1" dirty="0" smtClean="0">
                <a:latin typeface="Arial" pitchFamily="34" charset="0"/>
              </a:rPr>
              <a:t>Exercise </a:t>
            </a:r>
            <a:r>
              <a:rPr lang="en-US" sz="3200" b="1" dirty="0">
                <a:latin typeface="Arial" pitchFamily="34" charset="0"/>
              </a:rPr>
              <a:t>should build strength!</a:t>
            </a:r>
          </a:p>
          <a:p>
            <a:pPr algn="ctr" eaLnBrk="1" hangingPunct="1">
              <a:spcBef>
                <a:spcPct val="50000"/>
              </a:spcBef>
            </a:pPr>
            <a:r>
              <a:rPr lang="en-US" sz="3200" b="1" dirty="0">
                <a:latin typeface="Arial" pitchFamily="34" charset="0"/>
              </a:rPr>
              <a:t>Because it is Slow, it is safe</a:t>
            </a:r>
            <a:r>
              <a:rPr lang="en-US" sz="3200" b="1" dirty="0" smtClean="0">
                <a:latin typeface="Arial" pitchFamily="34" charset="0"/>
              </a:rPr>
              <a:t>.</a:t>
            </a:r>
            <a:endParaRPr lang="en-US" sz="3200" b="1" dirty="0">
              <a:latin typeface="Arial" pitchFamily="34" charset="0"/>
            </a:endParaRPr>
          </a:p>
        </p:txBody>
      </p:sp>
      <p:sp>
        <p:nvSpPr>
          <p:cNvPr id="37893" name="Text Box 6"/>
          <p:cNvSpPr txBox="1">
            <a:spLocks noChangeArrowheads="1"/>
          </p:cNvSpPr>
          <p:nvPr/>
        </p:nvSpPr>
        <p:spPr bwMode="auto">
          <a:xfrm>
            <a:off x="1219200" y="914400"/>
            <a:ext cx="6705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4000" b="1">
                <a:latin typeface="Arial" pitchFamily="34" charset="0"/>
              </a:rPr>
              <a:t>It is Safe </a:t>
            </a:r>
          </a:p>
        </p:txBody>
      </p:sp>
      <p:sp>
        <p:nvSpPr>
          <p:cNvPr id="37894" name="Text Box 7"/>
          <p:cNvSpPr txBox="1">
            <a:spLocks noChangeArrowheads="1"/>
          </p:cNvSpPr>
          <p:nvPr/>
        </p:nvSpPr>
        <p:spPr bwMode="auto">
          <a:xfrm>
            <a:off x="1143000" y="1524000"/>
            <a:ext cx="66294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3200" b="1">
                <a:solidFill>
                  <a:srgbClr val="FFFF00"/>
                </a:solidFill>
                <a:latin typeface="Arial" pitchFamily="34" charset="0"/>
              </a:rPr>
              <a:t>No More trauma from Aerobics!</a:t>
            </a:r>
          </a:p>
        </p:txBody>
      </p:sp>
      <p:grpSp>
        <p:nvGrpSpPr>
          <p:cNvPr id="3" name="Group 2"/>
          <p:cNvGrpSpPr/>
          <p:nvPr/>
        </p:nvGrpSpPr>
        <p:grpSpPr>
          <a:xfrm>
            <a:off x="685800" y="5092700"/>
            <a:ext cx="8153400" cy="914400"/>
            <a:chOff x="685800" y="5092700"/>
            <a:chExt cx="8153400" cy="914400"/>
          </a:xfrm>
        </p:grpSpPr>
        <p:sp>
          <p:nvSpPr>
            <p:cNvPr id="37895" name="WordArt 8"/>
            <p:cNvSpPr>
              <a:spLocks noChangeArrowheads="1" noChangeShapeType="1" noTextEdit="1"/>
            </p:cNvSpPr>
            <p:nvPr/>
          </p:nvSpPr>
          <p:spPr bwMode="auto">
            <a:xfrm>
              <a:off x="6629400" y="5092700"/>
              <a:ext cx="2209800" cy="9144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dirty="0">
                  <a:ln w="9525">
                    <a:round/>
                    <a:headEnd/>
                    <a:tailEnd/>
                  </a:ln>
                  <a:solidFill>
                    <a:schemeClr val="tx2"/>
                  </a:solidFill>
                  <a:latin typeface="Times New Roman"/>
                  <a:cs typeface="Times New Roman"/>
                </a:rPr>
                <a:t>f=ma</a:t>
              </a:r>
            </a:p>
          </p:txBody>
        </p:sp>
        <p:sp>
          <p:nvSpPr>
            <p:cNvPr id="2" name="Rectangle 1"/>
            <p:cNvSpPr/>
            <p:nvPr/>
          </p:nvSpPr>
          <p:spPr>
            <a:xfrm>
              <a:off x="685800" y="5421750"/>
              <a:ext cx="5738238" cy="584775"/>
            </a:xfrm>
            <a:prstGeom prst="rect">
              <a:avLst/>
            </a:prstGeom>
          </p:spPr>
          <p:txBody>
            <a:bodyPr wrap="none">
              <a:spAutoFit/>
            </a:bodyPr>
            <a:lstStyle/>
            <a:p>
              <a:pPr eaLnBrk="1" hangingPunct="1">
                <a:spcBef>
                  <a:spcPct val="50000"/>
                </a:spcBef>
              </a:pPr>
              <a:r>
                <a:rPr lang="en-US" sz="3200" b="1" dirty="0">
                  <a:latin typeface="Arial" pitchFamily="34" charset="0"/>
                </a:rPr>
                <a:t>Force = Mass X Acceleration</a:t>
              </a:r>
            </a:p>
          </p:txBody>
        </p:sp>
      </p:grpSp>
    </p:spTree>
    <p:extLst>
      <p:ext uri="{BB962C8B-B14F-4D97-AF65-F5344CB8AC3E}">
        <p14:creationId xmlns="" xmlns:p14="http://schemas.microsoft.com/office/powerpoint/2010/main" val="363989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093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093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3"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Grp="1" noChangeAspect="1" noChangeArrowheads="1"/>
          </p:cNvPicPr>
          <p:nvPr>
            <p:ph sz="half" idx="1"/>
          </p:nvPr>
        </p:nvPicPr>
        <p:blipFill>
          <a:blip r:embed="rId3" cstate="print">
            <a:extLst>
              <a:ext uri="{28A0092B-C50C-407E-A947-70E740481C1C}">
                <a14:useLocalDpi xmlns="" xmlns:a14="http://schemas.microsoft.com/office/drawing/2010/main" val="0"/>
              </a:ext>
            </a:extLst>
          </a:blip>
          <a:srcRect/>
          <a:stretch>
            <a:fillRect/>
          </a:stretch>
        </p:blipFill>
        <p:spPr>
          <a:xfrm>
            <a:off x="381000" y="304800"/>
            <a:ext cx="8534400" cy="5732463"/>
          </a:xfrm>
          <a:noFill/>
        </p:spPr>
      </p:pic>
      <p:pic>
        <p:nvPicPr>
          <p:cNvPr id="38915" name="Picture 3"/>
          <p:cNvPicPr>
            <a:picLocks noGrp="1" noChangeAspect="1" noChangeArrowheads="1"/>
          </p:cNvPicPr>
          <p:nvPr>
            <p:ph sz="quarter" idx="2"/>
          </p:nvPr>
        </p:nvPicPr>
        <p:blipFill>
          <a:blip r:embed="rId4" cstate="print">
            <a:extLst>
              <a:ext uri="{28A0092B-C50C-407E-A947-70E740481C1C}">
                <a14:useLocalDpi xmlns="" xmlns:a14="http://schemas.microsoft.com/office/drawing/2010/main" val="0"/>
              </a:ext>
            </a:extLst>
          </a:blip>
          <a:srcRect/>
          <a:stretch>
            <a:fillRect/>
          </a:stretch>
        </p:blipFill>
        <p:spPr>
          <a:xfrm>
            <a:off x="5562600" y="1981200"/>
            <a:ext cx="3200400" cy="1360488"/>
          </a:xfrm>
          <a:noFill/>
        </p:spPr>
      </p:pic>
      <p:pic>
        <p:nvPicPr>
          <p:cNvPr id="38917" name="Picture 5" descr="President George W Bush jogs with aides"/>
          <p:cNvPicPr>
            <a:picLocks noGrp="1" noChangeAspect="1" noChangeArrowheads="1"/>
          </p:cNvPicPr>
          <p:nvPr>
            <p:ph sz="quarter" idx="3"/>
          </p:nvPr>
        </p:nvPicPr>
        <p:blipFill>
          <a:blip r:embed="rId5" cstate="print">
            <a:extLst>
              <a:ext uri="{28A0092B-C50C-407E-A947-70E740481C1C}">
                <a14:useLocalDpi xmlns="" xmlns:a14="http://schemas.microsoft.com/office/drawing/2010/main" val="0"/>
              </a:ext>
            </a:extLst>
          </a:blip>
          <a:srcRect l="4286" r="16985"/>
          <a:stretch>
            <a:fillRect/>
          </a:stretch>
        </p:blipFill>
        <p:spPr>
          <a:xfrm>
            <a:off x="5867400" y="3810000"/>
            <a:ext cx="2895600" cy="2101850"/>
          </a:xfrm>
          <a:noFill/>
        </p:spPr>
      </p:pic>
      <p:sp>
        <p:nvSpPr>
          <p:cNvPr id="38916" name="Text Box 4"/>
          <p:cNvSpPr txBox="1">
            <a:spLocks noChangeArrowheads="1"/>
          </p:cNvSpPr>
          <p:nvPr/>
        </p:nvSpPr>
        <p:spPr bwMode="auto">
          <a:xfrm>
            <a:off x="2209800" y="6248400"/>
            <a:ext cx="60960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3200" dirty="0">
                <a:latin typeface="+mn-lt"/>
              </a:rPr>
              <a:t>Bush gets “</a:t>
            </a:r>
            <a:r>
              <a:rPr lang="en-US" sz="3200" dirty="0" err="1">
                <a:latin typeface="+mn-lt"/>
              </a:rPr>
              <a:t>Boomeritis</a:t>
            </a:r>
            <a:r>
              <a:rPr lang="en-US" sz="3200" dirty="0">
                <a:latin typeface="+mn-lt"/>
              </a:rPr>
              <a:t>”</a:t>
            </a:r>
          </a:p>
        </p:txBody>
      </p:sp>
      <p:pic>
        <p:nvPicPr>
          <p:cNvPr id="171014" name="Picture 6" descr="http://ecx.images-amazon.com/images/I/51eLuC32ElL._SS500_.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l="20799" t="1601" r="18401" b="7201"/>
          <a:stretch>
            <a:fillRect/>
          </a:stretch>
        </p:blipFill>
        <p:spPr bwMode="auto">
          <a:xfrm>
            <a:off x="2514600" y="419100"/>
            <a:ext cx="4191000" cy="628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71" name="Rectangle 5"/>
          <p:cNvSpPr>
            <a:spLocks noChangeArrowheads="1"/>
          </p:cNvSpPr>
          <p:nvPr/>
        </p:nvSpPr>
        <p:spPr bwMode="auto">
          <a:xfrm>
            <a:off x="1524000" y="838200"/>
            <a:ext cx="5867400" cy="2369880"/>
          </a:xfrm>
          <a:prstGeom prst="rect">
            <a:avLst/>
          </a:prstGeom>
          <a:solidFill>
            <a:srgbClr val="FFFF00"/>
          </a:solidFill>
          <a:ln w="9525">
            <a:solidFill>
              <a:srgbClr val="000099"/>
            </a:solidFill>
            <a:miter lim="800000"/>
            <a:headEnd/>
            <a:tailEnd/>
          </a:ln>
        </p:spPr>
        <p:txBody>
          <a:bodyPr>
            <a:spAutoFit/>
          </a:bodyPr>
          <a:lstStyle/>
          <a:p>
            <a:pPr algn="ctr"/>
            <a:r>
              <a:rPr lang="en-US" sz="3600" b="1" dirty="0">
                <a:solidFill>
                  <a:srgbClr val="000099"/>
                </a:solidFill>
                <a:latin typeface="Arial" pitchFamily="34" charset="0"/>
              </a:rPr>
              <a:t>Simply </a:t>
            </a:r>
            <a:r>
              <a:rPr lang="en-US" sz="3600" b="1" dirty="0" smtClean="0">
                <a:solidFill>
                  <a:srgbClr val="000099"/>
                </a:solidFill>
                <a:latin typeface="Arial" pitchFamily="34" charset="0"/>
              </a:rPr>
              <a:t>Put</a:t>
            </a:r>
            <a:endParaRPr lang="en-US" sz="3600" b="1" dirty="0">
              <a:solidFill>
                <a:srgbClr val="000099"/>
              </a:solidFill>
              <a:latin typeface="Arial" pitchFamily="34" charset="0"/>
            </a:endParaRPr>
          </a:p>
          <a:p>
            <a:pPr algn="ctr"/>
            <a:r>
              <a:rPr lang="en-US" sz="2800" b="1" dirty="0">
                <a:solidFill>
                  <a:srgbClr val="000099"/>
                </a:solidFill>
                <a:latin typeface="Arial" pitchFamily="34" charset="0"/>
              </a:rPr>
              <a:t>The Benefits of Aerobic or Steady State Activity are</a:t>
            </a:r>
          </a:p>
          <a:p>
            <a:pPr algn="ctr"/>
            <a:r>
              <a:rPr lang="en-US" sz="2800" b="1" dirty="0" smtClean="0">
                <a:solidFill>
                  <a:srgbClr val="000099"/>
                </a:solidFill>
                <a:latin typeface="Arial" pitchFamily="34" charset="0"/>
              </a:rPr>
              <a:t>probably overrated </a:t>
            </a:r>
            <a:r>
              <a:rPr lang="en-US" sz="2800" b="1" dirty="0">
                <a:solidFill>
                  <a:srgbClr val="000099"/>
                </a:solidFill>
                <a:latin typeface="Arial" pitchFamily="34" charset="0"/>
              </a:rPr>
              <a:t>especially as a long term strategy for exercise</a:t>
            </a:r>
            <a:r>
              <a:rPr lang="en-US" sz="2800" b="1" dirty="0" smtClean="0">
                <a:solidFill>
                  <a:srgbClr val="000099"/>
                </a:solidFill>
                <a:latin typeface="Arial" pitchFamily="34" charset="0"/>
              </a:rPr>
              <a:t>.</a:t>
            </a:r>
          </a:p>
        </p:txBody>
      </p:sp>
      <p:sp>
        <p:nvSpPr>
          <p:cNvPr id="8" name="Rectangle 5"/>
          <p:cNvSpPr>
            <a:spLocks noChangeArrowheads="1"/>
          </p:cNvSpPr>
          <p:nvPr/>
        </p:nvSpPr>
        <p:spPr bwMode="auto">
          <a:xfrm>
            <a:off x="1524000" y="3657600"/>
            <a:ext cx="5867400" cy="2246769"/>
          </a:xfrm>
          <a:prstGeom prst="rect">
            <a:avLst/>
          </a:prstGeom>
          <a:solidFill>
            <a:srgbClr val="FFFF00"/>
          </a:solidFill>
          <a:ln w="9525">
            <a:solidFill>
              <a:srgbClr val="000099"/>
            </a:solidFill>
            <a:miter lim="800000"/>
            <a:headEnd/>
            <a:tailEnd/>
          </a:ln>
        </p:spPr>
        <p:txBody>
          <a:bodyPr>
            <a:spAutoFit/>
          </a:bodyPr>
          <a:lstStyle/>
          <a:p>
            <a:pPr algn="ctr"/>
            <a:r>
              <a:rPr lang="en-US" sz="2800" b="1" dirty="0" smtClean="0">
                <a:solidFill>
                  <a:srgbClr val="000099"/>
                </a:solidFill>
                <a:latin typeface="Arial" pitchFamily="34" charset="0"/>
              </a:rPr>
              <a:t>These activities serve as a good source of recreation, social interaction and do relieve stress,  but they do not satisfy a definition of exercise.  </a:t>
            </a:r>
            <a:endParaRPr lang="en-US" sz="4400" dirty="0">
              <a:solidFill>
                <a:srgbClr val="000099"/>
              </a:solidFill>
            </a:endParaRPr>
          </a:p>
        </p:txBody>
      </p:sp>
    </p:spTree>
    <p:extLst>
      <p:ext uri="{BB962C8B-B14F-4D97-AF65-F5344CB8AC3E}">
        <p14:creationId xmlns="" xmlns:p14="http://schemas.microsoft.com/office/powerpoint/2010/main" val="25075931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10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40971"/>
                                        </p:tgtEl>
                                        <p:attrNameLst>
                                          <p:attrName>style.visibility</p:attrName>
                                        </p:attrNameLst>
                                      </p:cBhvr>
                                      <p:to>
                                        <p:strVal val="visible"/>
                                      </p:to>
                                    </p:set>
                                    <p:animEffect transition="in" filter="dissolve">
                                      <p:cBhvr>
                                        <p:cTn id="11" dur="500"/>
                                        <p:tgtEl>
                                          <p:spTgt spid="40971"/>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1" grpId="0" animBg="1"/>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1" name="Text Box 3"/>
          <p:cNvSpPr txBox="1">
            <a:spLocks noChangeArrowheads="1"/>
          </p:cNvSpPr>
          <p:nvPr/>
        </p:nvSpPr>
        <p:spPr bwMode="auto">
          <a:xfrm>
            <a:off x="609600" y="2819400"/>
            <a:ext cx="7848600" cy="929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80000"/>
              </a:lnSpc>
              <a:spcBef>
                <a:spcPct val="50000"/>
              </a:spcBef>
            </a:pPr>
            <a:r>
              <a:rPr lang="en-US" sz="3200" b="1" dirty="0">
                <a:latin typeface="Arial" pitchFamily="34" charset="0"/>
              </a:rPr>
              <a:t>Hi-Lo is a </a:t>
            </a:r>
            <a:r>
              <a:rPr lang="en-US" sz="3600" b="1" i="1" dirty="0">
                <a:solidFill>
                  <a:srgbClr val="FFFF00"/>
                </a:solidFill>
                <a:latin typeface="Arial" pitchFamily="34" charset="0"/>
              </a:rPr>
              <a:t>SAFE</a:t>
            </a:r>
            <a:r>
              <a:rPr lang="en-US" sz="3200" b="1" dirty="0">
                <a:latin typeface="Arial" pitchFamily="34" charset="0"/>
              </a:rPr>
              <a:t> </a:t>
            </a:r>
            <a:r>
              <a:rPr lang="en-US" sz="3200" b="1" dirty="0" smtClean="0">
                <a:latin typeface="Arial" pitchFamily="34" charset="0"/>
              </a:rPr>
              <a:t> form </a:t>
            </a:r>
            <a:r>
              <a:rPr lang="en-US" sz="3200" b="1" dirty="0">
                <a:latin typeface="Arial" pitchFamily="34" charset="0"/>
              </a:rPr>
              <a:t>of High Intensity Strength Training</a:t>
            </a:r>
            <a:r>
              <a:rPr lang="en-US" sz="3200" b="1" dirty="0" smtClean="0">
                <a:latin typeface="Arial" pitchFamily="34" charset="0"/>
              </a:rPr>
              <a:t>.</a:t>
            </a:r>
            <a:endParaRPr lang="en-US" sz="3200" b="1" dirty="0">
              <a:latin typeface="Arial" pitchFamily="34" charset="0"/>
            </a:endParaRPr>
          </a:p>
        </p:txBody>
      </p:sp>
      <p:sp>
        <p:nvSpPr>
          <p:cNvPr id="39939" name="Text Box 4"/>
          <p:cNvSpPr txBox="1">
            <a:spLocks noChangeArrowheads="1"/>
          </p:cNvSpPr>
          <p:nvPr/>
        </p:nvSpPr>
        <p:spPr bwMode="auto">
          <a:xfrm>
            <a:off x="1143000" y="990600"/>
            <a:ext cx="6705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4000" b="1">
                <a:latin typeface="Arial" pitchFamily="34" charset="0"/>
              </a:rPr>
              <a:t>It is Effective</a:t>
            </a:r>
          </a:p>
        </p:txBody>
      </p:sp>
      <p:sp>
        <p:nvSpPr>
          <p:cNvPr id="39940" name="Text Box 5"/>
          <p:cNvSpPr txBox="1">
            <a:spLocks noChangeArrowheads="1"/>
          </p:cNvSpPr>
          <p:nvPr/>
        </p:nvSpPr>
        <p:spPr bwMode="auto">
          <a:xfrm>
            <a:off x="457200" y="1676400"/>
            <a:ext cx="8229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3200" b="1" dirty="0">
                <a:solidFill>
                  <a:srgbClr val="FFFF00"/>
                </a:solidFill>
                <a:latin typeface="Arial" pitchFamily="34" charset="0"/>
              </a:rPr>
              <a:t>I won’t do anything for very long if I don’t see RESULTS!!</a:t>
            </a:r>
          </a:p>
        </p:txBody>
      </p:sp>
      <p:sp>
        <p:nvSpPr>
          <p:cNvPr id="39942" name="Text Box 7"/>
          <p:cNvSpPr txBox="1">
            <a:spLocks noChangeArrowheads="1"/>
          </p:cNvSpPr>
          <p:nvPr/>
        </p:nvSpPr>
        <p:spPr bwMode="auto">
          <a:xfrm>
            <a:off x="1143000" y="6064155"/>
            <a:ext cx="73914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3200" b="1" dirty="0">
                <a:solidFill>
                  <a:srgbClr val="FFFF00"/>
                </a:solidFill>
                <a:latin typeface="Arial" pitchFamily="34" charset="0"/>
              </a:rPr>
              <a:t>Muscles only respond to Intensity!</a:t>
            </a:r>
          </a:p>
        </p:txBody>
      </p:sp>
      <p:sp>
        <p:nvSpPr>
          <p:cNvPr id="39943" name="Rectangle 2"/>
          <p:cNvSpPr>
            <a:spLocks noChangeArrowheads="1"/>
          </p:cNvSpPr>
          <p:nvPr/>
        </p:nvSpPr>
        <p:spPr bwMode="auto">
          <a:xfrm>
            <a:off x="76200" y="152400"/>
            <a:ext cx="899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algn="ctr"/>
            <a:r>
              <a:rPr lang="en-US" sz="4800" b="1" kern="0" dirty="0">
                <a:solidFill>
                  <a:srgbClr val="FFFF00"/>
                </a:solidFill>
                <a:latin typeface="Arial"/>
                <a:ea typeface="+mj-ea"/>
                <a:cs typeface="+mj-cs"/>
              </a:rPr>
              <a:t>?? Why Hi-Lo</a:t>
            </a:r>
            <a:r>
              <a:rPr lang="en-US" sz="4800" b="1" kern="0" dirty="0">
                <a:solidFill>
                  <a:srgbClr val="FFFF00"/>
                </a:solidFill>
                <a:latin typeface="Arial"/>
                <a:ea typeface="+mj-ea"/>
                <a:cs typeface="Arial" pitchFamily="34" charset="0"/>
              </a:rPr>
              <a:t> ??</a:t>
            </a:r>
            <a:endParaRPr lang="en-US" sz="4000" b="1" dirty="0">
              <a:solidFill>
                <a:schemeClr val="tx2"/>
              </a:solidFill>
              <a:latin typeface="+mn-lt"/>
              <a:cs typeface="Arial" pitchFamily="34" charset="0"/>
            </a:endParaRPr>
          </a:p>
        </p:txBody>
      </p:sp>
      <p:sp>
        <p:nvSpPr>
          <p:cNvPr id="8" name="Text Box 3"/>
          <p:cNvSpPr txBox="1">
            <a:spLocks noChangeArrowheads="1"/>
          </p:cNvSpPr>
          <p:nvPr/>
        </p:nvSpPr>
        <p:spPr bwMode="auto">
          <a:xfrm>
            <a:off x="571500" y="3771931"/>
            <a:ext cx="7848600"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3200" b="1" dirty="0" smtClean="0">
                <a:latin typeface="Arial" pitchFamily="34" charset="0"/>
              </a:rPr>
              <a:t>The </a:t>
            </a:r>
            <a:r>
              <a:rPr lang="en-US" sz="3200" b="1" dirty="0">
                <a:latin typeface="Arial" pitchFamily="34" charset="0"/>
              </a:rPr>
              <a:t>High Intensity insures that the muscles get the stimulation they need to get </a:t>
            </a:r>
            <a:r>
              <a:rPr lang="en-US" sz="3200" b="1" i="1" dirty="0">
                <a:solidFill>
                  <a:schemeClr val="tx2"/>
                </a:solidFill>
                <a:latin typeface="Arial" pitchFamily="34" charset="0"/>
              </a:rPr>
              <a:t>stronger, more resistant to injury and bigger.  </a:t>
            </a:r>
          </a:p>
        </p:txBody>
      </p:sp>
    </p:spTree>
    <p:extLst>
      <p:ext uri="{BB962C8B-B14F-4D97-AF65-F5344CB8AC3E}">
        <p14:creationId xmlns="" xmlns:p14="http://schemas.microsoft.com/office/powerpoint/2010/main" val="238457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94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9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11" grpId="0"/>
      <p:bldP spid="39942" grpId="0"/>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4"/>
          <p:cNvSpPr txBox="1">
            <a:spLocks noChangeArrowheads="1"/>
          </p:cNvSpPr>
          <p:nvPr/>
        </p:nvSpPr>
        <p:spPr bwMode="auto">
          <a:xfrm>
            <a:off x="228600" y="1143000"/>
            <a:ext cx="89154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a:latin typeface="Arial" pitchFamily="34" charset="0"/>
              </a:rPr>
              <a:t>It is Effective Because it is Intense</a:t>
            </a:r>
          </a:p>
        </p:txBody>
      </p:sp>
      <p:sp>
        <p:nvSpPr>
          <p:cNvPr id="40963" name="Text Box 7"/>
          <p:cNvSpPr txBox="1">
            <a:spLocks noChangeArrowheads="1"/>
          </p:cNvSpPr>
          <p:nvPr/>
        </p:nvSpPr>
        <p:spPr bwMode="auto">
          <a:xfrm>
            <a:off x="3657600" y="5486400"/>
            <a:ext cx="3581400" cy="118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b="1" dirty="0">
                <a:latin typeface="Arial" pitchFamily="34" charset="0"/>
              </a:rPr>
              <a:t>These are the last 2 repetitions of a 1Minute 42 sec Set!</a:t>
            </a:r>
          </a:p>
        </p:txBody>
      </p:sp>
      <p:sp>
        <p:nvSpPr>
          <p:cNvPr id="40964" name="Text Box 11"/>
          <p:cNvSpPr txBox="1">
            <a:spLocks noChangeArrowheads="1"/>
          </p:cNvSpPr>
          <p:nvPr/>
        </p:nvSpPr>
        <p:spPr bwMode="auto">
          <a:xfrm>
            <a:off x="381000" y="2514600"/>
            <a:ext cx="2743200" cy="2800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b="1" dirty="0">
                <a:latin typeface="Arial" pitchFamily="34" charset="0"/>
              </a:rPr>
              <a:t>Short Movie Clip Showing High </a:t>
            </a:r>
            <a:r>
              <a:rPr lang="en-US" b="1" dirty="0" smtClean="0">
                <a:latin typeface="Arial" pitchFamily="34" charset="0"/>
              </a:rPr>
              <a:t>Intensity</a:t>
            </a:r>
            <a:r>
              <a:rPr lang="en-US" b="1" dirty="0">
                <a:latin typeface="Arial" pitchFamily="34" charset="0"/>
              </a:rPr>
              <a:t> </a:t>
            </a:r>
            <a:r>
              <a:rPr lang="en-US" b="1" dirty="0" smtClean="0">
                <a:latin typeface="Arial" pitchFamily="34" charset="0"/>
              </a:rPr>
              <a:t>during a </a:t>
            </a:r>
            <a:r>
              <a:rPr lang="en-US" sz="2800" b="1" dirty="0" smtClean="0">
                <a:solidFill>
                  <a:schemeClr val="tx2"/>
                </a:solidFill>
                <a:latin typeface="Arial" pitchFamily="34" charset="0"/>
              </a:rPr>
              <a:t>6 Machine          16 Minute     </a:t>
            </a:r>
            <a:r>
              <a:rPr lang="en-US" b="1" dirty="0" smtClean="0">
                <a:latin typeface="Arial" pitchFamily="34" charset="0"/>
              </a:rPr>
              <a:t>whole body circuit workout!</a:t>
            </a:r>
          </a:p>
        </p:txBody>
      </p:sp>
      <p:pic>
        <p:nvPicPr>
          <p:cNvPr id="6" name="SS_Pulldown_Clip.wmv">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rotWithShape="1">
          <a:blip r:embed="rId5" cstate="print">
            <a:extLst>
              <a:ext uri="{28A0092B-C50C-407E-A947-70E740481C1C}">
                <a14:useLocalDpi xmlns="" xmlns:a14="http://schemas.microsoft.com/office/drawing/2010/main" val="0"/>
              </a:ext>
            </a:extLst>
          </a:blip>
          <a:srcRect l="8554" r="8169"/>
          <a:stretch/>
        </p:blipFill>
        <p:spPr bwMode="auto">
          <a:xfrm>
            <a:off x="3523129" y="2362200"/>
            <a:ext cx="4325471"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6" name="Rectangle 2"/>
          <p:cNvSpPr>
            <a:spLocks noChangeArrowheads="1"/>
          </p:cNvSpPr>
          <p:nvPr/>
        </p:nvSpPr>
        <p:spPr bwMode="auto">
          <a:xfrm>
            <a:off x="76200" y="152400"/>
            <a:ext cx="899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algn="ctr"/>
            <a:r>
              <a:rPr lang="en-US" sz="4800" b="1" kern="0" dirty="0">
                <a:solidFill>
                  <a:srgbClr val="FFFF00"/>
                </a:solidFill>
                <a:latin typeface="Arial"/>
                <a:ea typeface="+mj-ea"/>
                <a:cs typeface="+mj-cs"/>
              </a:rPr>
              <a:t>?? Why Hi-Lo</a:t>
            </a:r>
            <a:r>
              <a:rPr lang="en-US" sz="4800" b="1" kern="0" dirty="0">
                <a:solidFill>
                  <a:srgbClr val="FFFF00"/>
                </a:solidFill>
                <a:latin typeface="Arial"/>
                <a:ea typeface="+mj-ea"/>
                <a:cs typeface="Arial" pitchFamily="34" charset="0"/>
              </a:rPr>
              <a:t> ??</a:t>
            </a:r>
            <a:endParaRPr lang="en-US" sz="4000" b="1" dirty="0">
              <a:solidFill>
                <a:schemeClr val="tx2"/>
              </a:solidFill>
              <a:latin typeface="Arial" pitchFamily="34" charset="0"/>
              <a:cs typeface="Arial" pitchFamily="34" charset="0"/>
            </a:endParaRPr>
          </a:p>
        </p:txBody>
      </p:sp>
    </p:spTree>
    <p:extLst>
      <p:ext uri="{BB962C8B-B14F-4D97-AF65-F5344CB8AC3E}">
        <p14:creationId xmlns="" xmlns:p14="http://schemas.microsoft.com/office/powerpoint/2010/main" val="227133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p:cTn id="12" fill="hold" display="0">
                  <p:stCondLst>
                    <p:cond delay="indefinite"/>
                  </p:stCondLst>
                  <p:endCondLst>
                    <p:cond evt="onNext" delay="0">
                      <p:tgtEl>
                        <p:sldTgt/>
                      </p:tgtEl>
                    </p:cond>
                    <p:cond evt="onPrev" delay="0">
                      <p:tgtEl>
                        <p:sldTgt/>
                      </p:tgtEl>
                    </p:cond>
                  </p:endCondLst>
                </p:cTn>
                <p:tgtEl>
                  <p:spTgt spid="6"/>
                </p:tgtEl>
              </p:cMediaNode>
            </p:video>
          </p:childTnLst>
        </p:cTn>
      </p:par>
    </p:tnLst>
    <p:bldLst>
      <p:bldP spid="4096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3" name="Text Box 3"/>
          <p:cNvSpPr txBox="1">
            <a:spLocks noChangeArrowheads="1"/>
          </p:cNvSpPr>
          <p:nvPr/>
        </p:nvSpPr>
        <p:spPr bwMode="auto">
          <a:xfrm>
            <a:off x="457200" y="2590800"/>
            <a:ext cx="8229600" cy="374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3200" b="1" dirty="0">
                <a:latin typeface="Arial" pitchFamily="34" charset="0"/>
              </a:rPr>
              <a:t>By definition, anything intense cannot be done for a long time.</a:t>
            </a:r>
          </a:p>
          <a:p>
            <a:pPr algn="ctr" eaLnBrk="1" hangingPunct="1">
              <a:spcBef>
                <a:spcPct val="50000"/>
              </a:spcBef>
            </a:pPr>
            <a:r>
              <a:rPr lang="en-US" sz="3200" b="1" dirty="0">
                <a:latin typeface="Arial" pitchFamily="34" charset="0"/>
              </a:rPr>
              <a:t>The workouts are done twice a week.</a:t>
            </a:r>
          </a:p>
          <a:p>
            <a:pPr algn="ctr" eaLnBrk="1" hangingPunct="1">
              <a:spcBef>
                <a:spcPct val="50000"/>
              </a:spcBef>
            </a:pPr>
            <a:r>
              <a:rPr lang="en-US" sz="3200" b="1" dirty="0">
                <a:latin typeface="Arial" pitchFamily="34" charset="0"/>
              </a:rPr>
              <a:t>They last </a:t>
            </a:r>
            <a:r>
              <a:rPr lang="en-US" sz="3200" b="1" dirty="0" smtClean="0">
                <a:latin typeface="Arial" pitchFamily="34" charset="0"/>
              </a:rPr>
              <a:t>barely 20 minutes</a:t>
            </a:r>
            <a:endParaRPr lang="en-US" sz="3200" b="1" dirty="0">
              <a:latin typeface="Arial" pitchFamily="34" charset="0"/>
            </a:endParaRPr>
          </a:p>
          <a:p>
            <a:pPr algn="ctr" eaLnBrk="1" hangingPunct="1">
              <a:spcBef>
                <a:spcPct val="50000"/>
              </a:spcBef>
            </a:pPr>
            <a:r>
              <a:rPr lang="en-US" sz="3200" b="1" dirty="0">
                <a:latin typeface="Arial" pitchFamily="34" charset="0"/>
              </a:rPr>
              <a:t>Oops, I don’t have a time excuse anymore!!!</a:t>
            </a:r>
          </a:p>
        </p:txBody>
      </p:sp>
      <p:sp>
        <p:nvSpPr>
          <p:cNvPr id="41987" name="Text Box 4"/>
          <p:cNvSpPr txBox="1">
            <a:spLocks noChangeArrowheads="1"/>
          </p:cNvSpPr>
          <p:nvPr/>
        </p:nvSpPr>
        <p:spPr bwMode="auto">
          <a:xfrm>
            <a:off x="1371600" y="990600"/>
            <a:ext cx="6705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4000" b="1">
                <a:latin typeface="Arial" pitchFamily="34" charset="0"/>
              </a:rPr>
              <a:t>It is Timewise</a:t>
            </a:r>
          </a:p>
        </p:txBody>
      </p:sp>
      <p:sp>
        <p:nvSpPr>
          <p:cNvPr id="41988" name="Text Box 5"/>
          <p:cNvSpPr txBox="1">
            <a:spLocks noChangeArrowheads="1"/>
          </p:cNvSpPr>
          <p:nvPr/>
        </p:nvSpPr>
        <p:spPr bwMode="auto">
          <a:xfrm>
            <a:off x="1371600" y="1752600"/>
            <a:ext cx="73914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3200" b="1">
                <a:solidFill>
                  <a:srgbClr val="FFFF00"/>
                </a:solidFill>
                <a:latin typeface="Arial" pitchFamily="34" charset="0"/>
              </a:rPr>
              <a:t>Now I can have a Life and be fit too!!!</a:t>
            </a:r>
          </a:p>
        </p:txBody>
      </p:sp>
      <p:pic>
        <p:nvPicPr>
          <p:cNvPr id="41989" name="Picture 6" descr="pocket_watch_hg_clr"/>
          <p:cNvPicPr>
            <a:picLocks noGrp="1" noChangeAspect="1" noChangeArrowheads="1" noCrop="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a:xfrm>
            <a:off x="304800" y="838200"/>
            <a:ext cx="1397000" cy="1638300"/>
          </a:xfrm>
          <a:noFill/>
        </p:spPr>
      </p:pic>
      <p:sp>
        <p:nvSpPr>
          <p:cNvPr id="44043" name="Rectangle 5"/>
          <p:cNvSpPr>
            <a:spLocks noChangeArrowheads="1"/>
          </p:cNvSpPr>
          <p:nvPr/>
        </p:nvSpPr>
        <p:spPr bwMode="auto">
          <a:xfrm>
            <a:off x="609600" y="1219200"/>
            <a:ext cx="7772400" cy="955675"/>
          </a:xfrm>
          <a:prstGeom prst="rect">
            <a:avLst/>
          </a:prstGeom>
          <a:solidFill>
            <a:srgbClr val="FFFF00"/>
          </a:solidFill>
          <a:ln w="9525">
            <a:solidFill>
              <a:srgbClr val="000099"/>
            </a:solidFill>
            <a:miter lim="800000"/>
            <a:headEnd/>
            <a:tailEnd/>
          </a:ln>
        </p:spPr>
        <p:txBody>
          <a:bodyPr>
            <a:spAutoFit/>
          </a:bodyPr>
          <a:lstStyle/>
          <a:p>
            <a:pPr algn="ctr"/>
            <a:r>
              <a:rPr lang="en-US" sz="2800" b="1">
                <a:solidFill>
                  <a:srgbClr val="000099"/>
                </a:solidFill>
                <a:latin typeface="Arial" pitchFamily="34" charset="0"/>
              </a:rPr>
              <a:t>We always Look for the least amount of exercise that produces the desired results!</a:t>
            </a:r>
            <a:endParaRPr lang="en-US" sz="4400">
              <a:solidFill>
                <a:srgbClr val="000099"/>
              </a:solidFill>
            </a:endParaRPr>
          </a:p>
        </p:txBody>
      </p:sp>
      <p:sp>
        <p:nvSpPr>
          <p:cNvPr id="44045" name="Rectangle 5"/>
          <p:cNvSpPr>
            <a:spLocks noChangeArrowheads="1"/>
          </p:cNvSpPr>
          <p:nvPr/>
        </p:nvSpPr>
        <p:spPr bwMode="auto">
          <a:xfrm>
            <a:off x="609600" y="4800600"/>
            <a:ext cx="7772400" cy="1382713"/>
          </a:xfrm>
          <a:prstGeom prst="rect">
            <a:avLst/>
          </a:prstGeom>
          <a:solidFill>
            <a:srgbClr val="FFFF00"/>
          </a:solidFill>
          <a:ln w="9525">
            <a:solidFill>
              <a:srgbClr val="000099"/>
            </a:solidFill>
            <a:miter lim="800000"/>
            <a:headEnd/>
            <a:tailEnd/>
          </a:ln>
        </p:spPr>
        <p:txBody>
          <a:bodyPr>
            <a:spAutoFit/>
          </a:bodyPr>
          <a:lstStyle/>
          <a:p>
            <a:pPr algn="ctr"/>
            <a:r>
              <a:rPr lang="en-US" sz="2800" b="1" dirty="0">
                <a:solidFill>
                  <a:srgbClr val="000099"/>
                </a:solidFill>
                <a:latin typeface="Arial" pitchFamily="34" charset="0"/>
              </a:rPr>
              <a:t>Exercise Not Same As your Recreation!</a:t>
            </a:r>
          </a:p>
          <a:p>
            <a:pPr algn="ctr"/>
            <a:r>
              <a:rPr lang="en-US" sz="2800" b="1" dirty="0">
                <a:solidFill>
                  <a:srgbClr val="000099"/>
                </a:solidFill>
                <a:latin typeface="Arial" pitchFamily="34" charset="0"/>
              </a:rPr>
              <a:t>Strength Training makes your Recreation</a:t>
            </a:r>
          </a:p>
          <a:p>
            <a:pPr algn="ctr"/>
            <a:r>
              <a:rPr lang="en-US" sz="2800" b="1" dirty="0">
                <a:solidFill>
                  <a:srgbClr val="000099"/>
                </a:solidFill>
                <a:latin typeface="Arial" pitchFamily="34" charset="0"/>
              </a:rPr>
              <a:t>Safer and More Enjoyable!!</a:t>
            </a:r>
            <a:endParaRPr lang="en-US" sz="4400" dirty="0">
              <a:solidFill>
                <a:srgbClr val="000099"/>
              </a:solidFill>
            </a:endParaRPr>
          </a:p>
        </p:txBody>
      </p:sp>
      <p:sp>
        <p:nvSpPr>
          <p:cNvPr id="41993" name="Rectangle 2"/>
          <p:cNvSpPr>
            <a:spLocks noChangeArrowheads="1"/>
          </p:cNvSpPr>
          <p:nvPr/>
        </p:nvSpPr>
        <p:spPr bwMode="auto">
          <a:xfrm>
            <a:off x="76200" y="152400"/>
            <a:ext cx="899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algn="ctr"/>
            <a:r>
              <a:rPr lang="en-US" sz="4800" b="1" kern="0" dirty="0">
                <a:solidFill>
                  <a:srgbClr val="FFFF00"/>
                </a:solidFill>
                <a:latin typeface="Arial"/>
                <a:ea typeface="+mj-ea"/>
                <a:cs typeface="+mj-cs"/>
              </a:rPr>
              <a:t>?? Why Hi-Lo</a:t>
            </a:r>
            <a:r>
              <a:rPr lang="en-US" sz="4800" b="1" kern="0" dirty="0">
                <a:solidFill>
                  <a:srgbClr val="FFFF00"/>
                </a:solidFill>
                <a:latin typeface="Arial"/>
                <a:ea typeface="+mj-ea"/>
                <a:cs typeface="Arial" pitchFamily="34" charset="0"/>
              </a:rPr>
              <a:t> ??</a:t>
            </a:r>
            <a:endParaRPr lang="en-US" sz="4000" b="1" dirty="0">
              <a:solidFill>
                <a:schemeClr val="tx2"/>
              </a:solidFill>
              <a:latin typeface="Arial" pitchFamily="34" charset="0"/>
              <a:cs typeface="Arial" pitchFamily="34" charset="0"/>
            </a:endParaRPr>
          </a:p>
        </p:txBody>
      </p:sp>
      <p:grpSp>
        <p:nvGrpSpPr>
          <p:cNvPr id="12" name="Group 11"/>
          <p:cNvGrpSpPr/>
          <p:nvPr/>
        </p:nvGrpSpPr>
        <p:grpSpPr>
          <a:xfrm>
            <a:off x="609600" y="2362200"/>
            <a:ext cx="7772400" cy="2236788"/>
            <a:chOff x="609600" y="2362200"/>
            <a:chExt cx="7772400" cy="2236788"/>
          </a:xfrm>
        </p:grpSpPr>
        <p:sp>
          <p:nvSpPr>
            <p:cNvPr id="44044" name="Rectangle 5"/>
            <p:cNvSpPr>
              <a:spLocks noChangeArrowheads="1"/>
            </p:cNvSpPr>
            <p:nvPr/>
          </p:nvSpPr>
          <p:spPr bwMode="auto">
            <a:xfrm>
              <a:off x="609600" y="2362200"/>
              <a:ext cx="7772400" cy="2236788"/>
            </a:xfrm>
            <a:prstGeom prst="rect">
              <a:avLst/>
            </a:prstGeom>
            <a:solidFill>
              <a:srgbClr val="FFFF00"/>
            </a:solidFill>
            <a:ln w="9525">
              <a:solidFill>
                <a:srgbClr val="000099"/>
              </a:solidFill>
              <a:miter lim="800000"/>
              <a:headEnd/>
              <a:tailEnd/>
            </a:ln>
          </p:spPr>
          <p:txBody>
            <a:bodyPr>
              <a:spAutoFit/>
            </a:bodyPr>
            <a:lstStyle/>
            <a:p>
              <a:pPr algn="ctr"/>
              <a:r>
                <a:rPr lang="en-US" sz="2800" b="1" dirty="0">
                  <a:solidFill>
                    <a:srgbClr val="000099"/>
                  </a:solidFill>
                  <a:latin typeface="Arial" pitchFamily="34" charset="0"/>
                </a:rPr>
                <a:t>Treat Exercise Like a Drug</a:t>
              </a:r>
            </a:p>
            <a:p>
              <a:pPr algn="ctr"/>
              <a:r>
                <a:rPr lang="en-US" sz="2800" b="1" dirty="0">
                  <a:solidFill>
                    <a:srgbClr val="000099"/>
                  </a:solidFill>
                  <a:latin typeface="Arial" pitchFamily="34" charset="0"/>
                </a:rPr>
                <a:t>Not too much..</a:t>
              </a:r>
            </a:p>
            <a:p>
              <a:pPr algn="ctr"/>
              <a:r>
                <a:rPr lang="en-US" sz="2800" b="1" dirty="0">
                  <a:solidFill>
                    <a:srgbClr val="000099"/>
                  </a:solidFill>
                  <a:latin typeface="Arial" pitchFamily="34" charset="0"/>
                </a:rPr>
                <a:t>Not too Little..</a:t>
              </a:r>
            </a:p>
            <a:p>
              <a:pPr algn="ctr"/>
              <a:r>
                <a:rPr lang="en-US" sz="2800" b="1" dirty="0">
                  <a:solidFill>
                    <a:srgbClr val="000099"/>
                  </a:solidFill>
                  <a:latin typeface="Arial" pitchFamily="34" charset="0"/>
                </a:rPr>
                <a:t>Doing more </a:t>
              </a:r>
            </a:p>
            <a:p>
              <a:pPr algn="ctr"/>
              <a:r>
                <a:rPr lang="en-US" sz="2800" b="1" dirty="0">
                  <a:solidFill>
                    <a:srgbClr val="000099"/>
                  </a:solidFill>
                  <a:latin typeface="Arial" pitchFamily="34" charset="0"/>
                </a:rPr>
                <a:t>Wastes time and risks Injury.</a:t>
              </a:r>
              <a:endParaRPr lang="en-US" sz="4400" dirty="0">
                <a:solidFill>
                  <a:srgbClr val="000099"/>
                </a:solidFill>
              </a:endParaRPr>
            </a:p>
          </p:txBody>
        </p:sp>
        <p:pic>
          <p:nvPicPr>
            <p:cNvPr id="10" name="Picture 7" descr="morter_pestle_lg_clr"/>
            <p:cNvPicPr>
              <a:picLocks noChangeAspect="1" noChangeArrowheads="1" noCrop="1"/>
            </p:cNvPicPr>
            <p:nvPr/>
          </p:nvPicPr>
          <p:blipFill>
            <a:blip r:embed="rId4" cstate="print">
              <a:extLst>
                <a:ext uri="{28A0092B-C50C-407E-A947-70E740481C1C}">
                  <a14:useLocalDpi xmlns="" xmlns:a14="http://schemas.microsoft.com/office/drawing/2010/main" val="0"/>
                </a:ext>
              </a:extLst>
            </a:blip>
            <a:stretch>
              <a:fillRect/>
            </a:stretch>
          </p:blipFill>
          <p:spPr>
            <a:xfrm>
              <a:off x="6324600" y="2819400"/>
              <a:ext cx="1095375" cy="1095375"/>
            </a:xfrm>
            <a:prstGeom prst="rect">
              <a:avLst/>
            </a:prstGeom>
            <a:noFill/>
          </p:spPr>
        </p:pic>
        <p:pic>
          <p:nvPicPr>
            <p:cNvPr id="11" name="Picture 7" descr="morter_pestle_lg_clr"/>
            <p:cNvPicPr>
              <a:picLocks noChangeAspect="1" noChangeArrowheads="1" noCrop="1"/>
            </p:cNvPicPr>
            <p:nvPr/>
          </p:nvPicPr>
          <p:blipFill>
            <a:blip r:embed="rId4" cstate="print">
              <a:extLst>
                <a:ext uri="{28A0092B-C50C-407E-A947-70E740481C1C}">
                  <a14:useLocalDpi xmlns="" xmlns:a14="http://schemas.microsoft.com/office/drawing/2010/main" val="0"/>
                </a:ext>
              </a:extLst>
            </a:blip>
            <a:stretch>
              <a:fillRect/>
            </a:stretch>
          </p:blipFill>
          <p:spPr>
            <a:xfrm>
              <a:off x="1295400" y="2743200"/>
              <a:ext cx="1095375" cy="1095375"/>
            </a:xfrm>
            <a:prstGeom prst="rect">
              <a:avLst/>
            </a:prstGeom>
            <a:noFill/>
          </p:spPr>
        </p:pic>
      </p:grpSp>
    </p:spTree>
    <p:extLst>
      <p:ext uri="{BB962C8B-B14F-4D97-AF65-F5344CB8AC3E}">
        <p14:creationId xmlns="" xmlns:p14="http://schemas.microsoft.com/office/powerpoint/2010/main" val="4102500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8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88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8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888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04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0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3" grpId="0" build="p"/>
      <p:bldP spid="44043" grpId="0" animBg="1"/>
      <p:bldP spid="4404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descr="heart_pumping_lg_clr"/>
          <p:cNvPicPr>
            <a:picLocks noGrp="1" noChangeAspect="1" noChangeArrowheads="1" noCrop="1"/>
          </p:cNvPicPr>
          <p:nvPr>
            <p:ph sz="half" idx="1"/>
          </p:nvPr>
        </p:nvPicPr>
        <p:blipFill>
          <a:blip r:embed="rId3" cstate="print">
            <a:extLst>
              <a:ext uri="{28A0092B-C50C-407E-A947-70E740481C1C}">
                <a14:useLocalDpi xmlns="" xmlns:a14="http://schemas.microsoft.com/office/drawing/2010/main" val="0"/>
              </a:ext>
            </a:extLst>
          </a:blip>
          <a:srcRect/>
          <a:stretch>
            <a:fillRect/>
          </a:stretch>
        </p:blipFill>
        <p:spPr>
          <a:xfrm>
            <a:off x="304800" y="228600"/>
            <a:ext cx="1219200" cy="1219200"/>
          </a:xfrm>
          <a:noFill/>
        </p:spPr>
      </p:pic>
      <p:pic>
        <p:nvPicPr>
          <p:cNvPr id="44037" name="Picture 6" descr="francis_on_a_treadmill_hg_clr"/>
          <p:cNvPicPr>
            <a:picLocks noGrp="1" noChangeAspect="1" noChangeArrowheads="1" noCrop="1"/>
          </p:cNvPicPr>
          <p:nvPr>
            <p:ph sz="half" idx="2"/>
          </p:nvPr>
        </p:nvPicPr>
        <p:blipFill>
          <a:blip r:embed="rId4" cstate="print">
            <a:extLst>
              <a:ext uri="{28A0092B-C50C-407E-A947-70E740481C1C}">
                <a14:useLocalDpi xmlns="" xmlns:a14="http://schemas.microsoft.com/office/drawing/2010/main" val="0"/>
              </a:ext>
            </a:extLst>
          </a:blip>
          <a:srcRect/>
          <a:stretch>
            <a:fillRect/>
          </a:stretch>
        </p:blipFill>
        <p:spPr>
          <a:xfrm>
            <a:off x="7523163" y="2244725"/>
            <a:ext cx="935037" cy="1208088"/>
          </a:xfrm>
          <a:noFill/>
        </p:spPr>
      </p:pic>
      <p:sp>
        <p:nvSpPr>
          <p:cNvPr id="44035" name="Text Box 4"/>
          <p:cNvSpPr txBox="1">
            <a:spLocks noChangeArrowheads="1"/>
          </p:cNvSpPr>
          <p:nvPr/>
        </p:nvSpPr>
        <p:spPr bwMode="auto">
          <a:xfrm>
            <a:off x="609600" y="1371600"/>
            <a:ext cx="81534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4000" b="1">
                <a:latin typeface="Arial" pitchFamily="34" charset="0"/>
              </a:rPr>
              <a:t>It Stresses the Heart and Lungs </a:t>
            </a:r>
          </a:p>
        </p:txBody>
      </p:sp>
      <p:sp>
        <p:nvSpPr>
          <p:cNvPr id="44036" name="Text Box 5"/>
          <p:cNvSpPr txBox="1">
            <a:spLocks noChangeArrowheads="1"/>
          </p:cNvSpPr>
          <p:nvPr/>
        </p:nvSpPr>
        <p:spPr bwMode="auto">
          <a:xfrm>
            <a:off x="1219200" y="2133600"/>
            <a:ext cx="66294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3200" b="1">
                <a:solidFill>
                  <a:srgbClr val="FFFF00"/>
                </a:solidFill>
                <a:latin typeface="Arial" pitchFamily="34" charset="0"/>
              </a:rPr>
              <a:t>I won’t have to do Aerobics!!!!!</a:t>
            </a:r>
          </a:p>
          <a:p>
            <a:pPr algn="ctr">
              <a:spcBef>
                <a:spcPct val="50000"/>
              </a:spcBef>
            </a:pPr>
            <a:r>
              <a:rPr lang="en-US" sz="3200" b="1">
                <a:solidFill>
                  <a:srgbClr val="FFFF00"/>
                </a:solidFill>
                <a:latin typeface="Arial" pitchFamily="34" charset="0"/>
              </a:rPr>
              <a:t>And I Won’t Sweat!!!</a:t>
            </a:r>
          </a:p>
        </p:txBody>
      </p:sp>
      <p:grpSp>
        <p:nvGrpSpPr>
          <p:cNvPr id="2" name="Group 7"/>
          <p:cNvGrpSpPr>
            <a:grpSpLocks/>
          </p:cNvGrpSpPr>
          <p:nvPr/>
        </p:nvGrpSpPr>
        <p:grpSpPr bwMode="auto">
          <a:xfrm>
            <a:off x="304800" y="3668713"/>
            <a:ext cx="8610600" cy="2122488"/>
            <a:chOff x="192" y="2311"/>
            <a:chExt cx="5424" cy="1337"/>
          </a:xfrm>
        </p:grpSpPr>
        <p:pic>
          <p:nvPicPr>
            <p:cNvPr id="44040" name="Picture 8"/>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92" y="2311"/>
              <a:ext cx="624" cy="9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41" name="Text Box 9"/>
            <p:cNvSpPr txBox="1">
              <a:spLocks noChangeArrowheads="1"/>
            </p:cNvSpPr>
            <p:nvPr/>
          </p:nvSpPr>
          <p:spPr bwMode="auto">
            <a:xfrm>
              <a:off x="624" y="2448"/>
              <a:ext cx="4992" cy="4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4000" b="1">
                  <a:latin typeface="Arial" pitchFamily="34" charset="0"/>
                </a:rPr>
                <a:t>It Creates Fat Burning Muscle </a:t>
              </a:r>
            </a:p>
          </p:txBody>
        </p:sp>
        <p:sp>
          <p:nvSpPr>
            <p:cNvPr id="44042" name="Text Box 10"/>
            <p:cNvSpPr txBox="1">
              <a:spLocks noChangeArrowheads="1"/>
            </p:cNvSpPr>
            <p:nvPr/>
          </p:nvSpPr>
          <p:spPr bwMode="auto">
            <a:xfrm>
              <a:off x="720" y="2976"/>
              <a:ext cx="4464"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3200" b="1">
                  <a:solidFill>
                    <a:srgbClr val="FFFF00"/>
                  </a:solidFill>
                  <a:latin typeface="Arial" pitchFamily="34" charset="0"/>
                </a:rPr>
                <a:t>This is a nice Benefit, a Higher Metabolic Rate all 24hrs.</a:t>
              </a:r>
            </a:p>
          </p:txBody>
        </p:sp>
      </p:grpSp>
      <p:sp>
        <p:nvSpPr>
          <p:cNvPr id="44039" name="Rectangle 2"/>
          <p:cNvSpPr>
            <a:spLocks noChangeArrowheads="1"/>
          </p:cNvSpPr>
          <p:nvPr/>
        </p:nvSpPr>
        <p:spPr bwMode="auto">
          <a:xfrm>
            <a:off x="76200" y="152400"/>
            <a:ext cx="899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algn="ctr"/>
            <a:r>
              <a:rPr lang="en-US" sz="4800" b="1" kern="0" dirty="0">
                <a:solidFill>
                  <a:srgbClr val="FFFF00"/>
                </a:solidFill>
                <a:latin typeface="Arial"/>
                <a:ea typeface="+mj-ea"/>
                <a:cs typeface="+mj-cs"/>
              </a:rPr>
              <a:t>?? Why Hi-Lo</a:t>
            </a:r>
            <a:r>
              <a:rPr lang="en-US" sz="4800" b="1" kern="0" dirty="0">
                <a:solidFill>
                  <a:srgbClr val="FFFF00"/>
                </a:solidFill>
                <a:latin typeface="Arial"/>
                <a:ea typeface="+mj-ea"/>
                <a:cs typeface="Arial" pitchFamily="34" charset="0"/>
              </a:rPr>
              <a:t> ??</a:t>
            </a:r>
            <a:endParaRPr lang="en-US" sz="4000" b="1" dirty="0">
              <a:solidFill>
                <a:schemeClr val="tx2"/>
              </a:solidFill>
              <a:latin typeface="Arial" pitchFamily="34" charset="0"/>
              <a:cs typeface="Arial" pitchFamily="34" charset="0"/>
            </a:endParaRPr>
          </a:p>
        </p:txBody>
      </p:sp>
    </p:spTree>
    <p:extLst>
      <p:ext uri="{BB962C8B-B14F-4D97-AF65-F5344CB8AC3E}">
        <p14:creationId xmlns="" xmlns:p14="http://schemas.microsoft.com/office/powerpoint/2010/main" val="14508040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3"/>
          <p:cNvSpPr txBox="1">
            <a:spLocks noChangeArrowheads="1"/>
          </p:cNvSpPr>
          <p:nvPr/>
        </p:nvSpPr>
        <p:spPr bwMode="auto">
          <a:xfrm>
            <a:off x="533400" y="1447800"/>
            <a:ext cx="83820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4000" b="1">
                <a:latin typeface="Arial" pitchFamily="34" charset="0"/>
              </a:rPr>
              <a:t>It improves Flexibility</a:t>
            </a:r>
          </a:p>
        </p:txBody>
      </p:sp>
      <p:sp>
        <p:nvSpPr>
          <p:cNvPr id="45059" name="Text Box 4"/>
          <p:cNvSpPr txBox="1">
            <a:spLocks noChangeArrowheads="1"/>
          </p:cNvSpPr>
          <p:nvPr/>
        </p:nvSpPr>
        <p:spPr bwMode="auto">
          <a:xfrm>
            <a:off x="1371600" y="4648200"/>
            <a:ext cx="6629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3200" b="1">
                <a:solidFill>
                  <a:srgbClr val="FFFF00"/>
                </a:solidFill>
                <a:latin typeface="Arial" pitchFamily="34" charset="0"/>
              </a:rPr>
              <a:t>I will be able to bend over and pick things up without falling!!</a:t>
            </a:r>
          </a:p>
        </p:txBody>
      </p:sp>
      <p:pic>
        <p:nvPicPr>
          <p:cNvPr id="45060" name="Picture 5" descr="woman_stretching_for_yoga_hg_clr"/>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 y="1905000"/>
            <a:ext cx="23749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61" name="Text Box 6"/>
          <p:cNvSpPr txBox="1">
            <a:spLocks noChangeArrowheads="1"/>
          </p:cNvSpPr>
          <p:nvPr/>
        </p:nvSpPr>
        <p:spPr bwMode="auto">
          <a:xfrm>
            <a:off x="457200" y="2895600"/>
            <a:ext cx="83820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4000" b="1">
                <a:latin typeface="Arial" pitchFamily="34" charset="0"/>
              </a:rPr>
              <a:t>It improves Balance      </a:t>
            </a:r>
          </a:p>
        </p:txBody>
      </p:sp>
      <p:sp>
        <p:nvSpPr>
          <p:cNvPr id="45062" name="Rectangle 2"/>
          <p:cNvSpPr>
            <a:spLocks noChangeArrowheads="1"/>
          </p:cNvSpPr>
          <p:nvPr/>
        </p:nvSpPr>
        <p:spPr bwMode="auto">
          <a:xfrm>
            <a:off x="76200" y="152400"/>
            <a:ext cx="899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algn="ctr"/>
            <a:r>
              <a:rPr lang="en-US" sz="4800" b="1" kern="0" dirty="0">
                <a:solidFill>
                  <a:srgbClr val="FFFF00"/>
                </a:solidFill>
                <a:latin typeface="Arial"/>
                <a:ea typeface="+mj-ea"/>
                <a:cs typeface="+mj-cs"/>
              </a:rPr>
              <a:t>?? Why Hi-Lo</a:t>
            </a:r>
            <a:r>
              <a:rPr lang="en-US" sz="4800" b="1" kern="0" dirty="0">
                <a:solidFill>
                  <a:srgbClr val="FFFF00"/>
                </a:solidFill>
                <a:latin typeface="Arial"/>
                <a:ea typeface="+mj-ea"/>
                <a:cs typeface="Arial" pitchFamily="34" charset="0"/>
              </a:rPr>
              <a:t> ??</a:t>
            </a:r>
            <a:endParaRPr lang="en-US" sz="4000" b="1" dirty="0">
              <a:solidFill>
                <a:schemeClr val="tx2"/>
              </a:solidFill>
              <a:latin typeface="Arial" pitchFamily="34" charset="0"/>
              <a:cs typeface="Arial" pitchFamily="34" charset="0"/>
            </a:endParaRPr>
          </a:p>
        </p:txBody>
      </p:sp>
    </p:spTree>
    <p:extLst>
      <p:ext uri="{BB962C8B-B14F-4D97-AF65-F5344CB8AC3E}">
        <p14:creationId xmlns="" xmlns:p14="http://schemas.microsoft.com/office/powerpoint/2010/main" val="4454138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ChangeArrowheads="1"/>
          </p:cNvSpPr>
          <p:nvPr/>
        </p:nvSpPr>
        <p:spPr bwMode="auto">
          <a:xfrm>
            <a:off x="152400" y="2971800"/>
            <a:ext cx="8382000" cy="762000"/>
          </a:xfrm>
          <a:prstGeom prst="rect">
            <a:avLst/>
          </a:prstGeom>
          <a:noFill/>
          <a:ln w="9525">
            <a:noFill/>
            <a:miter lim="800000"/>
            <a:headEnd/>
            <a:tailEnd/>
          </a:ln>
        </p:spPr>
        <p:txBody>
          <a:bodyPr anchor="b" anchorCtr="1"/>
          <a:lstStyle/>
          <a:p>
            <a:pPr>
              <a:spcBef>
                <a:spcPct val="0"/>
              </a:spcBef>
              <a:buClrTx/>
            </a:pPr>
            <a:endParaRPr lang="en-US" sz="3600" dirty="0">
              <a:solidFill>
                <a:schemeClr val="tx2"/>
              </a:solidFill>
              <a:latin typeface="Arial" charset="0"/>
            </a:endParaRPr>
          </a:p>
        </p:txBody>
      </p:sp>
      <p:sp>
        <p:nvSpPr>
          <p:cNvPr id="147462" name="Text Box 6"/>
          <p:cNvSpPr txBox="1">
            <a:spLocks noChangeArrowheads="1"/>
          </p:cNvSpPr>
          <p:nvPr/>
        </p:nvSpPr>
        <p:spPr bwMode="auto">
          <a:xfrm>
            <a:off x="533400" y="3352800"/>
            <a:ext cx="8305800" cy="2862322"/>
          </a:xfrm>
          <a:prstGeom prst="rect">
            <a:avLst/>
          </a:prstGeom>
          <a:noFill/>
          <a:ln w="9525" algn="ctr">
            <a:noFill/>
            <a:miter lim="800000"/>
            <a:headEnd/>
            <a:tailEnd/>
          </a:ln>
        </p:spPr>
        <p:txBody>
          <a:bodyPr>
            <a:spAutoFit/>
          </a:bodyPr>
          <a:lstStyle/>
          <a:p>
            <a:pPr>
              <a:spcBef>
                <a:spcPct val="50000"/>
              </a:spcBef>
            </a:pPr>
            <a:r>
              <a:rPr lang="en-US" sz="4000" b="1" i="1" dirty="0" smtClean="0">
                <a:solidFill>
                  <a:schemeClr val="tx1"/>
                </a:solidFill>
                <a:latin typeface="Century Gothic" pitchFamily="34" charset="0"/>
              </a:rPr>
              <a:t>“Look </a:t>
            </a:r>
            <a:r>
              <a:rPr lang="en-US" sz="4000" b="1" i="1" dirty="0">
                <a:solidFill>
                  <a:schemeClr val="tx1"/>
                </a:solidFill>
                <a:latin typeface="Century Gothic" pitchFamily="34" charset="0"/>
              </a:rPr>
              <a:t>to your health and if you have it, value it next to a good conscience</a:t>
            </a:r>
            <a:r>
              <a:rPr lang="en-US" sz="4000" b="1" i="1" dirty="0" smtClean="0">
                <a:solidFill>
                  <a:schemeClr val="tx1"/>
                </a:solidFill>
                <a:latin typeface="Century Gothic" pitchFamily="34" charset="0"/>
              </a:rPr>
              <a:t>…”    </a:t>
            </a:r>
          </a:p>
          <a:p>
            <a:pPr algn="r">
              <a:spcBef>
                <a:spcPct val="50000"/>
              </a:spcBef>
            </a:pPr>
            <a:r>
              <a:rPr lang="en-US" sz="4000" b="1" i="1" dirty="0" err="1" smtClean="0">
                <a:latin typeface="Century Gothic" pitchFamily="34" charset="0"/>
              </a:rPr>
              <a:t>Issac</a:t>
            </a:r>
            <a:r>
              <a:rPr lang="en-US" sz="4000" b="1" i="1" dirty="0" smtClean="0">
                <a:latin typeface="Century Gothic" pitchFamily="34" charset="0"/>
              </a:rPr>
              <a:t> </a:t>
            </a:r>
            <a:r>
              <a:rPr lang="en-US" sz="4000" b="1" i="1" dirty="0" smtClean="0">
                <a:solidFill>
                  <a:schemeClr val="tx1"/>
                </a:solidFill>
                <a:latin typeface="Century Gothic" pitchFamily="34" charset="0"/>
              </a:rPr>
              <a:t>Walden</a:t>
            </a:r>
            <a:endParaRPr lang="en-US" sz="4000" b="1" i="1" dirty="0">
              <a:solidFill>
                <a:schemeClr val="tx1"/>
              </a:solidFill>
              <a:latin typeface="Century Gothic" pitchFamily="34" charset="0"/>
            </a:endParaRPr>
          </a:p>
        </p:txBody>
      </p:sp>
      <p:pic>
        <p:nvPicPr>
          <p:cNvPr id="7"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16100" y="223837"/>
            <a:ext cx="5359400" cy="1579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152400" y="1600200"/>
            <a:ext cx="8430986" cy="1819275"/>
            <a:chOff x="152400" y="1600200"/>
            <a:chExt cx="8430986" cy="1819275"/>
          </a:xfrm>
        </p:grpSpPr>
        <p:sp>
          <p:nvSpPr>
            <p:cNvPr id="147461" name="Rectangle 2"/>
            <p:cNvSpPr>
              <a:spLocks noChangeArrowheads="1"/>
            </p:cNvSpPr>
            <p:nvPr/>
          </p:nvSpPr>
          <p:spPr bwMode="auto">
            <a:xfrm>
              <a:off x="152400" y="2286000"/>
              <a:ext cx="8382000" cy="762000"/>
            </a:xfrm>
            <a:prstGeom prst="rect">
              <a:avLst/>
            </a:prstGeom>
            <a:noFill/>
            <a:ln w="9525">
              <a:noFill/>
              <a:miter lim="800000"/>
              <a:headEnd/>
              <a:tailEnd/>
            </a:ln>
          </p:spPr>
          <p:txBody>
            <a:bodyPr anchor="b" anchorCtr="1"/>
            <a:lstStyle/>
            <a:p>
              <a:pPr>
                <a:spcBef>
                  <a:spcPct val="0"/>
                </a:spcBef>
                <a:buClrTx/>
              </a:pPr>
              <a:r>
                <a:rPr lang="en-US" sz="6600" i="1" dirty="0">
                  <a:solidFill>
                    <a:srgbClr val="FFFF00"/>
                  </a:solidFill>
                  <a:latin typeface="Arial" charset="0"/>
                </a:rPr>
                <a:t>Health = Wealth</a:t>
              </a:r>
              <a:endParaRPr lang="en-US" sz="6600" dirty="0">
                <a:solidFill>
                  <a:schemeClr val="tx2"/>
                </a:solidFill>
                <a:latin typeface="Arial" charset="0"/>
              </a:endParaRPr>
            </a:p>
          </p:txBody>
        </p:sp>
        <p:pic>
          <p:nvPicPr>
            <p:cNvPr id="6" name="Picture 5" descr="fist_full_cash_hg_clr.gif"/>
            <p:cNvPicPr>
              <a:picLocks noChangeAspect="1"/>
            </p:cNvPicPr>
            <p:nvPr/>
          </p:nvPicPr>
          <p:blipFill>
            <a:blip r:embed="rId4" cstate="print"/>
            <a:stretch>
              <a:fillRect/>
            </a:stretch>
          </p:blipFill>
          <p:spPr>
            <a:xfrm>
              <a:off x="7543800" y="1600200"/>
              <a:ext cx="1039586" cy="1819275"/>
            </a:xfrm>
            <a:prstGeom prst="rect">
              <a:avLst/>
            </a:prstGeom>
          </p:spPr>
        </p:pic>
        <p:pic>
          <p:nvPicPr>
            <p:cNvPr id="8" name="Picture 7" descr="preventativemedicine_md_clr.gif"/>
            <p:cNvPicPr>
              <a:picLocks noChangeAspect="1"/>
            </p:cNvPicPr>
            <p:nvPr/>
          </p:nvPicPr>
          <p:blipFill>
            <a:blip r:embed="rId5" cstate="print"/>
            <a:stretch>
              <a:fillRect/>
            </a:stretch>
          </p:blipFill>
          <p:spPr>
            <a:xfrm>
              <a:off x="228600" y="1905000"/>
              <a:ext cx="1158240" cy="1447800"/>
            </a:xfrm>
            <a:prstGeom prst="rect">
              <a:avLst/>
            </a:prstGeom>
          </p:spPr>
        </p:pic>
      </p:grpSp>
    </p:spTree>
    <p:extLst>
      <p:ext uri="{BB962C8B-B14F-4D97-AF65-F5344CB8AC3E}">
        <p14:creationId xmlns="" xmlns:p14="http://schemas.microsoft.com/office/powerpoint/2010/main" val="147467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ext Box 2"/>
          <p:cNvSpPr txBox="1">
            <a:spLocks noChangeArrowheads="1"/>
          </p:cNvSpPr>
          <p:nvPr/>
        </p:nvSpPr>
        <p:spPr bwMode="auto">
          <a:xfrm>
            <a:off x="914400" y="990600"/>
            <a:ext cx="7620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b="1" dirty="0">
                <a:latin typeface="Arial" pitchFamily="34" charset="0"/>
              </a:rPr>
              <a:t>Work out The Entire Body – </a:t>
            </a:r>
            <a:r>
              <a:rPr lang="en-US" b="1" dirty="0" smtClean="0">
                <a:latin typeface="Arial" pitchFamily="34" charset="0"/>
              </a:rPr>
              <a:t>5 - </a:t>
            </a:r>
            <a:r>
              <a:rPr lang="en-US" b="1" dirty="0">
                <a:latin typeface="Arial" pitchFamily="34" charset="0"/>
              </a:rPr>
              <a:t>6 </a:t>
            </a:r>
            <a:r>
              <a:rPr lang="en-US" b="1" dirty="0" smtClean="0">
                <a:latin typeface="Arial" pitchFamily="34" charset="0"/>
              </a:rPr>
              <a:t>Machine Circuit</a:t>
            </a:r>
            <a:endParaRPr lang="en-US" b="1" dirty="0">
              <a:latin typeface="Arial" pitchFamily="34" charset="0"/>
            </a:endParaRPr>
          </a:p>
        </p:txBody>
      </p:sp>
      <p:sp>
        <p:nvSpPr>
          <p:cNvPr id="233476" name="Text Box 4"/>
          <p:cNvSpPr txBox="1">
            <a:spLocks noChangeArrowheads="1"/>
          </p:cNvSpPr>
          <p:nvPr/>
        </p:nvSpPr>
        <p:spPr bwMode="auto">
          <a:xfrm>
            <a:off x="838200" y="1524000"/>
            <a:ext cx="7162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b="1" dirty="0">
                <a:latin typeface="Arial" pitchFamily="34" charset="0"/>
              </a:rPr>
              <a:t>1 Set Only, </a:t>
            </a:r>
            <a:r>
              <a:rPr lang="en-US" b="1" dirty="0" smtClean="0">
                <a:latin typeface="Arial" pitchFamily="34" charset="0"/>
              </a:rPr>
              <a:t>6-8 </a:t>
            </a:r>
            <a:r>
              <a:rPr lang="en-US" b="1" dirty="0">
                <a:latin typeface="Arial" pitchFamily="34" charset="0"/>
              </a:rPr>
              <a:t>Reps</a:t>
            </a:r>
          </a:p>
        </p:txBody>
      </p:sp>
      <p:sp>
        <p:nvSpPr>
          <p:cNvPr id="233477" name="Text Box 5"/>
          <p:cNvSpPr txBox="1">
            <a:spLocks noChangeArrowheads="1"/>
          </p:cNvSpPr>
          <p:nvPr/>
        </p:nvSpPr>
        <p:spPr bwMode="auto">
          <a:xfrm>
            <a:off x="838200" y="2667000"/>
            <a:ext cx="7162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b="1" dirty="0">
                <a:latin typeface="Arial" pitchFamily="34" charset="0"/>
              </a:rPr>
              <a:t>Work to Momentary </a:t>
            </a:r>
            <a:r>
              <a:rPr lang="en-US" b="1" dirty="0" smtClean="0">
                <a:latin typeface="Arial" pitchFamily="34" charset="0"/>
              </a:rPr>
              <a:t>Failure or Near Failure</a:t>
            </a:r>
            <a:endParaRPr lang="en-US" b="1" dirty="0">
              <a:latin typeface="Arial" pitchFamily="34" charset="0"/>
            </a:endParaRPr>
          </a:p>
        </p:txBody>
      </p:sp>
      <p:sp>
        <p:nvSpPr>
          <p:cNvPr id="233478" name="Text Box 6"/>
          <p:cNvSpPr txBox="1">
            <a:spLocks noChangeArrowheads="1"/>
          </p:cNvSpPr>
          <p:nvPr/>
        </p:nvSpPr>
        <p:spPr bwMode="auto">
          <a:xfrm>
            <a:off x="1143000" y="2133600"/>
            <a:ext cx="70104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dirty="0" smtClean="0">
                <a:latin typeface="Arial" pitchFamily="34" charset="0"/>
              </a:rPr>
              <a:t>8-10sec </a:t>
            </a:r>
            <a:r>
              <a:rPr lang="en-US" b="1" dirty="0">
                <a:latin typeface="Arial" pitchFamily="34" charset="0"/>
              </a:rPr>
              <a:t>Positive, </a:t>
            </a:r>
            <a:r>
              <a:rPr lang="en-US" b="1" dirty="0" smtClean="0">
                <a:latin typeface="Arial" pitchFamily="34" charset="0"/>
              </a:rPr>
              <a:t>8-10sec </a:t>
            </a:r>
            <a:r>
              <a:rPr lang="en-US" b="1" dirty="0">
                <a:latin typeface="Arial" pitchFamily="34" charset="0"/>
              </a:rPr>
              <a:t>Negative, Don’t Rest</a:t>
            </a:r>
          </a:p>
        </p:txBody>
      </p:sp>
      <p:sp>
        <p:nvSpPr>
          <p:cNvPr id="233479" name="Text Box 7"/>
          <p:cNvSpPr txBox="1">
            <a:spLocks noChangeArrowheads="1"/>
          </p:cNvSpPr>
          <p:nvPr/>
        </p:nvSpPr>
        <p:spPr bwMode="auto">
          <a:xfrm>
            <a:off x="457200" y="3733800"/>
            <a:ext cx="8077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b="1" dirty="0">
                <a:latin typeface="Arial" pitchFamily="34" charset="0"/>
              </a:rPr>
              <a:t>Adequate time for Recovery</a:t>
            </a:r>
          </a:p>
        </p:txBody>
      </p:sp>
      <p:sp>
        <p:nvSpPr>
          <p:cNvPr id="233480" name="Text Box 8"/>
          <p:cNvSpPr txBox="1">
            <a:spLocks noChangeArrowheads="1"/>
          </p:cNvSpPr>
          <p:nvPr/>
        </p:nvSpPr>
        <p:spPr bwMode="auto">
          <a:xfrm>
            <a:off x="381000" y="4343400"/>
            <a:ext cx="8077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b="1" dirty="0">
                <a:latin typeface="Arial" pitchFamily="34" charset="0"/>
              </a:rPr>
              <a:t>Adequate time for Growth</a:t>
            </a:r>
          </a:p>
        </p:txBody>
      </p:sp>
      <p:sp>
        <p:nvSpPr>
          <p:cNvPr id="233481" name="Text Box 9"/>
          <p:cNvSpPr txBox="1">
            <a:spLocks noChangeArrowheads="1"/>
          </p:cNvSpPr>
          <p:nvPr/>
        </p:nvSpPr>
        <p:spPr bwMode="auto">
          <a:xfrm>
            <a:off x="533400" y="4953000"/>
            <a:ext cx="8077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b="1" dirty="0">
                <a:latin typeface="Arial" pitchFamily="34" charset="0"/>
              </a:rPr>
              <a:t>Precise Progression of </a:t>
            </a:r>
            <a:r>
              <a:rPr lang="en-US" b="1" dirty="0" smtClean="0">
                <a:latin typeface="Arial" pitchFamily="34" charset="0"/>
              </a:rPr>
              <a:t>Intensity as you get stronger </a:t>
            </a:r>
            <a:endParaRPr lang="en-US" b="1" dirty="0">
              <a:latin typeface="Arial" pitchFamily="34" charset="0"/>
            </a:endParaRPr>
          </a:p>
        </p:txBody>
      </p:sp>
      <p:sp>
        <p:nvSpPr>
          <p:cNvPr id="233482" name="Text Box 10"/>
          <p:cNvSpPr txBox="1">
            <a:spLocks noChangeArrowheads="1"/>
          </p:cNvSpPr>
          <p:nvPr/>
        </p:nvSpPr>
        <p:spPr bwMode="auto">
          <a:xfrm>
            <a:off x="609600" y="5562600"/>
            <a:ext cx="8077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b="1" dirty="0">
                <a:latin typeface="Arial" pitchFamily="34" charset="0"/>
              </a:rPr>
              <a:t>First 4 Months Twice a Week, then Weekly </a:t>
            </a:r>
          </a:p>
        </p:txBody>
      </p:sp>
      <p:sp>
        <p:nvSpPr>
          <p:cNvPr id="49162" name="Rectangle 11"/>
          <p:cNvSpPr>
            <a:spLocks noGrp="1" noChangeArrowheads="1"/>
          </p:cNvSpPr>
          <p:nvPr>
            <p:ph type="title"/>
          </p:nvPr>
        </p:nvSpPr>
        <p:spPr>
          <a:xfrm>
            <a:off x="838200" y="228600"/>
            <a:ext cx="7772400" cy="762000"/>
          </a:xfrm>
        </p:spPr>
        <p:txBody>
          <a:bodyPr/>
          <a:lstStyle/>
          <a:p>
            <a:pPr eaLnBrk="1" hangingPunct="1"/>
            <a:r>
              <a:rPr lang="en-US" sz="4000" smtClean="0"/>
              <a:t>Hi-Lo Basic Concepts</a:t>
            </a:r>
          </a:p>
        </p:txBody>
      </p:sp>
      <p:sp>
        <p:nvSpPr>
          <p:cNvPr id="11" name="Text Box 6"/>
          <p:cNvSpPr txBox="1">
            <a:spLocks noChangeArrowheads="1"/>
          </p:cNvSpPr>
          <p:nvPr/>
        </p:nvSpPr>
        <p:spPr bwMode="auto">
          <a:xfrm>
            <a:off x="1371600" y="3200400"/>
            <a:ext cx="670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dirty="0" smtClean="0">
                <a:latin typeface="Arial" pitchFamily="34" charset="0"/>
              </a:rPr>
              <a:t>Minimal or No Rest Between Machines</a:t>
            </a:r>
            <a:endParaRPr lang="en-US" b="1" dirty="0">
              <a:latin typeface="Arial" pitchFamily="34" charset="0"/>
            </a:endParaRPr>
          </a:p>
        </p:txBody>
      </p:sp>
    </p:spTree>
    <p:extLst>
      <p:ext uri="{BB962C8B-B14F-4D97-AF65-F5344CB8AC3E}">
        <p14:creationId xmlns="" xmlns:p14="http://schemas.microsoft.com/office/powerpoint/2010/main" val="19181933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33476"/>
                                        </p:tgtEl>
                                        <p:attrNameLst>
                                          <p:attrName>style.visibility</p:attrName>
                                        </p:attrNameLst>
                                      </p:cBhvr>
                                      <p:to>
                                        <p:strVal val="visible"/>
                                      </p:to>
                                    </p:set>
                                    <p:anim calcmode="lin" valueType="num">
                                      <p:cBhvr>
                                        <p:cTn id="7" dur="500" fill="hold"/>
                                        <p:tgtEl>
                                          <p:spTgt spid="233476"/>
                                        </p:tgtEl>
                                        <p:attrNameLst>
                                          <p:attrName>ppt_w</p:attrName>
                                        </p:attrNameLst>
                                      </p:cBhvr>
                                      <p:tavLst>
                                        <p:tav tm="0">
                                          <p:val>
                                            <p:fltVal val="0"/>
                                          </p:val>
                                        </p:tav>
                                        <p:tav tm="100000">
                                          <p:val>
                                            <p:strVal val="#ppt_w"/>
                                          </p:val>
                                        </p:tav>
                                      </p:tavLst>
                                    </p:anim>
                                    <p:anim calcmode="lin" valueType="num">
                                      <p:cBhvr>
                                        <p:cTn id="8" dur="500" fill="hold"/>
                                        <p:tgtEl>
                                          <p:spTgt spid="233476"/>
                                        </p:tgtEl>
                                        <p:attrNameLst>
                                          <p:attrName>ppt_h</p:attrName>
                                        </p:attrNameLst>
                                      </p:cBhvr>
                                      <p:tavLst>
                                        <p:tav tm="0">
                                          <p:val>
                                            <p:fltVal val="0"/>
                                          </p:val>
                                        </p:tav>
                                        <p:tav tm="100000">
                                          <p:val>
                                            <p:strVal val="#ppt_h"/>
                                          </p:val>
                                        </p:tav>
                                      </p:tavLst>
                                    </p:anim>
                                    <p:animEffect transition="in" filter="fade">
                                      <p:cBhvr>
                                        <p:cTn id="9" dur="500"/>
                                        <p:tgtEl>
                                          <p:spTgt spid="23347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33478"/>
                                        </p:tgtEl>
                                        <p:attrNameLst>
                                          <p:attrName>style.visibility</p:attrName>
                                        </p:attrNameLst>
                                      </p:cBhvr>
                                      <p:to>
                                        <p:strVal val="visible"/>
                                      </p:to>
                                    </p:set>
                                    <p:anim calcmode="lin" valueType="num">
                                      <p:cBhvr>
                                        <p:cTn id="14" dur="500" fill="hold"/>
                                        <p:tgtEl>
                                          <p:spTgt spid="233478"/>
                                        </p:tgtEl>
                                        <p:attrNameLst>
                                          <p:attrName>ppt_w</p:attrName>
                                        </p:attrNameLst>
                                      </p:cBhvr>
                                      <p:tavLst>
                                        <p:tav tm="0">
                                          <p:val>
                                            <p:fltVal val="0"/>
                                          </p:val>
                                        </p:tav>
                                        <p:tav tm="100000">
                                          <p:val>
                                            <p:strVal val="#ppt_w"/>
                                          </p:val>
                                        </p:tav>
                                      </p:tavLst>
                                    </p:anim>
                                    <p:anim calcmode="lin" valueType="num">
                                      <p:cBhvr>
                                        <p:cTn id="15" dur="500" fill="hold"/>
                                        <p:tgtEl>
                                          <p:spTgt spid="233478"/>
                                        </p:tgtEl>
                                        <p:attrNameLst>
                                          <p:attrName>ppt_h</p:attrName>
                                        </p:attrNameLst>
                                      </p:cBhvr>
                                      <p:tavLst>
                                        <p:tav tm="0">
                                          <p:val>
                                            <p:fltVal val="0"/>
                                          </p:val>
                                        </p:tav>
                                        <p:tav tm="100000">
                                          <p:val>
                                            <p:strVal val="#ppt_h"/>
                                          </p:val>
                                        </p:tav>
                                      </p:tavLst>
                                    </p:anim>
                                    <p:animEffect transition="in" filter="fade">
                                      <p:cBhvr>
                                        <p:cTn id="16" dur="500"/>
                                        <p:tgtEl>
                                          <p:spTgt spid="23347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33477"/>
                                        </p:tgtEl>
                                        <p:attrNameLst>
                                          <p:attrName>style.visibility</p:attrName>
                                        </p:attrNameLst>
                                      </p:cBhvr>
                                      <p:to>
                                        <p:strVal val="visible"/>
                                      </p:to>
                                    </p:set>
                                    <p:anim calcmode="lin" valueType="num">
                                      <p:cBhvr>
                                        <p:cTn id="21" dur="500" fill="hold"/>
                                        <p:tgtEl>
                                          <p:spTgt spid="233477"/>
                                        </p:tgtEl>
                                        <p:attrNameLst>
                                          <p:attrName>ppt_w</p:attrName>
                                        </p:attrNameLst>
                                      </p:cBhvr>
                                      <p:tavLst>
                                        <p:tav tm="0">
                                          <p:val>
                                            <p:fltVal val="0"/>
                                          </p:val>
                                        </p:tav>
                                        <p:tav tm="100000">
                                          <p:val>
                                            <p:strVal val="#ppt_w"/>
                                          </p:val>
                                        </p:tav>
                                      </p:tavLst>
                                    </p:anim>
                                    <p:anim calcmode="lin" valueType="num">
                                      <p:cBhvr>
                                        <p:cTn id="22" dur="500" fill="hold"/>
                                        <p:tgtEl>
                                          <p:spTgt spid="233477"/>
                                        </p:tgtEl>
                                        <p:attrNameLst>
                                          <p:attrName>ppt_h</p:attrName>
                                        </p:attrNameLst>
                                      </p:cBhvr>
                                      <p:tavLst>
                                        <p:tav tm="0">
                                          <p:val>
                                            <p:fltVal val="0"/>
                                          </p:val>
                                        </p:tav>
                                        <p:tav tm="100000">
                                          <p:val>
                                            <p:strVal val="#ppt_h"/>
                                          </p:val>
                                        </p:tav>
                                      </p:tavLst>
                                    </p:anim>
                                    <p:animEffect transition="in" filter="fade">
                                      <p:cBhvr>
                                        <p:cTn id="23" dur="500"/>
                                        <p:tgtEl>
                                          <p:spTgt spid="23347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233479"/>
                                        </p:tgtEl>
                                        <p:attrNameLst>
                                          <p:attrName>style.visibility</p:attrName>
                                        </p:attrNameLst>
                                      </p:cBhvr>
                                      <p:to>
                                        <p:strVal val="visible"/>
                                      </p:to>
                                    </p:set>
                                    <p:anim calcmode="lin" valueType="num">
                                      <p:cBhvr>
                                        <p:cTn id="35" dur="500" fill="hold"/>
                                        <p:tgtEl>
                                          <p:spTgt spid="233479"/>
                                        </p:tgtEl>
                                        <p:attrNameLst>
                                          <p:attrName>ppt_w</p:attrName>
                                        </p:attrNameLst>
                                      </p:cBhvr>
                                      <p:tavLst>
                                        <p:tav tm="0">
                                          <p:val>
                                            <p:fltVal val="0"/>
                                          </p:val>
                                        </p:tav>
                                        <p:tav tm="100000">
                                          <p:val>
                                            <p:strVal val="#ppt_w"/>
                                          </p:val>
                                        </p:tav>
                                      </p:tavLst>
                                    </p:anim>
                                    <p:anim calcmode="lin" valueType="num">
                                      <p:cBhvr>
                                        <p:cTn id="36" dur="500" fill="hold"/>
                                        <p:tgtEl>
                                          <p:spTgt spid="233479"/>
                                        </p:tgtEl>
                                        <p:attrNameLst>
                                          <p:attrName>ppt_h</p:attrName>
                                        </p:attrNameLst>
                                      </p:cBhvr>
                                      <p:tavLst>
                                        <p:tav tm="0">
                                          <p:val>
                                            <p:fltVal val="0"/>
                                          </p:val>
                                        </p:tav>
                                        <p:tav tm="100000">
                                          <p:val>
                                            <p:strVal val="#ppt_h"/>
                                          </p:val>
                                        </p:tav>
                                      </p:tavLst>
                                    </p:anim>
                                    <p:animEffect transition="in" filter="fade">
                                      <p:cBhvr>
                                        <p:cTn id="37" dur="500"/>
                                        <p:tgtEl>
                                          <p:spTgt spid="23347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233480"/>
                                        </p:tgtEl>
                                        <p:attrNameLst>
                                          <p:attrName>style.visibility</p:attrName>
                                        </p:attrNameLst>
                                      </p:cBhvr>
                                      <p:to>
                                        <p:strVal val="visible"/>
                                      </p:to>
                                    </p:set>
                                    <p:anim calcmode="lin" valueType="num">
                                      <p:cBhvr>
                                        <p:cTn id="42" dur="500" fill="hold"/>
                                        <p:tgtEl>
                                          <p:spTgt spid="233480"/>
                                        </p:tgtEl>
                                        <p:attrNameLst>
                                          <p:attrName>ppt_w</p:attrName>
                                        </p:attrNameLst>
                                      </p:cBhvr>
                                      <p:tavLst>
                                        <p:tav tm="0">
                                          <p:val>
                                            <p:fltVal val="0"/>
                                          </p:val>
                                        </p:tav>
                                        <p:tav tm="100000">
                                          <p:val>
                                            <p:strVal val="#ppt_w"/>
                                          </p:val>
                                        </p:tav>
                                      </p:tavLst>
                                    </p:anim>
                                    <p:anim calcmode="lin" valueType="num">
                                      <p:cBhvr>
                                        <p:cTn id="43" dur="500" fill="hold"/>
                                        <p:tgtEl>
                                          <p:spTgt spid="233480"/>
                                        </p:tgtEl>
                                        <p:attrNameLst>
                                          <p:attrName>ppt_h</p:attrName>
                                        </p:attrNameLst>
                                      </p:cBhvr>
                                      <p:tavLst>
                                        <p:tav tm="0">
                                          <p:val>
                                            <p:fltVal val="0"/>
                                          </p:val>
                                        </p:tav>
                                        <p:tav tm="100000">
                                          <p:val>
                                            <p:strVal val="#ppt_h"/>
                                          </p:val>
                                        </p:tav>
                                      </p:tavLst>
                                    </p:anim>
                                    <p:animEffect transition="in" filter="fade">
                                      <p:cBhvr>
                                        <p:cTn id="44" dur="500"/>
                                        <p:tgtEl>
                                          <p:spTgt spid="23348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233481"/>
                                        </p:tgtEl>
                                        <p:attrNameLst>
                                          <p:attrName>style.visibility</p:attrName>
                                        </p:attrNameLst>
                                      </p:cBhvr>
                                      <p:to>
                                        <p:strVal val="visible"/>
                                      </p:to>
                                    </p:set>
                                    <p:anim calcmode="lin" valueType="num">
                                      <p:cBhvr>
                                        <p:cTn id="49" dur="500" fill="hold"/>
                                        <p:tgtEl>
                                          <p:spTgt spid="233481"/>
                                        </p:tgtEl>
                                        <p:attrNameLst>
                                          <p:attrName>ppt_w</p:attrName>
                                        </p:attrNameLst>
                                      </p:cBhvr>
                                      <p:tavLst>
                                        <p:tav tm="0">
                                          <p:val>
                                            <p:fltVal val="0"/>
                                          </p:val>
                                        </p:tav>
                                        <p:tav tm="100000">
                                          <p:val>
                                            <p:strVal val="#ppt_w"/>
                                          </p:val>
                                        </p:tav>
                                      </p:tavLst>
                                    </p:anim>
                                    <p:anim calcmode="lin" valueType="num">
                                      <p:cBhvr>
                                        <p:cTn id="50" dur="500" fill="hold"/>
                                        <p:tgtEl>
                                          <p:spTgt spid="233481"/>
                                        </p:tgtEl>
                                        <p:attrNameLst>
                                          <p:attrName>ppt_h</p:attrName>
                                        </p:attrNameLst>
                                      </p:cBhvr>
                                      <p:tavLst>
                                        <p:tav tm="0">
                                          <p:val>
                                            <p:fltVal val="0"/>
                                          </p:val>
                                        </p:tav>
                                        <p:tav tm="100000">
                                          <p:val>
                                            <p:strVal val="#ppt_h"/>
                                          </p:val>
                                        </p:tav>
                                      </p:tavLst>
                                    </p:anim>
                                    <p:animEffect transition="in" filter="fade">
                                      <p:cBhvr>
                                        <p:cTn id="51" dur="500"/>
                                        <p:tgtEl>
                                          <p:spTgt spid="23348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233482"/>
                                        </p:tgtEl>
                                        <p:attrNameLst>
                                          <p:attrName>style.visibility</p:attrName>
                                        </p:attrNameLst>
                                      </p:cBhvr>
                                      <p:to>
                                        <p:strVal val="visible"/>
                                      </p:to>
                                    </p:set>
                                    <p:anim calcmode="lin" valueType="num">
                                      <p:cBhvr>
                                        <p:cTn id="56" dur="500" fill="hold"/>
                                        <p:tgtEl>
                                          <p:spTgt spid="233482"/>
                                        </p:tgtEl>
                                        <p:attrNameLst>
                                          <p:attrName>ppt_w</p:attrName>
                                        </p:attrNameLst>
                                      </p:cBhvr>
                                      <p:tavLst>
                                        <p:tav tm="0">
                                          <p:val>
                                            <p:fltVal val="0"/>
                                          </p:val>
                                        </p:tav>
                                        <p:tav tm="100000">
                                          <p:val>
                                            <p:strVal val="#ppt_w"/>
                                          </p:val>
                                        </p:tav>
                                      </p:tavLst>
                                    </p:anim>
                                    <p:anim calcmode="lin" valueType="num">
                                      <p:cBhvr>
                                        <p:cTn id="57" dur="500" fill="hold"/>
                                        <p:tgtEl>
                                          <p:spTgt spid="233482"/>
                                        </p:tgtEl>
                                        <p:attrNameLst>
                                          <p:attrName>ppt_h</p:attrName>
                                        </p:attrNameLst>
                                      </p:cBhvr>
                                      <p:tavLst>
                                        <p:tav tm="0">
                                          <p:val>
                                            <p:fltVal val="0"/>
                                          </p:val>
                                        </p:tav>
                                        <p:tav tm="100000">
                                          <p:val>
                                            <p:strVal val="#ppt_h"/>
                                          </p:val>
                                        </p:tav>
                                      </p:tavLst>
                                    </p:anim>
                                    <p:animEffect transition="in" filter="fade">
                                      <p:cBhvr>
                                        <p:cTn id="58" dur="500"/>
                                        <p:tgtEl>
                                          <p:spTgt spid="233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6" grpId="0"/>
      <p:bldP spid="233477" grpId="0"/>
      <p:bldP spid="233478" grpId="0"/>
      <p:bldP spid="233479" grpId="0"/>
      <p:bldP spid="233480" grpId="0"/>
      <p:bldP spid="233481" grpId="0"/>
      <p:bldP spid="233482" grpId="0"/>
      <p:bldP spid="11"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62" name="Rectangle 11"/>
          <p:cNvSpPr>
            <a:spLocks noGrp="1" noChangeArrowheads="1"/>
          </p:cNvSpPr>
          <p:nvPr>
            <p:ph type="title"/>
          </p:nvPr>
        </p:nvSpPr>
        <p:spPr>
          <a:xfrm>
            <a:off x="838200" y="228600"/>
            <a:ext cx="7772400" cy="762000"/>
          </a:xfrm>
        </p:spPr>
        <p:txBody>
          <a:bodyPr/>
          <a:lstStyle/>
          <a:p>
            <a:pPr eaLnBrk="1" hangingPunct="1"/>
            <a:r>
              <a:rPr lang="en-US" sz="4000" dirty="0" smtClean="0"/>
              <a:t>Typical 5 Machine Whole Body Hi-Lo Circuit Workout</a:t>
            </a:r>
          </a:p>
        </p:txBody>
      </p:sp>
      <p:sp>
        <p:nvSpPr>
          <p:cNvPr id="12" name="Text Box 5"/>
          <p:cNvSpPr txBox="1">
            <a:spLocks noChangeArrowheads="1"/>
          </p:cNvSpPr>
          <p:nvPr/>
        </p:nvSpPr>
        <p:spPr bwMode="auto">
          <a:xfrm>
            <a:off x="533400" y="1270337"/>
            <a:ext cx="800100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b="1" dirty="0" smtClean="0">
                <a:latin typeface="Arial" pitchFamily="34" charset="0"/>
              </a:rPr>
              <a:t>4 Upper Body: 2 Pulling, 2 Pushing</a:t>
            </a:r>
          </a:p>
          <a:p>
            <a:pPr algn="ctr" eaLnBrk="1" hangingPunct="1">
              <a:spcBef>
                <a:spcPct val="50000"/>
              </a:spcBef>
            </a:pPr>
            <a:r>
              <a:rPr lang="en-US" b="1" dirty="0" smtClean="0">
                <a:latin typeface="Arial" pitchFamily="34" charset="0"/>
              </a:rPr>
              <a:t>1 Lower (Legs, Buttocks) Body: 1 Pushing, 1 Pulling</a:t>
            </a:r>
            <a:endParaRPr lang="en-US" b="1" dirty="0">
              <a:latin typeface="Arial" pitchFamily="34" charset="0"/>
            </a:endParaRPr>
          </a:p>
        </p:txBody>
      </p:sp>
      <p:grpSp>
        <p:nvGrpSpPr>
          <p:cNvPr id="18" name="Group 17"/>
          <p:cNvGrpSpPr/>
          <p:nvPr/>
        </p:nvGrpSpPr>
        <p:grpSpPr>
          <a:xfrm>
            <a:off x="609600" y="2362200"/>
            <a:ext cx="1828800" cy="1905000"/>
            <a:chOff x="609600" y="2362200"/>
            <a:chExt cx="1828800" cy="1905000"/>
          </a:xfrm>
        </p:grpSpPr>
        <p:sp>
          <p:nvSpPr>
            <p:cNvPr id="233477" name="Text Box 5"/>
            <p:cNvSpPr txBox="1">
              <a:spLocks noChangeArrowheads="1"/>
            </p:cNvSpPr>
            <p:nvPr/>
          </p:nvSpPr>
          <p:spPr bwMode="auto">
            <a:xfrm>
              <a:off x="685800" y="23622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b="1" dirty="0" err="1" smtClean="0">
                  <a:latin typeface="Arial" pitchFamily="34" charset="0"/>
                </a:rPr>
                <a:t>Pulldown</a:t>
              </a:r>
              <a:endParaRPr lang="en-US" b="1" dirty="0">
                <a:latin typeface="Arial" pitchFamily="34" charset="0"/>
              </a:endParaRPr>
            </a:p>
          </p:txBody>
        </p:sp>
        <p:pic>
          <p:nvPicPr>
            <p:cNvPr id="10" name="SS_Pulldown.mpg">
              <a:hlinkClick r:id="" action="ppaction://media"/>
            </p:cNvPr>
            <p:cNvPicPr>
              <a:picLocks noRot="1" noChangeAspect="1" noChangeArrowheads="1"/>
            </p:cNvPicPr>
            <p:nvPr>
              <a:videoFile r:link="rId5"/>
            </p:nvPr>
          </p:nvPicPr>
          <p:blipFill>
            <a:blip r:embed="rId7" cstate="print"/>
            <a:srcRect/>
            <a:stretch>
              <a:fillRect/>
            </a:stretch>
          </p:blipFill>
          <p:spPr bwMode="auto">
            <a:xfrm>
              <a:off x="609600" y="2895600"/>
              <a:ext cx="1828800" cy="1371600"/>
            </a:xfrm>
            <a:prstGeom prst="rect">
              <a:avLst/>
            </a:prstGeom>
            <a:noFill/>
          </p:spPr>
        </p:pic>
      </p:grpSp>
      <p:grpSp>
        <p:nvGrpSpPr>
          <p:cNvPr id="19" name="Group 18"/>
          <p:cNvGrpSpPr/>
          <p:nvPr/>
        </p:nvGrpSpPr>
        <p:grpSpPr>
          <a:xfrm>
            <a:off x="2971800" y="2362200"/>
            <a:ext cx="2514600" cy="1885950"/>
            <a:chOff x="2971800" y="2362200"/>
            <a:chExt cx="2514600" cy="1885950"/>
          </a:xfrm>
        </p:grpSpPr>
        <p:sp>
          <p:nvSpPr>
            <p:cNvPr id="233478" name="Text Box 6"/>
            <p:cNvSpPr txBox="1">
              <a:spLocks noChangeArrowheads="1"/>
            </p:cNvSpPr>
            <p:nvPr/>
          </p:nvSpPr>
          <p:spPr bwMode="auto">
            <a:xfrm>
              <a:off x="2971800" y="2362200"/>
              <a:ext cx="2514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dirty="0" smtClean="0">
                  <a:latin typeface="Arial" pitchFamily="34" charset="0"/>
                </a:rPr>
                <a:t>Overhead Press</a:t>
              </a:r>
              <a:endParaRPr lang="en-US" b="1" dirty="0">
                <a:latin typeface="Arial" pitchFamily="34" charset="0"/>
              </a:endParaRPr>
            </a:p>
          </p:txBody>
        </p:sp>
        <p:pic>
          <p:nvPicPr>
            <p:cNvPr id="14" name="SS_Overhead.mpeg">
              <a:hlinkClick r:id="" action="ppaction://media"/>
            </p:cNvPr>
            <p:cNvPicPr>
              <a:picLocks noRot="1" noChangeAspect="1" noChangeArrowheads="1"/>
            </p:cNvPicPr>
            <p:nvPr>
              <a:videoFile r:link="rId4"/>
            </p:nvPr>
          </p:nvPicPr>
          <p:blipFill>
            <a:blip r:embed="rId8" cstate="print"/>
            <a:srcRect/>
            <a:stretch>
              <a:fillRect/>
            </a:stretch>
          </p:blipFill>
          <p:spPr bwMode="auto">
            <a:xfrm>
              <a:off x="3352800" y="2819400"/>
              <a:ext cx="1905000" cy="1428750"/>
            </a:xfrm>
            <a:prstGeom prst="rect">
              <a:avLst/>
            </a:prstGeom>
            <a:noFill/>
          </p:spPr>
        </p:pic>
      </p:grpSp>
      <p:grpSp>
        <p:nvGrpSpPr>
          <p:cNvPr id="20" name="Group 19"/>
          <p:cNvGrpSpPr/>
          <p:nvPr/>
        </p:nvGrpSpPr>
        <p:grpSpPr>
          <a:xfrm>
            <a:off x="6019800" y="2362200"/>
            <a:ext cx="2006600" cy="1905000"/>
            <a:chOff x="6019800" y="2362200"/>
            <a:chExt cx="2006600" cy="1905000"/>
          </a:xfrm>
        </p:grpSpPr>
        <p:sp>
          <p:nvSpPr>
            <p:cNvPr id="233474" name="Text Box 2"/>
            <p:cNvSpPr txBox="1">
              <a:spLocks noChangeArrowheads="1"/>
            </p:cNvSpPr>
            <p:nvPr/>
          </p:nvSpPr>
          <p:spPr bwMode="auto">
            <a:xfrm>
              <a:off x="6019800" y="2362200"/>
              <a:ext cx="19812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b="1" dirty="0" smtClean="0">
                  <a:latin typeface="Arial" pitchFamily="34" charset="0"/>
                </a:rPr>
                <a:t>Leg Press</a:t>
              </a:r>
              <a:endParaRPr lang="en-US" b="1" dirty="0">
                <a:latin typeface="Arial" pitchFamily="34" charset="0"/>
              </a:endParaRPr>
            </a:p>
          </p:txBody>
        </p:sp>
        <p:pic>
          <p:nvPicPr>
            <p:cNvPr id="15" name="SS_Legpress.mpg">
              <a:hlinkClick r:id="" action="ppaction://media"/>
            </p:cNvPr>
            <p:cNvPicPr>
              <a:picLocks noRot="1" noChangeAspect="1" noChangeArrowheads="1"/>
            </p:cNvPicPr>
            <p:nvPr>
              <a:videoFile r:link="rId3"/>
            </p:nvPr>
          </p:nvPicPr>
          <p:blipFill>
            <a:blip r:embed="rId9" cstate="print"/>
            <a:srcRect/>
            <a:stretch>
              <a:fillRect/>
            </a:stretch>
          </p:blipFill>
          <p:spPr bwMode="auto">
            <a:xfrm>
              <a:off x="6096000" y="2819400"/>
              <a:ext cx="1930400" cy="1447800"/>
            </a:xfrm>
            <a:prstGeom prst="rect">
              <a:avLst/>
            </a:prstGeom>
            <a:noFill/>
          </p:spPr>
        </p:pic>
      </p:grpSp>
      <p:grpSp>
        <p:nvGrpSpPr>
          <p:cNvPr id="21" name="Group 20"/>
          <p:cNvGrpSpPr/>
          <p:nvPr/>
        </p:nvGrpSpPr>
        <p:grpSpPr>
          <a:xfrm>
            <a:off x="2057400" y="4419600"/>
            <a:ext cx="2133600" cy="1943100"/>
            <a:chOff x="2057400" y="4419600"/>
            <a:chExt cx="2133600" cy="1943100"/>
          </a:xfrm>
        </p:grpSpPr>
        <p:sp>
          <p:nvSpPr>
            <p:cNvPr id="233476" name="Text Box 4"/>
            <p:cNvSpPr txBox="1">
              <a:spLocks noChangeArrowheads="1"/>
            </p:cNvSpPr>
            <p:nvPr/>
          </p:nvSpPr>
          <p:spPr bwMode="auto">
            <a:xfrm>
              <a:off x="2057400" y="4419600"/>
              <a:ext cx="2133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b="1" dirty="0" smtClean="0">
                  <a:latin typeface="Arial" pitchFamily="34" charset="0"/>
                </a:rPr>
                <a:t>Chest Press</a:t>
              </a:r>
              <a:endParaRPr lang="en-US" b="1" dirty="0">
                <a:latin typeface="Arial" pitchFamily="34" charset="0"/>
              </a:endParaRPr>
            </a:p>
          </p:txBody>
        </p:sp>
        <p:pic>
          <p:nvPicPr>
            <p:cNvPr id="16" name="SS_Chestpress.mpeg">
              <a:hlinkClick r:id="" action="ppaction://media"/>
            </p:cNvPr>
            <p:cNvPicPr>
              <a:picLocks noRot="1" noChangeAspect="1" noChangeArrowheads="1"/>
            </p:cNvPicPr>
            <p:nvPr>
              <a:videoFile r:link="rId2"/>
            </p:nvPr>
          </p:nvPicPr>
          <p:blipFill>
            <a:blip r:embed="rId10" cstate="print"/>
            <a:srcRect/>
            <a:stretch>
              <a:fillRect/>
            </a:stretch>
          </p:blipFill>
          <p:spPr bwMode="auto">
            <a:xfrm>
              <a:off x="2209800" y="4953000"/>
              <a:ext cx="1879600" cy="1409700"/>
            </a:xfrm>
            <a:prstGeom prst="rect">
              <a:avLst/>
            </a:prstGeom>
            <a:noFill/>
          </p:spPr>
        </p:pic>
      </p:grpSp>
      <p:grpSp>
        <p:nvGrpSpPr>
          <p:cNvPr id="22" name="Group 21"/>
          <p:cNvGrpSpPr/>
          <p:nvPr/>
        </p:nvGrpSpPr>
        <p:grpSpPr>
          <a:xfrm>
            <a:off x="4953000" y="4419600"/>
            <a:ext cx="1981200" cy="2019300"/>
            <a:chOff x="4953000" y="4419600"/>
            <a:chExt cx="1981200" cy="2019300"/>
          </a:xfrm>
        </p:grpSpPr>
        <p:sp>
          <p:nvSpPr>
            <p:cNvPr id="11" name="Text Box 6"/>
            <p:cNvSpPr txBox="1">
              <a:spLocks noChangeArrowheads="1"/>
            </p:cNvSpPr>
            <p:nvPr/>
          </p:nvSpPr>
          <p:spPr bwMode="auto">
            <a:xfrm>
              <a:off x="5410200" y="441960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dirty="0" smtClean="0">
                  <a:latin typeface="Arial" pitchFamily="34" charset="0"/>
                </a:rPr>
                <a:t>Row</a:t>
              </a:r>
              <a:endParaRPr lang="en-US" b="1" dirty="0">
                <a:latin typeface="Arial" pitchFamily="34" charset="0"/>
              </a:endParaRPr>
            </a:p>
          </p:txBody>
        </p:sp>
        <p:pic>
          <p:nvPicPr>
            <p:cNvPr id="17" name="SS_CompoundRow.avi">
              <a:hlinkClick r:id="" action="ppaction://media"/>
            </p:cNvPr>
            <p:cNvPicPr>
              <a:picLocks noRot="1" noChangeAspect="1" noChangeArrowheads="1"/>
            </p:cNvPicPr>
            <p:nvPr>
              <a:videoFile r:link="rId1"/>
            </p:nvPr>
          </p:nvPicPr>
          <p:blipFill>
            <a:blip r:embed="rId11" cstate="print"/>
            <a:srcRect/>
            <a:stretch>
              <a:fillRect/>
            </a:stretch>
          </p:blipFill>
          <p:spPr bwMode="auto">
            <a:xfrm>
              <a:off x="4953000" y="4953000"/>
              <a:ext cx="1981200" cy="1485900"/>
            </a:xfrm>
            <a:prstGeom prst="rect">
              <a:avLst/>
            </a:prstGeom>
            <a:noFill/>
          </p:spPr>
        </p:pic>
      </p:grpSp>
    </p:spTree>
    <p:extLst>
      <p:ext uri="{BB962C8B-B14F-4D97-AF65-F5344CB8AC3E}">
        <p14:creationId xmlns="" xmlns:p14="http://schemas.microsoft.com/office/powerpoint/2010/main" val="191819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04800" y="228600"/>
            <a:ext cx="4038600" cy="1524000"/>
          </a:xfrm>
        </p:spPr>
        <p:txBody>
          <a:bodyPr/>
          <a:lstStyle/>
          <a:p>
            <a:pPr eaLnBrk="1" hangingPunct="1"/>
            <a:r>
              <a:rPr lang="en-US" sz="4000" dirty="0" smtClean="0"/>
              <a:t>The Repetition Cycle</a:t>
            </a:r>
            <a:endParaRPr lang="en-US" sz="2800" dirty="0" smtClean="0"/>
          </a:p>
        </p:txBody>
      </p:sp>
      <p:pic>
        <p:nvPicPr>
          <p:cNvPr id="50179" name="Picture 3"/>
          <p:cNvPicPr>
            <a:picLocks noChangeAspect="1" noChangeArrowheads="1"/>
          </p:cNvPicPr>
          <p:nvPr/>
        </p:nvPicPr>
        <p:blipFill>
          <a:blip r:embed="rId2" cstate="print">
            <a:lum bright="6000"/>
            <a:extLst>
              <a:ext uri="{28A0092B-C50C-407E-A947-70E740481C1C}">
                <a14:useLocalDpi xmlns="" xmlns:a14="http://schemas.microsoft.com/office/drawing/2010/main" val="0"/>
              </a:ext>
            </a:extLst>
          </a:blip>
          <a:srcRect/>
          <a:stretch>
            <a:fillRect/>
          </a:stretch>
        </p:blipFill>
        <p:spPr bwMode="auto">
          <a:xfrm>
            <a:off x="5163031" y="508000"/>
            <a:ext cx="1541463"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4375" name="Text Box 7"/>
          <p:cNvSpPr txBox="1">
            <a:spLocks noChangeArrowheads="1"/>
          </p:cNvSpPr>
          <p:nvPr/>
        </p:nvSpPr>
        <p:spPr bwMode="auto">
          <a:xfrm>
            <a:off x="304800" y="2057400"/>
            <a:ext cx="26670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b="1" dirty="0">
                <a:solidFill>
                  <a:srgbClr val="FFFF00"/>
                </a:solidFill>
                <a:latin typeface="Arial" pitchFamily="34" charset="0"/>
              </a:rPr>
              <a:t>We will usually only do </a:t>
            </a:r>
            <a:r>
              <a:rPr lang="en-US" b="1" dirty="0" smtClean="0">
                <a:solidFill>
                  <a:srgbClr val="FFFF00"/>
                </a:solidFill>
                <a:latin typeface="Arial" pitchFamily="34" charset="0"/>
              </a:rPr>
              <a:t>6-8 </a:t>
            </a:r>
            <a:r>
              <a:rPr lang="en-US" b="1" dirty="0">
                <a:solidFill>
                  <a:srgbClr val="FFFF00"/>
                </a:solidFill>
                <a:latin typeface="Arial" pitchFamily="34" charset="0"/>
              </a:rPr>
              <a:t>repetitions.</a:t>
            </a:r>
          </a:p>
        </p:txBody>
      </p:sp>
      <p:sp>
        <p:nvSpPr>
          <p:cNvPr id="314378" name="Text Box 10"/>
          <p:cNvSpPr txBox="1">
            <a:spLocks noChangeArrowheads="1"/>
          </p:cNvSpPr>
          <p:nvPr/>
        </p:nvSpPr>
        <p:spPr bwMode="auto">
          <a:xfrm>
            <a:off x="4343400" y="5029200"/>
            <a:ext cx="1066800" cy="29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75000"/>
              </a:lnSpc>
              <a:spcBef>
                <a:spcPct val="50000"/>
              </a:spcBef>
            </a:pPr>
            <a:r>
              <a:rPr lang="en-US" sz="1800" b="1">
                <a:latin typeface="Arial" pitchFamily="34" charset="0"/>
              </a:rPr>
              <a:t>Start</a:t>
            </a:r>
          </a:p>
        </p:txBody>
      </p:sp>
      <p:sp>
        <p:nvSpPr>
          <p:cNvPr id="314379" name="Text Box 11"/>
          <p:cNvSpPr txBox="1">
            <a:spLocks noChangeArrowheads="1"/>
          </p:cNvSpPr>
          <p:nvPr/>
        </p:nvSpPr>
        <p:spPr bwMode="auto">
          <a:xfrm>
            <a:off x="228600" y="5029200"/>
            <a:ext cx="40386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b="1" dirty="0">
                <a:solidFill>
                  <a:srgbClr val="FFFF00"/>
                </a:solidFill>
                <a:latin typeface="Arial" pitchFamily="34" charset="0"/>
              </a:rPr>
              <a:t>The set should be over in about 2 – 2 1/2 </a:t>
            </a:r>
            <a:r>
              <a:rPr lang="en-US" b="1" dirty="0" smtClean="0">
                <a:solidFill>
                  <a:srgbClr val="FFFF00"/>
                </a:solidFill>
                <a:latin typeface="Arial" pitchFamily="34" charset="0"/>
              </a:rPr>
              <a:t>minutes, Then Go to next machine</a:t>
            </a:r>
            <a:endParaRPr lang="en-US" b="1" dirty="0">
              <a:solidFill>
                <a:srgbClr val="FFFF00"/>
              </a:solidFill>
              <a:latin typeface="Arial" pitchFamily="34" charset="0"/>
            </a:endParaRPr>
          </a:p>
        </p:txBody>
      </p:sp>
      <p:sp>
        <p:nvSpPr>
          <p:cNvPr id="314380" name="Text Box 12"/>
          <p:cNvSpPr txBox="1">
            <a:spLocks noChangeArrowheads="1"/>
          </p:cNvSpPr>
          <p:nvPr/>
        </p:nvSpPr>
        <p:spPr bwMode="auto">
          <a:xfrm>
            <a:off x="5921062" y="5295900"/>
            <a:ext cx="2895600" cy="98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75000"/>
              </a:lnSpc>
              <a:spcBef>
                <a:spcPct val="50000"/>
              </a:spcBef>
              <a:buFontTx/>
              <a:buAutoNum type="arabicPeriod"/>
            </a:pPr>
            <a:r>
              <a:rPr lang="en-US" sz="1800" b="1" dirty="0">
                <a:latin typeface="Arial" pitchFamily="34" charset="0"/>
              </a:rPr>
              <a:t>Always Bottom Out</a:t>
            </a:r>
          </a:p>
          <a:p>
            <a:pPr algn="ctr" eaLnBrk="1" hangingPunct="1">
              <a:lnSpc>
                <a:spcPct val="75000"/>
              </a:lnSpc>
              <a:spcBef>
                <a:spcPct val="50000"/>
              </a:spcBef>
              <a:buFontTx/>
              <a:buAutoNum type="arabicPeriod"/>
            </a:pPr>
            <a:r>
              <a:rPr lang="en-US" sz="1800" b="1" dirty="0">
                <a:latin typeface="Arial" pitchFamily="34" charset="0"/>
              </a:rPr>
              <a:t>Don’t Unload or Rest</a:t>
            </a:r>
          </a:p>
          <a:p>
            <a:pPr algn="ctr" eaLnBrk="1" hangingPunct="1">
              <a:lnSpc>
                <a:spcPct val="75000"/>
              </a:lnSpc>
              <a:spcBef>
                <a:spcPct val="50000"/>
              </a:spcBef>
              <a:buFontTx/>
              <a:buAutoNum type="arabicPeriod"/>
            </a:pPr>
            <a:r>
              <a:rPr lang="en-US" sz="1800" b="1" dirty="0">
                <a:latin typeface="Arial" pitchFamily="34" charset="0"/>
              </a:rPr>
              <a:t>Don’t Fire Out</a:t>
            </a:r>
          </a:p>
        </p:txBody>
      </p:sp>
      <p:grpSp>
        <p:nvGrpSpPr>
          <p:cNvPr id="2" name="Group 13"/>
          <p:cNvGrpSpPr>
            <a:grpSpLocks/>
          </p:cNvGrpSpPr>
          <p:nvPr/>
        </p:nvGrpSpPr>
        <p:grpSpPr bwMode="auto">
          <a:xfrm>
            <a:off x="6692900" y="4130675"/>
            <a:ext cx="2057400" cy="990600"/>
            <a:chOff x="3880" y="2554"/>
            <a:chExt cx="1296" cy="624"/>
          </a:xfrm>
        </p:grpSpPr>
        <p:sp>
          <p:nvSpPr>
            <p:cNvPr id="50193" name="Text Box 14"/>
            <p:cNvSpPr txBox="1">
              <a:spLocks noChangeArrowheads="1"/>
            </p:cNvSpPr>
            <p:nvPr/>
          </p:nvSpPr>
          <p:spPr bwMode="auto">
            <a:xfrm>
              <a:off x="3880" y="2554"/>
              <a:ext cx="1296" cy="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75000"/>
                </a:lnSpc>
                <a:spcBef>
                  <a:spcPct val="50000"/>
                </a:spcBef>
              </a:pPr>
              <a:r>
                <a:rPr lang="en-US" sz="1800" b="1" dirty="0">
                  <a:latin typeface="Arial" pitchFamily="34" charset="0"/>
                </a:rPr>
                <a:t>Bottom Out</a:t>
              </a:r>
            </a:p>
          </p:txBody>
        </p:sp>
        <p:sp>
          <p:nvSpPr>
            <p:cNvPr id="50194" name="Text Box 15"/>
            <p:cNvSpPr txBox="1">
              <a:spLocks noChangeArrowheads="1"/>
            </p:cNvSpPr>
            <p:nvPr/>
          </p:nvSpPr>
          <p:spPr bwMode="auto">
            <a:xfrm>
              <a:off x="3880" y="2860"/>
              <a:ext cx="1296" cy="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75000"/>
                </a:lnSpc>
                <a:spcBef>
                  <a:spcPct val="50000"/>
                </a:spcBef>
              </a:pPr>
              <a:r>
                <a:rPr lang="en-US" sz="1800" b="1" dirty="0">
                  <a:latin typeface="Arial" pitchFamily="34" charset="0"/>
                </a:rPr>
                <a:t>Rules of the Bottom Out</a:t>
              </a:r>
            </a:p>
          </p:txBody>
        </p:sp>
      </p:grpSp>
      <p:sp>
        <p:nvSpPr>
          <p:cNvPr id="314384" name="Text Box 16"/>
          <p:cNvSpPr txBox="1">
            <a:spLocks noChangeArrowheads="1"/>
          </p:cNvSpPr>
          <p:nvPr/>
        </p:nvSpPr>
        <p:spPr bwMode="auto">
          <a:xfrm>
            <a:off x="152400" y="3429000"/>
            <a:ext cx="32766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b="1" dirty="0">
                <a:solidFill>
                  <a:srgbClr val="FFFF00"/>
                </a:solidFill>
                <a:latin typeface="Arial" pitchFamily="34" charset="0"/>
              </a:rPr>
              <a:t>Reps 1,2,3 Hard Reps </a:t>
            </a:r>
            <a:r>
              <a:rPr lang="en-US" b="1" dirty="0" smtClean="0">
                <a:solidFill>
                  <a:srgbClr val="FFFF00"/>
                </a:solidFill>
                <a:latin typeface="Arial" pitchFamily="34" charset="0"/>
              </a:rPr>
              <a:t>4,5,6 </a:t>
            </a:r>
            <a:r>
              <a:rPr lang="en-US" b="1" dirty="0">
                <a:solidFill>
                  <a:srgbClr val="FFFF00"/>
                </a:solidFill>
                <a:latin typeface="Arial" pitchFamily="34" charset="0"/>
              </a:rPr>
              <a:t>Very Hard Reps </a:t>
            </a:r>
            <a:r>
              <a:rPr lang="en-US" b="1" dirty="0" smtClean="0">
                <a:solidFill>
                  <a:srgbClr val="FFFF00"/>
                </a:solidFill>
                <a:latin typeface="Arial" pitchFamily="34" charset="0"/>
              </a:rPr>
              <a:t>7 </a:t>
            </a:r>
            <a:r>
              <a:rPr lang="en-US" b="1" dirty="0">
                <a:solidFill>
                  <a:srgbClr val="FFFF00"/>
                </a:solidFill>
                <a:latin typeface="Arial" pitchFamily="34" charset="0"/>
              </a:rPr>
              <a:t>or </a:t>
            </a:r>
            <a:r>
              <a:rPr lang="en-US" b="1" dirty="0" smtClean="0">
                <a:solidFill>
                  <a:srgbClr val="FFFF00"/>
                </a:solidFill>
                <a:latin typeface="Arial" pitchFamily="34" charset="0"/>
              </a:rPr>
              <a:t>8 </a:t>
            </a:r>
            <a:r>
              <a:rPr lang="en-US" b="1" dirty="0">
                <a:solidFill>
                  <a:srgbClr val="FFFF00"/>
                </a:solidFill>
                <a:latin typeface="Arial" pitchFamily="34" charset="0"/>
              </a:rPr>
              <a:t>Fail</a:t>
            </a:r>
          </a:p>
        </p:txBody>
      </p:sp>
      <p:grpSp>
        <p:nvGrpSpPr>
          <p:cNvPr id="3" name="Group 25"/>
          <p:cNvGrpSpPr>
            <a:grpSpLocks/>
          </p:cNvGrpSpPr>
          <p:nvPr/>
        </p:nvGrpSpPr>
        <p:grpSpPr bwMode="auto">
          <a:xfrm>
            <a:off x="6252661" y="838200"/>
            <a:ext cx="2667000" cy="866775"/>
            <a:chOff x="3936" y="960"/>
            <a:chExt cx="1824" cy="517"/>
          </a:xfrm>
        </p:grpSpPr>
        <p:sp>
          <p:nvSpPr>
            <p:cNvPr id="50191" name="Text Box 6"/>
            <p:cNvSpPr txBox="1">
              <a:spLocks noChangeArrowheads="1"/>
            </p:cNvSpPr>
            <p:nvPr/>
          </p:nvSpPr>
          <p:spPr bwMode="auto">
            <a:xfrm>
              <a:off x="4273" y="960"/>
              <a:ext cx="1487" cy="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60000"/>
                </a:lnSpc>
                <a:spcBef>
                  <a:spcPct val="50000"/>
                </a:spcBef>
              </a:pPr>
              <a:r>
                <a:rPr lang="en-US" sz="1800" b="1">
                  <a:latin typeface="Arial" pitchFamily="34" charset="0"/>
                </a:rPr>
                <a:t>Negative</a:t>
              </a:r>
            </a:p>
            <a:p>
              <a:pPr algn="ctr" eaLnBrk="1" hangingPunct="1">
                <a:lnSpc>
                  <a:spcPct val="60000"/>
                </a:lnSpc>
                <a:spcBef>
                  <a:spcPct val="50000"/>
                </a:spcBef>
              </a:pPr>
              <a:r>
                <a:rPr lang="en-US" sz="1800" b="1">
                  <a:latin typeface="Arial" pitchFamily="34" charset="0"/>
                </a:rPr>
                <a:t>10 Seconds</a:t>
              </a:r>
            </a:p>
            <a:p>
              <a:pPr algn="ctr" eaLnBrk="1" hangingPunct="1">
                <a:lnSpc>
                  <a:spcPct val="60000"/>
                </a:lnSpc>
                <a:spcBef>
                  <a:spcPct val="50000"/>
                </a:spcBef>
              </a:pPr>
              <a:r>
                <a:rPr lang="en-US" sz="1800" b="1">
                  <a:latin typeface="Arial" pitchFamily="34" charset="0"/>
                </a:rPr>
                <a:t>Weights go Down</a:t>
              </a:r>
            </a:p>
          </p:txBody>
        </p:sp>
        <p:pic>
          <p:nvPicPr>
            <p:cNvPr id="50192" name="Picture 22"/>
            <p:cNvPicPr>
              <a:picLocks noChangeAspect="1" noChangeArrowheads="1"/>
            </p:cNvPicPr>
            <p:nvPr/>
          </p:nvPicPr>
          <p:blipFill>
            <a:blip r:embed="rId3" cstate="print">
              <a:extLst>
                <a:ext uri="{28A0092B-C50C-407E-A947-70E740481C1C}">
                  <a14:useLocalDpi xmlns="" xmlns:a14="http://schemas.microsoft.com/office/drawing/2010/main" val="0"/>
                </a:ext>
              </a:extLst>
            </a:blip>
            <a:srcRect t="18373" b="21913"/>
            <a:stretch>
              <a:fillRect/>
            </a:stretch>
          </p:blipFill>
          <p:spPr bwMode="auto">
            <a:xfrm>
              <a:off x="3936" y="960"/>
              <a:ext cx="388" cy="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 name="Group 24"/>
          <p:cNvGrpSpPr>
            <a:grpSpLocks/>
          </p:cNvGrpSpPr>
          <p:nvPr/>
        </p:nvGrpSpPr>
        <p:grpSpPr bwMode="auto">
          <a:xfrm>
            <a:off x="3200400" y="3715058"/>
            <a:ext cx="2457450" cy="1036042"/>
            <a:chOff x="1968" y="2439"/>
            <a:chExt cx="1624" cy="622"/>
          </a:xfrm>
        </p:grpSpPr>
        <p:sp>
          <p:nvSpPr>
            <p:cNvPr id="50189" name="Text Box 4"/>
            <p:cNvSpPr txBox="1">
              <a:spLocks noChangeArrowheads="1"/>
            </p:cNvSpPr>
            <p:nvPr/>
          </p:nvSpPr>
          <p:spPr bwMode="auto">
            <a:xfrm>
              <a:off x="1968" y="2439"/>
              <a:ext cx="1297" cy="5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65000"/>
                </a:lnSpc>
                <a:spcBef>
                  <a:spcPct val="50000"/>
                </a:spcBef>
              </a:pPr>
              <a:r>
                <a:rPr lang="en-US" sz="1800" b="1" dirty="0">
                  <a:latin typeface="Arial" pitchFamily="34" charset="0"/>
                </a:rPr>
                <a:t>Positive</a:t>
              </a:r>
            </a:p>
            <a:p>
              <a:pPr algn="ctr" eaLnBrk="1" hangingPunct="1">
                <a:lnSpc>
                  <a:spcPct val="65000"/>
                </a:lnSpc>
                <a:spcBef>
                  <a:spcPct val="50000"/>
                </a:spcBef>
              </a:pPr>
              <a:r>
                <a:rPr lang="en-US" sz="1800" b="1" dirty="0">
                  <a:latin typeface="Arial" pitchFamily="34" charset="0"/>
                </a:rPr>
                <a:t>10 Seconds</a:t>
              </a:r>
            </a:p>
            <a:p>
              <a:pPr algn="ctr" eaLnBrk="1" hangingPunct="1">
                <a:lnSpc>
                  <a:spcPct val="65000"/>
                </a:lnSpc>
                <a:spcBef>
                  <a:spcPct val="50000"/>
                </a:spcBef>
              </a:pPr>
              <a:r>
                <a:rPr lang="en-US" sz="1800" b="1" dirty="0">
                  <a:latin typeface="Arial" pitchFamily="34" charset="0"/>
                </a:rPr>
                <a:t>Weights go Up</a:t>
              </a:r>
            </a:p>
          </p:txBody>
        </p:sp>
        <p:pic>
          <p:nvPicPr>
            <p:cNvPr id="50190" name="Picture 17"/>
            <p:cNvPicPr>
              <a:picLocks noChangeAspect="1" noChangeArrowheads="1"/>
            </p:cNvPicPr>
            <p:nvPr/>
          </p:nvPicPr>
          <p:blipFill>
            <a:blip r:embed="rId3" cstate="print">
              <a:extLst>
                <a:ext uri="{28A0092B-C50C-407E-A947-70E740481C1C}">
                  <a14:useLocalDpi xmlns="" xmlns:a14="http://schemas.microsoft.com/office/drawing/2010/main" val="0"/>
                </a:ext>
              </a:extLst>
            </a:blip>
            <a:srcRect t="18373" b="21913"/>
            <a:stretch>
              <a:fillRect/>
            </a:stretch>
          </p:blipFill>
          <p:spPr bwMode="auto">
            <a:xfrm>
              <a:off x="3168" y="2496"/>
              <a:ext cx="424" cy="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14395" name="Picture 27"/>
          <p:cNvPicPr>
            <a:picLocks noGrp="1" noChangeAspect="1" noChangeArrowheads="1"/>
          </p:cNvPicPr>
          <p:nvPr>
            <p:ph sz="half" idx="1"/>
          </p:nvPr>
        </p:nvPicPr>
        <p:blipFill>
          <a:blip r:embed="rId3" cstate="print">
            <a:extLst>
              <a:ext uri="{28A0092B-C50C-407E-A947-70E740481C1C}">
                <a14:useLocalDpi xmlns="" xmlns:a14="http://schemas.microsoft.com/office/drawing/2010/main" val="0"/>
              </a:ext>
            </a:extLst>
          </a:blip>
          <a:srcRect t="18373" b="21913"/>
          <a:stretch>
            <a:fillRect/>
          </a:stretch>
        </p:blipFill>
        <p:spPr>
          <a:xfrm>
            <a:off x="6429375" y="3577286"/>
            <a:ext cx="527050" cy="703263"/>
          </a:xfrm>
          <a:noFill/>
        </p:spPr>
      </p:pic>
      <p:sp>
        <p:nvSpPr>
          <p:cNvPr id="19" name="Text Box 5"/>
          <p:cNvSpPr txBox="1">
            <a:spLocks noChangeArrowheads="1"/>
          </p:cNvSpPr>
          <p:nvPr/>
        </p:nvSpPr>
        <p:spPr bwMode="auto">
          <a:xfrm>
            <a:off x="596900" y="1704975"/>
            <a:ext cx="8153400" cy="954107"/>
          </a:xfrm>
          <a:prstGeom prst="rect">
            <a:avLst/>
          </a:prstGeom>
          <a:solidFill>
            <a:srgbClr val="FFFF00"/>
          </a:solidFill>
          <a:ln w="12700">
            <a:solidFill>
              <a:srgbClr val="0000FF"/>
            </a:solidFill>
            <a:miter lim="800000"/>
            <a:headEnd type="none" w="sm" len="sm"/>
            <a:tailEnd type="none" w="sm" len="sm"/>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2800" b="1" i="1" dirty="0" smtClean="0">
                <a:solidFill>
                  <a:schemeClr val="bg1">
                    <a:lumMod val="50000"/>
                  </a:schemeClr>
                </a:solidFill>
                <a:latin typeface="Arial" pitchFamily="34" charset="0"/>
              </a:rPr>
              <a:t>This form of exercise fatigues the targeted muscles rapidly and safely. </a:t>
            </a:r>
          </a:p>
        </p:txBody>
      </p:sp>
      <p:sp>
        <p:nvSpPr>
          <p:cNvPr id="20" name="Text Box 5"/>
          <p:cNvSpPr txBox="1">
            <a:spLocks noChangeArrowheads="1"/>
          </p:cNvSpPr>
          <p:nvPr/>
        </p:nvSpPr>
        <p:spPr bwMode="auto">
          <a:xfrm>
            <a:off x="609600" y="2981980"/>
            <a:ext cx="8153400" cy="523220"/>
          </a:xfrm>
          <a:prstGeom prst="rect">
            <a:avLst/>
          </a:prstGeom>
          <a:solidFill>
            <a:srgbClr val="FFFF00"/>
          </a:solidFill>
          <a:ln w="12700">
            <a:solidFill>
              <a:srgbClr val="0000FF"/>
            </a:solidFill>
            <a:miter lim="800000"/>
            <a:headEnd type="none" w="sm" len="sm"/>
            <a:tailEnd type="none" w="sm" len="sm"/>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2800" b="1" i="1" dirty="0" smtClean="0">
                <a:solidFill>
                  <a:schemeClr val="bg1">
                    <a:lumMod val="50000"/>
                  </a:schemeClr>
                </a:solidFill>
                <a:latin typeface="Arial" pitchFamily="34" charset="0"/>
              </a:rPr>
              <a:t>Creates a Powerful Stimulus for</a:t>
            </a:r>
          </a:p>
        </p:txBody>
      </p:sp>
      <p:sp>
        <p:nvSpPr>
          <p:cNvPr id="21" name="Text Box 5"/>
          <p:cNvSpPr txBox="1">
            <a:spLocks noChangeArrowheads="1"/>
          </p:cNvSpPr>
          <p:nvPr/>
        </p:nvSpPr>
        <p:spPr bwMode="auto">
          <a:xfrm>
            <a:off x="617561" y="3885624"/>
            <a:ext cx="8153400" cy="1169551"/>
          </a:xfrm>
          <a:prstGeom prst="rect">
            <a:avLst/>
          </a:prstGeom>
          <a:solidFill>
            <a:srgbClr val="FFFF00"/>
          </a:solidFill>
          <a:ln w="12700">
            <a:solidFill>
              <a:srgbClr val="0000FF"/>
            </a:solidFill>
            <a:miter lim="800000"/>
            <a:headEnd type="none" w="sm" len="sm"/>
            <a:tailEnd type="none" w="sm" len="sm"/>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2800" b="1" i="1" dirty="0" smtClean="0">
                <a:solidFill>
                  <a:schemeClr val="bg1">
                    <a:lumMod val="50000"/>
                  </a:schemeClr>
                </a:solidFill>
                <a:latin typeface="Arial" pitchFamily="34" charset="0"/>
              </a:rPr>
              <a:t>Metabolic, Structural and </a:t>
            </a:r>
          </a:p>
          <a:p>
            <a:pPr algn="ctr">
              <a:spcBef>
                <a:spcPct val="50000"/>
              </a:spcBef>
            </a:pPr>
            <a:r>
              <a:rPr lang="en-US" sz="2800" b="1" i="1" dirty="0" smtClean="0">
                <a:solidFill>
                  <a:schemeClr val="bg1">
                    <a:lumMod val="50000"/>
                  </a:schemeClr>
                </a:solidFill>
                <a:latin typeface="Arial" pitchFamily="34" charset="0"/>
              </a:rPr>
              <a:t>Whole Body Physiologic Changes</a:t>
            </a:r>
            <a:endParaRPr lang="en-US" sz="2800" b="1" i="1" dirty="0">
              <a:solidFill>
                <a:schemeClr val="bg1">
                  <a:lumMod val="50000"/>
                </a:schemeClr>
              </a:solidFill>
              <a:latin typeface="Arial" pitchFamily="34" charset="0"/>
            </a:endParaRPr>
          </a:p>
        </p:txBody>
      </p:sp>
    </p:spTree>
    <p:extLst>
      <p:ext uri="{BB962C8B-B14F-4D97-AF65-F5344CB8AC3E}">
        <p14:creationId xmlns="" xmlns:p14="http://schemas.microsoft.com/office/powerpoint/2010/main" val="16859335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43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64" presetClass="path" presetSubtype="0" accel="50000" decel="50000" fill="hold" nodeType="clickEffect">
                                  <p:stCondLst>
                                    <p:cond delay="0"/>
                                  </p:stCondLst>
                                  <p:childTnLst>
                                    <p:animMotion origin="layout" path="M -3.33333E-6 5.78035E-7 L -3.33333E-6 -0.39954 " pathEditMode="relative" rAng="0" ptsTypes="AA">
                                      <p:cBhvr>
                                        <p:cTn id="14" dur="3000" fill="hold"/>
                                        <p:tgtEl>
                                          <p:spTgt spid="4"/>
                                        </p:tgtEl>
                                        <p:attrNameLst>
                                          <p:attrName>ppt_x</p:attrName>
                                          <p:attrName>ppt_y</p:attrName>
                                        </p:attrNameLst>
                                      </p:cBhvr>
                                      <p:rCtr x="0" y="-19977"/>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path" presetSubtype="0" accel="50000" decel="50000" fill="hold" nodeType="clickEffect">
                                  <p:stCondLst>
                                    <p:cond delay="0"/>
                                  </p:stCondLst>
                                  <p:childTnLst>
                                    <p:animMotion origin="layout" path="M 3.33333E-6 -1.44509E-6 L 3.33333E-6 0.29965 " pathEditMode="relative" rAng="0" ptsTypes="AA">
                                      <p:cBhvr>
                                        <p:cTn id="22" dur="3000" fill="hold"/>
                                        <p:tgtEl>
                                          <p:spTgt spid="3"/>
                                        </p:tgtEl>
                                        <p:attrNameLst>
                                          <p:attrName>ppt_x</p:attrName>
                                          <p:attrName>ppt_y</p:attrName>
                                        </p:attrNameLst>
                                      </p:cBhvr>
                                      <p:rCtr x="0" y="14983"/>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14380">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14380">
                                            <p:txEl>
                                              <p:pRg st="1" end="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314380">
                                            <p:txEl>
                                              <p:pRg st="2" end="2"/>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1439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0" presetClass="path" presetSubtype="0" accel="50000" decel="50000" fill="hold" nodeType="clickEffect">
                                  <p:stCondLst>
                                    <p:cond delay="0"/>
                                  </p:stCondLst>
                                  <p:childTnLst>
                                    <p:animMotion origin="layout" path="M -1.38889E-6 -2.83237E-6 C -0.00573 0.00948 -0.01129 0.01919 -0.0158 0.02544 C -0.02031 0.03168 -0.0224 0.03561 -0.02691 0.03815 C -0.03143 0.0407 -0.03663 0.04 -0.04271 0.04023 C -0.04879 0.04046 -0.05677 0.04046 -0.06337 0.04023 C -0.06997 0.04 -0.07552 0.04139 -0.08247 0.03815 C -0.08941 0.03492 -0.09896 0.0259 -0.10469 0.02127 C -0.11042 0.01665 -0.11389 0.01665 -0.11736 0.01064 C -0.12084 0.00463 -0.12396 -0.0074 -0.12535 -0.0148 C -0.12674 -0.02219 -0.12535 -0.02358 -0.12535 -0.03375 C -0.12535 -0.04393 -0.12535 -0.06867 -0.12535 -0.07607 " pathEditMode="relative" ptsTypes="aaaaaaaaaaA">
                                      <p:cBhvr>
                                        <p:cTn id="46" dur="3000" fill="hold"/>
                                        <p:tgtEl>
                                          <p:spTgt spid="314395"/>
                                        </p:tgtEl>
                                        <p:attrNameLst>
                                          <p:attrName>ppt_x</p:attrName>
                                          <p:attrName>ppt_y</p:attrName>
                                        </p:attrNameLst>
                                      </p:cBhvr>
                                    </p:animMotion>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314375"/>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314384">
                                            <p:txEl>
                                              <p:pRg st="0" end="0"/>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31437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fltVal val="0"/>
                                          </p:val>
                                        </p:tav>
                                        <p:tav tm="100000">
                                          <p:val>
                                            <p:strVal val="#ppt_w"/>
                                          </p:val>
                                        </p:tav>
                                      </p:tavLst>
                                    </p:anim>
                                    <p:anim calcmode="lin" valueType="num">
                                      <p:cBhvr>
                                        <p:cTn id="64"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23" presetClass="entr" presetSubtype="16"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p:cTn id="69" dur="500" fill="hold"/>
                                        <p:tgtEl>
                                          <p:spTgt spid="20"/>
                                        </p:tgtEl>
                                        <p:attrNameLst>
                                          <p:attrName>ppt_w</p:attrName>
                                        </p:attrNameLst>
                                      </p:cBhvr>
                                      <p:tavLst>
                                        <p:tav tm="0">
                                          <p:val>
                                            <p:fltVal val="0"/>
                                          </p:val>
                                        </p:tav>
                                        <p:tav tm="100000">
                                          <p:val>
                                            <p:strVal val="#ppt_w"/>
                                          </p:val>
                                        </p:tav>
                                      </p:tavLst>
                                    </p:anim>
                                    <p:anim calcmode="lin" valueType="num">
                                      <p:cBhvr>
                                        <p:cTn id="70"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23" presetClass="entr" presetSubtype="16"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500" fill="hold"/>
                                        <p:tgtEl>
                                          <p:spTgt spid="21"/>
                                        </p:tgtEl>
                                        <p:attrNameLst>
                                          <p:attrName>ppt_w</p:attrName>
                                        </p:attrNameLst>
                                      </p:cBhvr>
                                      <p:tavLst>
                                        <p:tav tm="0">
                                          <p:val>
                                            <p:fltVal val="0"/>
                                          </p:val>
                                        </p:tav>
                                        <p:tav tm="100000">
                                          <p:val>
                                            <p:strVal val="#ppt_w"/>
                                          </p:val>
                                        </p:tav>
                                      </p:tavLst>
                                    </p:anim>
                                    <p:anim calcmode="lin" valueType="num">
                                      <p:cBhvr>
                                        <p:cTn id="76"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5" grpId="0" autoUpdateAnimBg="0"/>
      <p:bldP spid="314378" grpId="0"/>
      <p:bldP spid="314379" grpId="0" autoUpdateAnimBg="0"/>
      <p:bldP spid="314380" grpId="0" build="p" autoUpdateAnimBg="0"/>
      <p:bldP spid="314384" grpId="0" build="p" autoUpdateAnimBg="0"/>
      <p:bldP spid="19" grpId="0" animBg="1" autoUpdateAnimBg="0"/>
      <p:bldP spid="20" grpId="0" animBg="1" autoUpdateAnimBg="0"/>
      <p:bldP spid="21" grpId="0" animBg="1"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96925" y="152400"/>
            <a:ext cx="7508875" cy="40109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sp>
        <p:nvSpPr>
          <p:cNvPr id="2495493" name="Text Box 5"/>
          <p:cNvSpPr txBox="1">
            <a:spLocks noChangeArrowheads="1"/>
          </p:cNvSpPr>
          <p:nvPr/>
        </p:nvSpPr>
        <p:spPr bwMode="auto">
          <a:xfrm>
            <a:off x="685800" y="4267200"/>
            <a:ext cx="8153400" cy="2239963"/>
          </a:xfrm>
          <a:prstGeom prst="rect">
            <a:avLst/>
          </a:prstGeom>
          <a:solidFill>
            <a:srgbClr val="FFFF00"/>
          </a:solidFill>
          <a:ln w="12700">
            <a:solidFill>
              <a:srgbClr val="0000FF"/>
            </a:solidFill>
            <a:miter lim="800000"/>
            <a:headEnd type="none" w="sm" len="sm"/>
            <a:tailEnd type="none" w="sm" len="sm"/>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800" b="1" i="1" dirty="0">
                <a:solidFill>
                  <a:schemeClr val="bg1">
                    <a:lumMod val="50000"/>
                  </a:schemeClr>
                </a:solidFill>
                <a:latin typeface="Arial" pitchFamily="34" charset="0"/>
              </a:rPr>
              <a:t>“596 Genes returned back to youthful levels in Skeletal Muscle after 6 Months of Resistance Training.  Many of these were related to Mitochondrial Function which controls energy production in the muscles!”</a:t>
            </a:r>
          </a:p>
        </p:txBody>
      </p:sp>
      <p:sp>
        <p:nvSpPr>
          <p:cNvPr id="2495495" name="Text Box 7"/>
          <p:cNvSpPr txBox="1">
            <a:spLocks noChangeArrowheads="1"/>
          </p:cNvSpPr>
          <p:nvPr/>
        </p:nvSpPr>
        <p:spPr bwMode="auto">
          <a:xfrm>
            <a:off x="2057400" y="405255"/>
            <a:ext cx="5105400" cy="1752600"/>
          </a:xfrm>
          <a:prstGeom prst="rect">
            <a:avLst/>
          </a:prstGeom>
          <a:solidFill>
            <a:srgbClr val="FFFF00"/>
          </a:solidFill>
          <a:ln w="12700">
            <a:solidFill>
              <a:srgbClr val="0000FF"/>
            </a:solidFill>
            <a:miter lim="800000"/>
            <a:headEnd type="none" w="sm" len="sm"/>
            <a:tailEnd type="none" w="sm" len="sm"/>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3600" b="1" i="1" dirty="0">
                <a:solidFill>
                  <a:schemeClr val="bg1">
                    <a:lumMod val="50000"/>
                  </a:schemeClr>
                </a:solidFill>
                <a:latin typeface="Arial" pitchFamily="34" charset="0"/>
              </a:rPr>
              <a:t>We’re </a:t>
            </a:r>
            <a:r>
              <a:rPr lang="en-US" sz="3600" b="1" i="1" dirty="0" err="1">
                <a:solidFill>
                  <a:schemeClr val="bg1">
                    <a:lumMod val="50000"/>
                  </a:schemeClr>
                </a:solidFill>
                <a:latin typeface="Arial" pitchFamily="34" charset="0"/>
              </a:rPr>
              <a:t>gonna</a:t>
            </a:r>
            <a:r>
              <a:rPr lang="en-US" sz="3600" b="1" i="1" dirty="0">
                <a:solidFill>
                  <a:schemeClr val="bg1">
                    <a:lumMod val="50000"/>
                  </a:schemeClr>
                </a:solidFill>
                <a:latin typeface="Arial" pitchFamily="34" charset="0"/>
              </a:rPr>
              <a:t> “</a:t>
            </a:r>
            <a:r>
              <a:rPr lang="en-US" sz="3600" b="1" i="1" dirty="0" err="1">
                <a:solidFill>
                  <a:schemeClr val="bg1">
                    <a:lumMod val="50000"/>
                  </a:schemeClr>
                </a:solidFill>
                <a:latin typeface="Arial" pitchFamily="34" charset="0"/>
              </a:rPr>
              <a:t>Youthanize</a:t>
            </a:r>
            <a:r>
              <a:rPr lang="en-US" sz="3600" b="1" i="1" dirty="0">
                <a:solidFill>
                  <a:schemeClr val="bg1">
                    <a:lumMod val="50000"/>
                  </a:schemeClr>
                </a:solidFill>
                <a:latin typeface="Arial" pitchFamily="34" charset="0"/>
              </a:rPr>
              <a:t>” not “Euthanize” You!</a:t>
            </a:r>
          </a:p>
        </p:txBody>
      </p:sp>
      <p:sp>
        <p:nvSpPr>
          <p:cNvPr id="5" name="Text Box 30"/>
          <p:cNvSpPr txBox="1">
            <a:spLocks noChangeArrowheads="1"/>
          </p:cNvSpPr>
          <p:nvPr/>
        </p:nvSpPr>
        <p:spPr bwMode="auto">
          <a:xfrm>
            <a:off x="533400" y="2362200"/>
            <a:ext cx="8153400" cy="1477963"/>
          </a:xfrm>
          <a:prstGeom prst="rect">
            <a:avLst/>
          </a:prstGeom>
          <a:solidFill>
            <a:schemeClr val="tx2"/>
          </a:solidFill>
          <a:ln w="12700" cap="sq">
            <a:solidFill>
              <a:srgbClr val="000099"/>
            </a:solidFill>
            <a:miter lim="800000"/>
            <a:headEnd type="none" w="sm" len="sm"/>
            <a:tailEnd type="none" w="sm" len="sm"/>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3600" b="1" dirty="0">
                <a:solidFill>
                  <a:schemeClr val="bg1">
                    <a:lumMod val="50000"/>
                  </a:schemeClr>
                </a:solidFill>
                <a:latin typeface="Arial" pitchFamily="34" charset="0"/>
              </a:rPr>
              <a:t>Rule 4: Get your Vitamin “X”!! </a:t>
            </a:r>
          </a:p>
          <a:p>
            <a:pPr algn="ctr" eaLnBrk="1" hangingPunct="1">
              <a:spcBef>
                <a:spcPct val="50000"/>
              </a:spcBef>
            </a:pPr>
            <a:r>
              <a:rPr lang="en-US" sz="3600" b="1" dirty="0">
                <a:solidFill>
                  <a:schemeClr val="bg1">
                    <a:lumMod val="50000"/>
                  </a:schemeClr>
                </a:solidFill>
                <a:latin typeface="Arial" pitchFamily="34" charset="0"/>
              </a:rPr>
              <a:t>Think Strength Training!!</a:t>
            </a:r>
          </a:p>
        </p:txBody>
      </p:sp>
      <p:sp>
        <p:nvSpPr>
          <p:cNvPr id="6" name="Text Box 7"/>
          <p:cNvSpPr txBox="1">
            <a:spLocks noChangeArrowheads="1"/>
          </p:cNvSpPr>
          <p:nvPr/>
        </p:nvSpPr>
        <p:spPr bwMode="auto">
          <a:xfrm>
            <a:off x="304800" y="303074"/>
            <a:ext cx="8305800" cy="1754326"/>
          </a:xfrm>
          <a:prstGeom prst="rect">
            <a:avLst/>
          </a:prstGeom>
          <a:solidFill>
            <a:srgbClr val="FFFF00"/>
          </a:solidFill>
          <a:ln w="12700">
            <a:solidFill>
              <a:srgbClr val="0000FF"/>
            </a:solidFill>
            <a:miter lim="800000"/>
            <a:headEnd type="none" w="sm" len="sm"/>
            <a:tailEnd type="none" w="sm" len="sm"/>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3600" b="1" i="1" dirty="0" smtClean="0">
                <a:solidFill>
                  <a:schemeClr val="bg1">
                    <a:lumMod val="50000"/>
                  </a:schemeClr>
                </a:solidFill>
                <a:latin typeface="Arial" pitchFamily="34" charset="0"/>
              </a:rPr>
              <a:t>If there is a single “Anti-Aging Strategy” it has to be High Intensity Strength Training!</a:t>
            </a:r>
            <a:endParaRPr lang="en-US" sz="3600" b="1" i="1" dirty="0">
              <a:solidFill>
                <a:schemeClr val="bg1">
                  <a:lumMod val="50000"/>
                </a:schemeClr>
              </a:solidFill>
              <a:latin typeface="Arial" pitchFamily="34" charset="0"/>
            </a:endParaRPr>
          </a:p>
        </p:txBody>
      </p:sp>
    </p:spTree>
    <p:extLst>
      <p:ext uri="{BB962C8B-B14F-4D97-AF65-F5344CB8AC3E}">
        <p14:creationId xmlns="" xmlns:p14="http://schemas.microsoft.com/office/powerpoint/2010/main" val="3122650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495493"/>
                                        </p:tgtEl>
                                        <p:attrNameLst>
                                          <p:attrName>style.visibility</p:attrName>
                                        </p:attrNameLst>
                                      </p:cBhvr>
                                      <p:to>
                                        <p:strVal val="visible"/>
                                      </p:to>
                                    </p:set>
                                    <p:anim calcmode="lin" valueType="num">
                                      <p:cBhvr>
                                        <p:cTn id="7" dur="500" fill="hold"/>
                                        <p:tgtEl>
                                          <p:spTgt spid="2495493"/>
                                        </p:tgtEl>
                                        <p:attrNameLst>
                                          <p:attrName>ppt_w</p:attrName>
                                        </p:attrNameLst>
                                      </p:cBhvr>
                                      <p:tavLst>
                                        <p:tav tm="0">
                                          <p:val>
                                            <p:fltVal val="0"/>
                                          </p:val>
                                        </p:tav>
                                        <p:tav tm="100000">
                                          <p:val>
                                            <p:strVal val="#ppt_w"/>
                                          </p:val>
                                        </p:tav>
                                      </p:tavLst>
                                    </p:anim>
                                    <p:anim calcmode="lin" valueType="num">
                                      <p:cBhvr>
                                        <p:cTn id="8" dur="500" fill="hold"/>
                                        <p:tgtEl>
                                          <p:spTgt spid="249549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495495"/>
                                        </p:tgtEl>
                                        <p:attrNameLst>
                                          <p:attrName>style.visibility</p:attrName>
                                        </p:attrNameLst>
                                      </p:cBhvr>
                                      <p:to>
                                        <p:strVal val="visible"/>
                                      </p:to>
                                    </p:set>
                                    <p:anim calcmode="lin" valueType="num">
                                      <p:cBhvr>
                                        <p:cTn id="19" dur="500" fill="hold"/>
                                        <p:tgtEl>
                                          <p:spTgt spid="2495495"/>
                                        </p:tgtEl>
                                        <p:attrNameLst>
                                          <p:attrName>ppt_w</p:attrName>
                                        </p:attrNameLst>
                                      </p:cBhvr>
                                      <p:tavLst>
                                        <p:tav tm="0">
                                          <p:val>
                                            <p:fltVal val="0"/>
                                          </p:val>
                                        </p:tav>
                                        <p:tav tm="100000">
                                          <p:val>
                                            <p:strVal val="#ppt_w"/>
                                          </p:val>
                                        </p:tav>
                                      </p:tavLst>
                                    </p:anim>
                                    <p:anim calcmode="lin" valueType="num">
                                      <p:cBhvr>
                                        <p:cTn id="20" dur="500" fill="hold"/>
                                        <p:tgtEl>
                                          <p:spTgt spid="2495495"/>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5">
                                            <p:bg/>
                                          </p:spTgt>
                                        </p:tgtEl>
                                        <p:attrNameLst>
                                          <p:attrName>style.visibility</p:attrName>
                                        </p:attrNameLst>
                                      </p:cBhvr>
                                      <p:to>
                                        <p:strVal val="visible"/>
                                      </p:to>
                                    </p:set>
                                    <p:anim calcmode="lin" valueType="num">
                                      <p:cBhvr>
                                        <p:cTn id="25" dur="500" fill="hold"/>
                                        <p:tgtEl>
                                          <p:spTgt spid="5">
                                            <p:bg/>
                                          </p:spTgt>
                                        </p:tgtEl>
                                        <p:attrNameLst>
                                          <p:attrName>ppt_w</p:attrName>
                                        </p:attrNameLst>
                                      </p:cBhvr>
                                      <p:tavLst>
                                        <p:tav tm="0">
                                          <p:val>
                                            <p:fltVal val="0"/>
                                          </p:val>
                                        </p:tav>
                                        <p:tav tm="100000">
                                          <p:val>
                                            <p:strVal val="#ppt_w"/>
                                          </p:val>
                                        </p:tav>
                                      </p:tavLst>
                                    </p:anim>
                                    <p:anim calcmode="lin" valueType="num">
                                      <p:cBhvr>
                                        <p:cTn id="26" dur="500" fill="hold"/>
                                        <p:tgtEl>
                                          <p:spTgt spid="5">
                                            <p:bg/>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 calcmode="lin" valueType="num">
                                      <p:cBhvr>
                                        <p:cTn id="31"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 calcmode="lin" valueType="num">
                                      <p:cBhvr>
                                        <p:cTn id="3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5">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5493" grpId="0" animBg="1" autoUpdateAnimBg="0"/>
      <p:bldP spid="2495495" grpId="0" animBg="1" autoUpdateAnimBg="0"/>
      <p:bldP spid="5" grpId="0" build="p" animBg="1" autoUpdateAnimBg="0"/>
      <p:bldP spid="6"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6669741" cy="609600"/>
          </a:xfrm>
        </p:spPr>
        <p:txBody>
          <a:bodyPr/>
          <a:lstStyle/>
          <a:p>
            <a:r>
              <a:rPr lang="en-US" sz="4000" dirty="0" smtClean="0"/>
              <a:t>Physiologic Monitoring     6 Min CBC Workout</a:t>
            </a:r>
            <a:endParaRPr lang="en-US" sz="4000" dirty="0"/>
          </a:p>
        </p:txBody>
      </p:sp>
      <p:pic>
        <p:nvPicPr>
          <p:cNvPr id="338946" name="Picture 2" descr="http://www.insideoutsidespa.com/newsletter/cbc-wo-4-12-12-largest.jpg"/>
          <p:cNvPicPr>
            <a:picLocks noChangeAspect="1" noChangeArrowheads="1"/>
          </p:cNvPicPr>
          <p:nvPr/>
        </p:nvPicPr>
        <p:blipFill>
          <a:blip r:embed="rId2" cstate="print"/>
          <a:srcRect/>
          <a:stretch>
            <a:fillRect/>
          </a:stretch>
        </p:blipFill>
        <p:spPr bwMode="auto">
          <a:xfrm>
            <a:off x="401637" y="1132599"/>
            <a:ext cx="8493125" cy="4701174"/>
          </a:xfrm>
          <a:prstGeom prst="rect">
            <a:avLst/>
          </a:prstGeom>
          <a:noFill/>
        </p:spPr>
      </p:pic>
      <p:sp>
        <p:nvSpPr>
          <p:cNvPr id="4" name="Rectangle 3"/>
          <p:cNvSpPr/>
          <p:nvPr/>
        </p:nvSpPr>
        <p:spPr>
          <a:xfrm>
            <a:off x="914400" y="6096000"/>
            <a:ext cx="7543800" cy="461665"/>
          </a:xfrm>
          <a:prstGeom prst="rect">
            <a:avLst/>
          </a:prstGeom>
        </p:spPr>
        <p:txBody>
          <a:bodyPr wrap="square">
            <a:spAutoFit/>
          </a:bodyPr>
          <a:lstStyle/>
          <a:p>
            <a:pPr algn="ctr"/>
            <a:r>
              <a:rPr lang="en-US" b="1" dirty="0" smtClean="0">
                <a:latin typeface="+mn-lt"/>
                <a:hlinkClick r:id="rId3"/>
              </a:rPr>
              <a:t>http://www.youtube.com/watch?v=FFLvtTpZpWc</a:t>
            </a:r>
            <a:r>
              <a:rPr lang="en-US" b="1" dirty="0" smtClean="0">
                <a:latin typeface="+mn-lt"/>
              </a:rPr>
              <a:t> </a:t>
            </a:r>
            <a:endParaRPr lang="en-US" b="1" dirty="0">
              <a:latin typeface="+mn-lt"/>
            </a:endParaRPr>
          </a:p>
        </p:txBody>
      </p:sp>
      <p:sp>
        <p:nvSpPr>
          <p:cNvPr id="5" name="TextBox 4"/>
          <p:cNvSpPr txBox="1"/>
          <p:nvPr/>
        </p:nvSpPr>
        <p:spPr>
          <a:xfrm>
            <a:off x="838200" y="5786735"/>
            <a:ext cx="7620000" cy="461665"/>
          </a:xfrm>
          <a:prstGeom prst="rect">
            <a:avLst/>
          </a:prstGeom>
          <a:noFill/>
        </p:spPr>
        <p:txBody>
          <a:bodyPr wrap="square" rtlCol="0">
            <a:spAutoFit/>
          </a:bodyPr>
          <a:lstStyle/>
          <a:p>
            <a:r>
              <a:rPr lang="en-US" dirty="0" smtClean="0">
                <a:latin typeface="+mn-lt"/>
              </a:rPr>
              <a:t>Not the typical Whole Body Workout Most Clients Do.</a:t>
            </a:r>
            <a:endParaRPr lang="en-US" dirty="0">
              <a:latin typeface="+mn-lt"/>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402286"/>
            <a:ext cx="6172200" cy="609600"/>
          </a:xfrm>
        </p:spPr>
        <p:txBody>
          <a:bodyPr/>
          <a:lstStyle/>
          <a:p>
            <a:r>
              <a:rPr lang="en-US" sz="4000" dirty="0" smtClean="0"/>
              <a:t>Physiologic Monitoring     6 Min CBC Workout</a:t>
            </a:r>
            <a:endParaRPr lang="en-US" sz="4000" dirty="0"/>
          </a:p>
        </p:txBody>
      </p:sp>
      <p:pic>
        <p:nvPicPr>
          <p:cNvPr id="338946" name="Picture 2" descr="http://www.insideoutsidespa.com/newsletter/cbc-wo-4-12-12-largest.jpg"/>
          <p:cNvPicPr>
            <a:picLocks noChangeAspect="1" noChangeArrowheads="1"/>
          </p:cNvPicPr>
          <p:nvPr/>
        </p:nvPicPr>
        <p:blipFill>
          <a:blip r:embed="rId3" cstate="print"/>
          <a:srcRect/>
          <a:stretch>
            <a:fillRect/>
          </a:stretch>
        </p:blipFill>
        <p:spPr bwMode="auto">
          <a:xfrm>
            <a:off x="228600" y="152400"/>
            <a:ext cx="2004189" cy="1109373"/>
          </a:xfrm>
          <a:prstGeom prst="rect">
            <a:avLst/>
          </a:prstGeom>
          <a:noFill/>
        </p:spPr>
      </p:pic>
      <p:sp>
        <p:nvSpPr>
          <p:cNvPr id="4" name="Rectangle 3"/>
          <p:cNvSpPr/>
          <p:nvPr/>
        </p:nvSpPr>
        <p:spPr>
          <a:xfrm>
            <a:off x="914400" y="6096000"/>
            <a:ext cx="7543800" cy="461665"/>
          </a:xfrm>
          <a:prstGeom prst="rect">
            <a:avLst/>
          </a:prstGeom>
        </p:spPr>
        <p:txBody>
          <a:bodyPr wrap="square">
            <a:spAutoFit/>
          </a:bodyPr>
          <a:lstStyle/>
          <a:p>
            <a:pPr algn="ctr"/>
            <a:r>
              <a:rPr lang="en-US" b="1" dirty="0" smtClean="0">
                <a:latin typeface="+mn-lt"/>
                <a:hlinkClick r:id="rId4"/>
              </a:rPr>
              <a:t>http://www.youtube.com/watch?v=FFLvtTpZpWc</a:t>
            </a:r>
            <a:r>
              <a:rPr lang="en-US" b="1" dirty="0" smtClean="0">
                <a:latin typeface="+mn-lt"/>
              </a:rPr>
              <a:t> </a:t>
            </a:r>
            <a:endParaRPr lang="en-US" b="1" dirty="0">
              <a:latin typeface="+mn-lt"/>
            </a:endParaRPr>
          </a:p>
        </p:txBody>
      </p:sp>
      <p:sp>
        <p:nvSpPr>
          <p:cNvPr id="5" name="TextBox 4"/>
          <p:cNvSpPr txBox="1"/>
          <p:nvPr/>
        </p:nvSpPr>
        <p:spPr>
          <a:xfrm>
            <a:off x="838200" y="5786735"/>
            <a:ext cx="7620000" cy="461665"/>
          </a:xfrm>
          <a:prstGeom prst="rect">
            <a:avLst/>
          </a:prstGeom>
          <a:noFill/>
        </p:spPr>
        <p:txBody>
          <a:bodyPr wrap="square" rtlCol="0">
            <a:spAutoFit/>
          </a:bodyPr>
          <a:lstStyle/>
          <a:p>
            <a:r>
              <a:rPr lang="en-US" dirty="0" smtClean="0">
                <a:latin typeface="+mn-lt"/>
              </a:rPr>
              <a:t>Not the typical Whole Body Workout Most Clients Do.</a:t>
            </a:r>
            <a:endParaRPr lang="en-US" dirty="0">
              <a:latin typeface="+mn-lt"/>
            </a:endParaRPr>
          </a:p>
        </p:txBody>
      </p:sp>
      <p:pic>
        <p:nvPicPr>
          <p:cNvPr id="3" name="Dr. C Pulldown.wmv">
            <a:hlinkClick r:id="" action="ppaction://media"/>
          </p:cNvPr>
          <p:cNvPicPr>
            <a:picLocks noChangeAspect="1"/>
          </p:cNvPicPr>
          <p:nvPr>
            <a:videoFile r:link="rId1"/>
            <p:extLst>
              <p:ext uri="{DAA4B4D4-6D71-4841-9C94-3DE7FCFB9230}">
                <p14:media xmlns="" xmlns:p14="http://schemas.microsoft.com/office/powerpoint/2010/main" r:embed="rId5"/>
              </p:ext>
            </p:extLst>
          </p:nvPr>
        </p:nvPicPr>
        <p:blipFill rotWithShape="1">
          <a:blip r:embed="rId6" cstate="print"/>
          <a:srcRect t="6815" b="6915"/>
          <a:stretch/>
        </p:blipFill>
        <p:spPr>
          <a:xfrm>
            <a:off x="1230694" y="1733266"/>
            <a:ext cx="6096000" cy="3944204"/>
          </a:xfrm>
          <a:prstGeom prst="rect">
            <a:avLst/>
          </a:prstGeom>
        </p:spPr>
      </p:pic>
    </p:spTree>
    <p:extLst>
      <p:ext uri="{BB962C8B-B14F-4D97-AF65-F5344CB8AC3E}">
        <p14:creationId xmlns="" xmlns:p14="http://schemas.microsoft.com/office/powerpoint/2010/main" val="28837051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762000"/>
          </a:xfrm>
        </p:spPr>
        <p:txBody>
          <a:bodyPr/>
          <a:lstStyle/>
          <a:p>
            <a:r>
              <a:rPr lang="en-US" dirty="0" smtClean="0"/>
              <a:t>HIT  or  HIIT</a:t>
            </a:r>
            <a:endParaRPr lang="en-US" dirty="0"/>
          </a:p>
        </p:txBody>
      </p:sp>
      <p:sp>
        <p:nvSpPr>
          <p:cNvPr id="3" name="TextBox 2"/>
          <p:cNvSpPr txBox="1"/>
          <p:nvPr/>
        </p:nvSpPr>
        <p:spPr>
          <a:xfrm>
            <a:off x="990600" y="914400"/>
            <a:ext cx="7391400" cy="461665"/>
          </a:xfrm>
          <a:prstGeom prst="rect">
            <a:avLst/>
          </a:prstGeom>
          <a:noFill/>
        </p:spPr>
        <p:txBody>
          <a:bodyPr wrap="square" rtlCol="0">
            <a:spAutoFit/>
          </a:bodyPr>
          <a:lstStyle/>
          <a:p>
            <a:pPr algn="ctr"/>
            <a:r>
              <a:rPr lang="en-US" b="1" dirty="0" smtClean="0">
                <a:latin typeface="Arial" pitchFamily="34" charset="0"/>
              </a:rPr>
              <a:t>HIT  -  High Intensity (strength) Training</a:t>
            </a:r>
            <a:endParaRPr lang="en-US" b="1" dirty="0">
              <a:latin typeface="Arial" pitchFamily="34" charset="0"/>
            </a:endParaRPr>
          </a:p>
        </p:txBody>
      </p:sp>
      <p:sp>
        <p:nvSpPr>
          <p:cNvPr id="4" name="TextBox 3"/>
          <p:cNvSpPr txBox="1"/>
          <p:nvPr/>
        </p:nvSpPr>
        <p:spPr>
          <a:xfrm>
            <a:off x="685800" y="1371600"/>
            <a:ext cx="7391400" cy="461665"/>
          </a:xfrm>
          <a:prstGeom prst="rect">
            <a:avLst/>
          </a:prstGeom>
          <a:noFill/>
        </p:spPr>
        <p:txBody>
          <a:bodyPr wrap="square" rtlCol="0">
            <a:spAutoFit/>
          </a:bodyPr>
          <a:lstStyle/>
          <a:p>
            <a:pPr algn="ctr"/>
            <a:r>
              <a:rPr lang="en-US" b="1" dirty="0" smtClean="0">
                <a:latin typeface="Arial" pitchFamily="34" charset="0"/>
              </a:rPr>
              <a:t>HIIT  -  High Intensity Interval (aerobic) Training</a:t>
            </a:r>
            <a:endParaRPr lang="en-US" b="1" dirty="0">
              <a:latin typeface="Arial" pitchFamily="34" charset="0"/>
            </a:endParaRPr>
          </a:p>
        </p:txBody>
      </p:sp>
      <p:sp>
        <p:nvSpPr>
          <p:cNvPr id="8" name="TextBox 7"/>
          <p:cNvSpPr txBox="1"/>
          <p:nvPr/>
        </p:nvSpPr>
        <p:spPr>
          <a:xfrm>
            <a:off x="457200" y="1828800"/>
            <a:ext cx="8839200" cy="954107"/>
          </a:xfrm>
          <a:prstGeom prst="rect">
            <a:avLst/>
          </a:prstGeom>
          <a:noFill/>
        </p:spPr>
        <p:txBody>
          <a:bodyPr wrap="square" rtlCol="0">
            <a:spAutoFit/>
          </a:bodyPr>
          <a:lstStyle/>
          <a:p>
            <a:r>
              <a:rPr lang="en-US" b="1" dirty="0" smtClean="0">
                <a:latin typeface="Arial" pitchFamily="34" charset="0"/>
              </a:rPr>
              <a:t>     </a:t>
            </a:r>
            <a:r>
              <a:rPr lang="en-US" sz="3200" b="1" dirty="0" smtClean="0">
                <a:latin typeface="Arial" pitchFamily="34" charset="0"/>
              </a:rPr>
              <a:t> HIT</a:t>
            </a:r>
            <a:r>
              <a:rPr lang="en-US" b="1" dirty="0" smtClean="0">
                <a:latin typeface="Arial" pitchFamily="34" charset="0"/>
              </a:rPr>
              <a:t>                                    </a:t>
            </a:r>
            <a:r>
              <a:rPr lang="en-US" sz="3200" b="1" dirty="0" smtClean="0">
                <a:latin typeface="Arial" pitchFamily="34" charset="0"/>
              </a:rPr>
              <a:t> HIIT</a:t>
            </a:r>
            <a:endParaRPr lang="en-US" b="1" dirty="0" smtClean="0">
              <a:latin typeface="Arial" pitchFamily="34" charset="0"/>
            </a:endParaRPr>
          </a:p>
          <a:p>
            <a:endParaRPr lang="en-US" b="1" dirty="0" smtClean="0">
              <a:latin typeface="Arial" pitchFamily="34" charset="0"/>
            </a:endParaRPr>
          </a:p>
        </p:txBody>
      </p:sp>
      <p:sp>
        <p:nvSpPr>
          <p:cNvPr id="9" name="TextBox 8"/>
          <p:cNvSpPr txBox="1"/>
          <p:nvPr/>
        </p:nvSpPr>
        <p:spPr>
          <a:xfrm>
            <a:off x="381000" y="2819400"/>
            <a:ext cx="8839200" cy="1938992"/>
          </a:xfrm>
          <a:prstGeom prst="rect">
            <a:avLst/>
          </a:prstGeom>
          <a:noFill/>
        </p:spPr>
        <p:txBody>
          <a:bodyPr wrap="square" rtlCol="0">
            <a:spAutoFit/>
          </a:bodyPr>
          <a:lstStyle/>
          <a:p>
            <a:r>
              <a:rPr lang="en-US" b="1" dirty="0" smtClean="0">
                <a:latin typeface="Arial" pitchFamily="34" charset="0"/>
              </a:rPr>
              <a:t>Circuit with Machines	   Cycle, Running, Swimming</a:t>
            </a:r>
          </a:p>
          <a:p>
            <a:r>
              <a:rPr lang="en-US" b="1" dirty="0" smtClean="0">
                <a:latin typeface="Arial" pitchFamily="34" charset="0"/>
              </a:rPr>
              <a:t>Slow Steady Intensity         Fast 20-30 sec burst, then slow</a:t>
            </a:r>
          </a:p>
          <a:p>
            <a:r>
              <a:rPr lang="en-US" b="1" dirty="0" smtClean="0">
                <a:latin typeface="Arial" pitchFamily="34" charset="0"/>
              </a:rPr>
              <a:t>Safer				   May cause injury   f=ma</a:t>
            </a:r>
          </a:p>
          <a:p>
            <a:r>
              <a:rPr lang="en-US" b="1" dirty="0" err="1" smtClean="0">
                <a:latin typeface="Arial" pitchFamily="34" charset="0"/>
              </a:rPr>
              <a:t>Timewise</a:t>
            </a:r>
            <a:r>
              <a:rPr lang="en-US" b="1" dirty="0" smtClean="0">
                <a:latin typeface="Arial" pitchFamily="34" charset="0"/>
              </a:rPr>
              <a:t>			   </a:t>
            </a:r>
            <a:r>
              <a:rPr lang="en-US" b="1" dirty="0" err="1" smtClean="0">
                <a:latin typeface="Arial" pitchFamily="34" charset="0"/>
              </a:rPr>
              <a:t>Timewise</a:t>
            </a:r>
            <a:endParaRPr lang="en-US" b="1" dirty="0" smtClean="0">
              <a:latin typeface="Arial" pitchFamily="34" charset="0"/>
            </a:endParaRPr>
          </a:p>
          <a:p>
            <a:r>
              <a:rPr lang="en-US" b="1" dirty="0" smtClean="0">
                <a:latin typeface="Arial" pitchFamily="34" charset="0"/>
              </a:rPr>
              <a:t>Lifelong Strategy		   Poor Lifelong Strategy </a:t>
            </a:r>
          </a:p>
        </p:txBody>
      </p:sp>
      <p:grpSp>
        <p:nvGrpSpPr>
          <p:cNvPr id="14" name="Group 13"/>
          <p:cNvGrpSpPr/>
          <p:nvPr/>
        </p:nvGrpSpPr>
        <p:grpSpPr>
          <a:xfrm>
            <a:off x="381000" y="1905000"/>
            <a:ext cx="8839200" cy="1071265"/>
            <a:chOff x="381000" y="1905000"/>
            <a:chExt cx="8839200" cy="1071265"/>
          </a:xfrm>
        </p:grpSpPr>
        <p:sp>
          <p:nvSpPr>
            <p:cNvPr id="5" name="TextBox 4"/>
            <p:cNvSpPr txBox="1"/>
            <p:nvPr/>
          </p:nvSpPr>
          <p:spPr>
            <a:xfrm>
              <a:off x="381000" y="2514600"/>
              <a:ext cx="8839200" cy="461665"/>
            </a:xfrm>
            <a:prstGeom prst="rect">
              <a:avLst/>
            </a:prstGeom>
            <a:noFill/>
          </p:spPr>
          <p:txBody>
            <a:bodyPr wrap="square" rtlCol="0">
              <a:spAutoFit/>
            </a:bodyPr>
            <a:lstStyle/>
            <a:p>
              <a:r>
                <a:rPr lang="en-US" b="1" dirty="0" smtClean="0">
                  <a:latin typeface="Arial" pitchFamily="34" charset="0"/>
                </a:rPr>
                <a:t>Anaerobic + Aerobic	   </a:t>
              </a:r>
              <a:r>
                <a:rPr lang="en-US" b="1" dirty="0" err="1" smtClean="0">
                  <a:latin typeface="Arial" pitchFamily="34" charset="0"/>
                </a:rPr>
                <a:t>Aerobic</a:t>
              </a:r>
              <a:r>
                <a:rPr lang="en-US" b="1" dirty="0" smtClean="0">
                  <a:latin typeface="Arial" pitchFamily="34" charset="0"/>
                </a:rPr>
                <a:t> Primarily</a:t>
              </a:r>
            </a:p>
          </p:txBody>
        </p:sp>
        <p:pic>
          <p:nvPicPr>
            <p:cNvPr id="340994" name="Picture 2" descr="Monark 874 - Ergometer cycle">
              <a:hlinkClick r:id="rId2" tooltip="Monark 874 - Ergometer cycle"/>
            </p:cNvPr>
            <p:cNvPicPr>
              <a:picLocks noChangeAspect="1" noChangeArrowheads="1"/>
            </p:cNvPicPr>
            <p:nvPr/>
          </p:nvPicPr>
          <p:blipFill>
            <a:blip r:embed="rId3" cstate="print"/>
            <a:srcRect/>
            <a:stretch>
              <a:fillRect/>
            </a:stretch>
          </p:blipFill>
          <p:spPr bwMode="auto">
            <a:xfrm>
              <a:off x="6775136" y="1905000"/>
              <a:ext cx="692464" cy="758826"/>
            </a:xfrm>
            <a:prstGeom prst="rect">
              <a:avLst/>
            </a:prstGeom>
            <a:noFill/>
          </p:spPr>
        </p:pic>
        <p:pic>
          <p:nvPicPr>
            <p:cNvPr id="250881" name="Picture 1"/>
            <p:cNvPicPr>
              <a:picLocks noChangeAspect="1" noChangeArrowheads="1"/>
            </p:cNvPicPr>
            <p:nvPr/>
          </p:nvPicPr>
          <p:blipFill>
            <a:blip r:embed="rId4" cstate="print"/>
            <a:srcRect/>
            <a:stretch>
              <a:fillRect/>
            </a:stretch>
          </p:blipFill>
          <p:spPr bwMode="auto">
            <a:xfrm>
              <a:off x="3124200" y="1905000"/>
              <a:ext cx="609600" cy="769620"/>
            </a:xfrm>
            <a:prstGeom prst="rect">
              <a:avLst/>
            </a:prstGeom>
            <a:noFill/>
            <a:ln w="9525">
              <a:noFill/>
              <a:miter lim="800000"/>
              <a:headEnd/>
              <a:tailEnd/>
            </a:ln>
          </p:spPr>
        </p:pic>
      </p:grpSp>
      <p:grpSp>
        <p:nvGrpSpPr>
          <p:cNvPr id="13" name="Group 12"/>
          <p:cNvGrpSpPr/>
          <p:nvPr/>
        </p:nvGrpSpPr>
        <p:grpSpPr>
          <a:xfrm>
            <a:off x="762000" y="4800600"/>
            <a:ext cx="7200502" cy="1795173"/>
            <a:chOff x="762000" y="4800600"/>
            <a:chExt cx="7200502" cy="1795173"/>
          </a:xfrm>
        </p:grpSpPr>
        <p:pic>
          <p:nvPicPr>
            <p:cNvPr id="340996" name="Picture 4" descr="http://graemethomasonline.com/wp-content/uploads/2011/03/spin-class.jpg">
              <a:hlinkClick r:id="rId5"/>
            </p:cNvPr>
            <p:cNvPicPr>
              <a:picLocks noChangeAspect="1" noChangeArrowheads="1"/>
            </p:cNvPicPr>
            <p:nvPr/>
          </p:nvPicPr>
          <p:blipFill>
            <a:blip r:embed="rId6" cstate="print"/>
            <a:srcRect/>
            <a:stretch>
              <a:fillRect/>
            </a:stretch>
          </p:blipFill>
          <p:spPr bwMode="auto">
            <a:xfrm>
              <a:off x="5334000" y="4800600"/>
              <a:ext cx="2628502" cy="1754372"/>
            </a:xfrm>
            <a:prstGeom prst="rect">
              <a:avLst/>
            </a:prstGeom>
            <a:noFill/>
          </p:spPr>
        </p:pic>
        <p:pic>
          <p:nvPicPr>
            <p:cNvPr id="12" name="Picture 2" descr="http://www.insideoutsidespa.com/newsletter/cbc-wo-4-12-12-largest.jpg"/>
            <p:cNvPicPr>
              <a:picLocks noChangeAspect="1" noChangeArrowheads="1"/>
            </p:cNvPicPr>
            <p:nvPr/>
          </p:nvPicPr>
          <p:blipFill>
            <a:blip r:embed="rId7" cstate="print"/>
            <a:srcRect/>
            <a:stretch>
              <a:fillRect/>
            </a:stretch>
          </p:blipFill>
          <p:spPr bwMode="auto">
            <a:xfrm>
              <a:off x="762000" y="4800600"/>
              <a:ext cx="3243153" cy="1795173"/>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2"/>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10000" y="762000"/>
            <a:ext cx="4909907" cy="5181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Rectangle 1"/>
          <p:cNvSpPr/>
          <p:nvPr/>
        </p:nvSpPr>
        <p:spPr>
          <a:xfrm>
            <a:off x="723900" y="6101702"/>
            <a:ext cx="8305800" cy="369332"/>
          </a:xfrm>
          <a:prstGeom prst="rect">
            <a:avLst/>
          </a:prstGeom>
        </p:spPr>
        <p:txBody>
          <a:bodyPr wrap="square">
            <a:spAutoFit/>
          </a:bodyPr>
          <a:lstStyle/>
          <a:p>
            <a:r>
              <a:rPr lang="en-US" sz="1800" b="1" dirty="0">
                <a:latin typeface="+mn-lt"/>
                <a:hlinkClick r:id="rId2"/>
              </a:rPr>
              <a:t>http://well.blogs.nytimes.com/2013/05/09/the-scientific-7-minute-workout</a:t>
            </a:r>
            <a:r>
              <a:rPr lang="en-US" sz="1800" b="1" dirty="0" smtClean="0">
                <a:latin typeface="+mn-lt"/>
                <a:hlinkClick r:id="rId2"/>
              </a:rPr>
              <a:t>/</a:t>
            </a:r>
            <a:r>
              <a:rPr lang="en-US" sz="1800" b="1" dirty="0" smtClean="0">
                <a:latin typeface="+mn-lt"/>
              </a:rPr>
              <a:t> </a:t>
            </a:r>
            <a:endParaRPr lang="en-US" sz="1800" b="1" dirty="0">
              <a:latin typeface="+mn-lt"/>
            </a:endParaRPr>
          </a:p>
        </p:txBody>
      </p:sp>
      <p:pic>
        <p:nvPicPr>
          <p:cNvPr id="3075"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52400" y="152400"/>
            <a:ext cx="3186191" cy="5048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419600" y="228600"/>
            <a:ext cx="4533900" cy="3524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Box 5"/>
          <p:cNvSpPr txBox="1"/>
          <p:nvPr/>
        </p:nvSpPr>
        <p:spPr>
          <a:xfrm>
            <a:off x="5257800" y="762000"/>
            <a:ext cx="1252266" cy="400110"/>
          </a:xfrm>
          <a:prstGeom prst="rect">
            <a:avLst/>
          </a:prstGeom>
          <a:noFill/>
        </p:spPr>
        <p:txBody>
          <a:bodyPr wrap="none" rtlCol="0">
            <a:spAutoFit/>
          </a:bodyPr>
          <a:lstStyle/>
          <a:p>
            <a:r>
              <a:rPr lang="en-US" sz="2000" b="1" dirty="0" smtClean="0">
                <a:solidFill>
                  <a:schemeClr val="bg2"/>
                </a:solidFill>
                <a:latin typeface="+mn-lt"/>
              </a:rPr>
              <a:t>9 May 13</a:t>
            </a:r>
            <a:endParaRPr lang="en-US" sz="2000" b="1" dirty="0">
              <a:solidFill>
                <a:schemeClr val="bg2"/>
              </a:solidFill>
              <a:latin typeface="+mn-lt"/>
            </a:endParaRPr>
          </a:p>
        </p:txBody>
      </p:sp>
      <p:sp>
        <p:nvSpPr>
          <p:cNvPr id="7" name="TextBox 6"/>
          <p:cNvSpPr txBox="1"/>
          <p:nvPr/>
        </p:nvSpPr>
        <p:spPr>
          <a:xfrm>
            <a:off x="569794" y="1371600"/>
            <a:ext cx="2971800" cy="1200329"/>
          </a:xfrm>
          <a:prstGeom prst="rect">
            <a:avLst/>
          </a:prstGeom>
          <a:noFill/>
        </p:spPr>
        <p:txBody>
          <a:bodyPr wrap="square" rtlCol="0">
            <a:spAutoFit/>
          </a:bodyPr>
          <a:lstStyle/>
          <a:p>
            <a:pPr algn="ctr"/>
            <a:r>
              <a:rPr lang="en-US" b="1" dirty="0" smtClean="0">
                <a:latin typeface="+mn-lt"/>
              </a:rPr>
              <a:t>30 Seconds </a:t>
            </a:r>
          </a:p>
          <a:p>
            <a:pPr algn="ctr"/>
            <a:r>
              <a:rPr lang="en-US" b="1" dirty="0" smtClean="0">
                <a:latin typeface="+mn-lt"/>
              </a:rPr>
              <a:t>10 Second Rest</a:t>
            </a:r>
          </a:p>
          <a:p>
            <a:pPr algn="ctr"/>
            <a:r>
              <a:rPr lang="en-US" b="1" dirty="0" smtClean="0">
                <a:latin typeface="+mn-lt"/>
              </a:rPr>
              <a:t>Repeat Circuit x 3</a:t>
            </a:r>
            <a:endParaRPr lang="en-US" b="1" dirty="0">
              <a:latin typeface="+mn-lt"/>
            </a:endParaRPr>
          </a:p>
        </p:txBody>
      </p:sp>
      <p:sp>
        <p:nvSpPr>
          <p:cNvPr id="10" name="TextBox 9"/>
          <p:cNvSpPr txBox="1"/>
          <p:nvPr/>
        </p:nvSpPr>
        <p:spPr>
          <a:xfrm>
            <a:off x="528851" y="3052549"/>
            <a:ext cx="2971800" cy="2308324"/>
          </a:xfrm>
          <a:prstGeom prst="rect">
            <a:avLst/>
          </a:prstGeom>
          <a:noFill/>
        </p:spPr>
        <p:txBody>
          <a:bodyPr wrap="square" rtlCol="0">
            <a:spAutoFit/>
          </a:bodyPr>
          <a:lstStyle/>
          <a:p>
            <a:pPr algn="ctr"/>
            <a:r>
              <a:rPr lang="en-US" b="1" dirty="0" smtClean="0">
                <a:latin typeface="+mn-lt"/>
              </a:rPr>
              <a:t>Probably OK for </a:t>
            </a:r>
          </a:p>
          <a:p>
            <a:pPr algn="ctr"/>
            <a:r>
              <a:rPr lang="en-US" b="1" dirty="0" smtClean="0">
                <a:latin typeface="+mn-lt"/>
              </a:rPr>
              <a:t>Younger</a:t>
            </a:r>
          </a:p>
          <a:p>
            <a:pPr algn="ctr"/>
            <a:r>
              <a:rPr lang="en-US" b="1" dirty="0" smtClean="0">
                <a:latin typeface="+mn-lt"/>
              </a:rPr>
              <a:t>Would be difficult to do this as you age. Certainly risk of Injury is High.</a:t>
            </a:r>
            <a:endParaRPr lang="en-US" b="1" dirty="0">
              <a:latin typeface="+mn-lt"/>
            </a:endParaRPr>
          </a:p>
        </p:txBody>
      </p:sp>
      <p:sp>
        <p:nvSpPr>
          <p:cNvPr id="9" name="TextBox 8"/>
          <p:cNvSpPr txBox="1"/>
          <p:nvPr/>
        </p:nvSpPr>
        <p:spPr>
          <a:xfrm>
            <a:off x="44355" y="772180"/>
            <a:ext cx="3733800" cy="523220"/>
          </a:xfrm>
          <a:prstGeom prst="rect">
            <a:avLst/>
          </a:prstGeom>
          <a:noFill/>
        </p:spPr>
        <p:txBody>
          <a:bodyPr wrap="square" rtlCol="0">
            <a:spAutoFit/>
          </a:bodyPr>
          <a:lstStyle/>
          <a:p>
            <a:pPr algn="ctr"/>
            <a:r>
              <a:rPr lang="en-US" sz="2800" b="1" dirty="0" smtClean="0">
                <a:solidFill>
                  <a:schemeClr val="tx2"/>
                </a:solidFill>
                <a:latin typeface="+mn-lt"/>
              </a:rPr>
              <a:t>Gretchen Reynolds</a:t>
            </a:r>
            <a:r>
              <a:rPr lang="en-US" b="1" dirty="0" smtClean="0">
                <a:latin typeface="+mn-lt"/>
              </a:rPr>
              <a:t> </a:t>
            </a:r>
            <a:endParaRPr lang="en-US" b="1" dirty="0">
              <a:latin typeface="+mn-lt"/>
            </a:endParaRPr>
          </a:p>
        </p:txBody>
      </p:sp>
    </p:spTree>
    <p:extLst>
      <p:ext uri="{BB962C8B-B14F-4D97-AF65-F5344CB8AC3E}">
        <p14:creationId xmlns="" xmlns:p14="http://schemas.microsoft.com/office/powerpoint/2010/main" val="67735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6248400"/>
            <a:ext cx="8305800" cy="369332"/>
          </a:xfrm>
          <a:prstGeom prst="rect">
            <a:avLst/>
          </a:prstGeom>
        </p:spPr>
        <p:txBody>
          <a:bodyPr wrap="square">
            <a:spAutoFit/>
          </a:bodyPr>
          <a:lstStyle/>
          <a:p>
            <a:pPr algn="ctr"/>
            <a:r>
              <a:rPr lang="en-US" sz="1800" b="1" dirty="0" smtClean="0">
                <a:latin typeface="+mn-lt"/>
                <a:hlinkClick r:id="rId2"/>
              </a:rPr>
              <a:t>http://well.blogs.nytimes.com/2013/04/03/reasons-not-to-stretch/</a:t>
            </a:r>
            <a:r>
              <a:rPr lang="en-US" sz="1800" b="1" dirty="0" smtClean="0">
                <a:latin typeface="+mn-lt"/>
              </a:rPr>
              <a:t> </a:t>
            </a:r>
            <a:endParaRPr lang="en-US" sz="1800" b="1" dirty="0">
              <a:latin typeface="+mn-lt"/>
            </a:endParaRPr>
          </a:p>
        </p:txBody>
      </p:sp>
      <p:pic>
        <p:nvPicPr>
          <p:cNvPr id="307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 y="152400"/>
            <a:ext cx="3186191" cy="5048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TextBox 9"/>
          <p:cNvSpPr txBox="1"/>
          <p:nvPr/>
        </p:nvSpPr>
        <p:spPr>
          <a:xfrm>
            <a:off x="228600" y="3276600"/>
            <a:ext cx="8382000" cy="1631216"/>
          </a:xfrm>
          <a:prstGeom prst="rect">
            <a:avLst/>
          </a:prstGeom>
          <a:noFill/>
        </p:spPr>
        <p:txBody>
          <a:bodyPr wrap="square" rtlCol="0">
            <a:spAutoFit/>
          </a:bodyPr>
          <a:lstStyle/>
          <a:p>
            <a:pPr algn="ctr"/>
            <a:r>
              <a:rPr lang="en-US" sz="2800" b="1" dirty="0" smtClean="0">
                <a:solidFill>
                  <a:schemeClr val="tx2"/>
                </a:solidFill>
                <a:latin typeface="+mn-lt"/>
              </a:rPr>
              <a:t>Static Stretching does not appear to</a:t>
            </a:r>
            <a:endParaRPr lang="en-US" b="1" dirty="0" smtClean="0">
              <a:solidFill>
                <a:schemeClr val="tx2"/>
              </a:solidFill>
              <a:latin typeface="+mn-lt"/>
            </a:endParaRPr>
          </a:p>
          <a:p>
            <a:pPr algn="ctr"/>
            <a:r>
              <a:rPr lang="en-US" b="1" dirty="0" smtClean="0">
                <a:latin typeface="+mn-lt"/>
              </a:rPr>
              <a:t>Reduce or Prevent Soreness</a:t>
            </a:r>
          </a:p>
          <a:p>
            <a:pPr algn="ctr"/>
            <a:r>
              <a:rPr lang="en-US" b="1" dirty="0" smtClean="0">
                <a:latin typeface="+mn-lt"/>
              </a:rPr>
              <a:t>Prevent Injuries</a:t>
            </a:r>
          </a:p>
          <a:p>
            <a:pPr algn="ctr"/>
            <a:r>
              <a:rPr lang="en-US" b="1" dirty="0" smtClean="0">
                <a:latin typeface="+mn-lt"/>
              </a:rPr>
              <a:t>And May </a:t>
            </a:r>
            <a:r>
              <a:rPr lang="en-US" b="1" i="1" dirty="0" smtClean="0">
                <a:latin typeface="+mn-lt"/>
              </a:rPr>
              <a:t>Worsen</a:t>
            </a:r>
            <a:r>
              <a:rPr lang="en-US" b="1" dirty="0" smtClean="0">
                <a:latin typeface="+mn-lt"/>
              </a:rPr>
              <a:t> Performance </a:t>
            </a:r>
            <a:endParaRPr lang="en-US" b="1" dirty="0">
              <a:latin typeface="+mn-lt"/>
            </a:endParaRPr>
          </a:p>
        </p:txBody>
      </p:sp>
      <p:pic>
        <p:nvPicPr>
          <p:cNvPr id="351234" name="Picture 2"/>
          <p:cNvPicPr>
            <a:picLocks noChangeAspect="1" noChangeArrowheads="1"/>
          </p:cNvPicPr>
          <p:nvPr/>
        </p:nvPicPr>
        <p:blipFill>
          <a:blip r:embed="rId4" cstate="print"/>
          <a:srcRect/>
          <a:stretch>
            <a:fillRect/>
          </a:stretch>
        </p:blipFill>
        <p:spPr bwMode="auto">
          <a:xfrm>
            <a:off x="457200" y="914400"/>
            <a:ext cx="3114675" cy="314325"/>
          </a:xfrm>
          <a:prstGeom prst="rect">
            <a:avLst/>
          </a:prstGeom>
          <a:noFill/>
          <a:ln w="9525">
            <a:noFill/>
            <a:miter lim="800000"/>
            <a:headEnd/>
            <a:tailEnd/>
          </a:ln>
        </p:spPr>
      </p:pic>
      <p:pic>
        <p:nvPicPr>
          <p:cNvPr id="351236" name="Picture 4" descr="http://graphics8.nytimes.com/images/2013/04/03/health/03physed/03physed-tmagArticle.jpg"/>
          <p:cNvPicPr>
            <a:picLocks noChangeAspect="1" noChangeArrowheads="1"/>
          </p:cNvPicPr>
          <p:nvPr/>
        </p:nvPicPr>
        <p:blipFill>
          <a:blip r:embed="rId5" cstate="print"/>
          <a:srcRect/>
          <a:stretch>
            <a:fillRect/>
          </a:stretch>
        </p:blipFill>
        <p:spPr bwMode="auto">
          <a:xfrm>
            <a:off x="533400" y="1295400"/>
            <a:ext cx="2969292" cy="1981200"/>
          </a:xfrm>
          <a:prstGeom prst="rect">
            <a:avLst/>
          </a:prstGeom>
          <a:noFill/>
        </p:spPr>
      </p:pic>
      <p:sp>
        <p:nvSpPr>
          <p:cNvPr id="6" name="TextBox 5"/>
          <p:cNvSpPr txBox="1"/>
          <p:nvPr/>
        </p:nvSpPr>
        <p:spPr>
          <a:xfrm>
            <a:off x="685800" y="1371600"/>
            <a:ext cx="1186672" cy="400110"/>
          </a:xfrm>
          <a:prstGeom prst="rect">
            <a:avLst/>
          </a:prstGeom>
          <a:noFill/>
        </p:spPr>
        <p:txBody>
          <a:bodyPr wrap="none" rtlCol="0">
            <a:spAutoFit/>
          </a:bodyPr>
          <a:lstStyle/>
          <a:p>
            <a:r>
              <a:rPr lang="en-US" sz="2000" b="1" dirty="0" smtClean="0">
                <a:solidFill>
                  <a:schemeClr val="bg2"/>
                </a:solidFill>
                <a:latin typeface="+mn-lt"/>
              </a:rPr>
              <a:t>3 Apr 13</a:t>
            </a:r>
            <a:endParaRPr lang="en-US" sz="2000" b="1" dirty="0">
              <a:solidFill>
                <a:schemeClr val="bg2"/>
              </a:solidFill>
              <a:latin typeface="+mn-lt"/>
            </a:endParaRPr>
          </a:p>
        </p:txBody>
      </p:sp>
      <p:pic>
        <p:nvPicPr>
          <p:cNvPr id="351238" name="Picture 6" descr="http://graphics8.nytimes.com/images/2011/11/16/health/16Physed/16Physed-blog480-v2.jpg"/>
          <p:cNvPicPr>
            <a:picLocks noChangeAspect="1" noChangeArrowheads="1"/>
          </p:cNvPicPr>
          <p:nvPr/>
        </p:nvPicPr>
        <p:blipFill>
          <a:blip r:embed="rId6" cstate="print"/>
          <a:srcRect/>
          <a:stretch>
            <a:fillRect/>
          </a:stretch>
        </p:blipFill>
        <p:spPr bwMode="auto">
          <a:xfrm>
            <a:off x="5181600" y="1447800"/>
            <a:ext cx="2438400" cy="1711961"/>
          </a:xfrm>
          <a:prstGeom prst="rect">
            <a:avLst/>
          </a:prstGeom>
          <a:noFill/>
        </p:spPr>
      </p:pic>
      <p:pic>
        <p:nvPicPr>
          <p:cNvPr id="351240" name="Picture 8"/>
          <p:cNvPicPr>
            <a:picLocks noChangeAspect="1" noChangeArrowheads="1"/>
          </p:cNvPicPr>
          <p:nvPr/>
        </p:nvPicPr>
        <p:blipFill>
          <a:blip r:embed="rId7" cstate="print"/>
          <a:srcRect/>
          <a:stretch>
            <a:fillRect/>
          </a:stretch>
        </p:blipFill>
        <p:spPr bwMode="auto">
          <a:xfrm>
            <a:off x="3962400" y="685800"/>
            <a:ext cx="4905375" cy="647700"/>
          </a:xfrm>
          <a:prstGeom prst="rect">
            <a:avLst/>
          </a:prstGeom>
          <a:noFill/>
          <a:ln w="9525">
            <a:noFill/>
            <a:miter lim="800000"/>
            <a:headEnd/>
            <a:tailEnd/>
          </a:ln>
        </p:spPr>
      </p:pic>
      <p:sp>
        <p:nvSpPr>
          <p:cNvPr id="12" name="TextBox 11"/>
          <p:cNvSpPr txBox="1"/>
          <p:nvPr/>
        </p:nvSpPr>
        <p:spPr>
          <a:xfrm>
            <a:off x="5181600" y="2590800"/>
            <a:ext cx="1367939" cy="400110"/>
          </a:xfrm>
          <a:prstGeom prst="rect">
            <a:avLst/>
          </a:prstGeom>
          <a:noFill/>
        </p:spPr>
        <p:txBody>
          <a:bodyPr wrap="none" rtlCol="0">
            <a:spAutoFit/>
          </a:bodyPr>
          <a:lstStyle/>
          <a:p>
            <a:r>
              <a:rPr lang="en-US" sz="2000" b="1" dirty="0" smtClean="0">
                <a:solidFill>
                  <a:schemeClr val="bg2"/>
                </a:solidFill>
                <a:latin typeface="+mn-lt"/>
              </a:rPr>
              <a:t>16 Nov 11</a:t>
            </a:r>
            <a:endParaRPr lang="en-US" sz="2000" b="1" dirty="0">
              <a:solidFill>
                <a:schemeClr val="bg2"/>
              </a:solidFill>
              <a:latin typeface="+mn-lt"/>
            </a:endParaRPr>
          </a:p>
        </p:txBody>
      </p:sp>
      <p:sp>
        <p:nvSpPr>
          <p:cNvPr id="17" name="TextBox 16"/>
          <p:cNvSpPr txBox="1"/>
          <p:nvPr/>
        </p:nvSpPr>
        <p:spPr>
          <a:xfrm>
            <a:off x="304800" y="4953000"/>
            <a:ext cx="8382000" cy="954107"/>
          </a:xfrm>
          <a:prstGeom prst="rect">
            <a:avLst/>
          </a:prstGeom>
          <a:noFill/>
        </p:spPr>
        <p:txBody>
          <a:bodyPr wrap="square" rtlCol="0">
            <a:spAutoFit/>
          </a:bodyPr>
          <a:lstStyle/>
          <a:p>
            <a:pPr algn="ctr"/>
            <a:r>
              <a:rPr lang="en-US" sz="2800" b="1" dirty="0" smtClean="0">
                <a:solidFill>
                  <a:schemeClr val="tx2"/>
                </a:solidFill>
                <a:latin typeface="+mn-lt"/>
              </a:rPr>
              <a:t>Dynamic Stretching or Warm Up</a:t>
            </a:r>
            <a:r>
              <a:rPr lang="en-US" sz="2800" b="1" dirty="0" smtClean="0">
                <a:latin typeface="+mn-lt"/>
              </a:rPr>
              <a:t> </a:t>
            </a:r>
            <a:r>
              <a:rPr lang="en-US" sz="2800" b="1" dirty="0" smtClean="0">
                <a:solidFill>
                  <a:schemeClr val="tx2"/>
                </a:solidFill>
                <a:latin typeface="+mn-lt"/>
              </a:rPr>
              <a:t>Activities</a:t>
            </a:r>
          </a:p>
          <a:p>
            <a:pPr algn="ctr"/>
            <a:r>
              <a:rPr lang="en-US" sz="2800" b="1" dirty="0" smtClean="0">
                <a:latin typeface="+mn-lt"/>
              </a:rPr>
              <a:t>are probably helpful.</a:t>
            </a:r>
            <a:endParaRPr lang="en-US" dirty="0">
              <a:latin typeface="+mn-lt"/>
            </a:endParaRPr>
          </a:p>
        </p:txBody>
      </p:sp>
      <p:sp>
        <p:nvSpPr>
          <p:cNvPr id="18" name="Rectangle 17"/>
          <p:cNvSpPr/>
          <p:nvPr/>
        </p:nvSpPr>
        <p:spPr>
          <a:xfrm>
            <a:off x="0" y="5943600"/>
            <a:ext cx="9144000" cy="338554"/>
          </a:xfrm>
          <a:prstGeom prst="rect">
            <a:avLst/>
          </a:prstGeom>
        </p:spPr>
        <p:txBody>
          <a:bodyPr wrap="square">
            <a:spAutoFit/>
          </a:bodyPr>
          <a:lstStyle/>
          <a:p>
            <a:pPr algn="ctr"/>
            <a:r>
              <a:rPr lang="en-US" sz="1600" b="1" dirty="0" smtClean="0">
                <a:latin typeface="+mn-lt"/>
                <a:hlinkClick r:id="rId8"/>
              </a:rPr>
              <a:t>http://well.blogs.nytimes.com/2011/11/16/the-right-reasons-to-stretch-before-exercise/</a:t>
            </a:r>
            <a:r>
              <a:rPr lang="en-US" sz="1600" b="1" dirty="0" smtClean="0">
                <a:latin typeface="+mn-lt"/>
              </a:rPr>
              <a:t> </a:t>
            </a:r>
            <a:endParaRPr lang="en-US" sz="1600" b="1" dirty="0">
              <a:latin typeface="+mn-lt"/>
            </a:endParaRPr>
          </a:p>
        </p:txBody>
      </p:sp>
      <p:sp>
        <p:nvSpPr>
          <p:cNvPr id="13" name="TextBox 12"/>
          <p:cNvSpPr txBox="1"/>
          <p:nvPr/>
        </p:nvSpPr>
        <p:spPr>
          <a:xfrm>
            <a:off x="3810000" y="152400"/>
            <a:ext cx="3733800" cy="523220"/>
          </a:xfrm>
          <a:prstGeom prst="rect">
            <a:avLst/>
          </a:prstGeom>
          <a:noFill/>
        </p:spPr>
        <p:txBody>
          <a:bodyPr wrap="square" rtlCol="0">
            <a:spAutoFit/>
          </a:bodyPr>
          <a:lstStyle/>
          <a:p>
            <a:pPr algn="ctr"/>
            <a:r>
              <a:rPr lang="en-US" sz="2800" b="1" dirty="0" smtClean="0">
                <a:solidFill>
                  <a:schemeClr val="tx2"/>
                </a:solidFill>
                <a:latin typeface="+mn-lt"/>
              </a:rPr>
              <a:t>Gretchen Reynolds</a:t>
            </a:r>
            <a:r>
              <a:rPr lang="en-US" b="1" dirty="0" smtClean="0">
                <a:latin typeface="+mn-lt"/>
              </a:rPr>
              <a:t> </a:t>
            </a:r>
            <a:endParaRPr lang="en-US" b="1" dirty="0">
              <a:latin typeface="+mn-lt"/>
            </a:endParaRPr>
          </a:p>
        </p:txBody>
      </p:sp>
    </p:spTree>
    <p:extLst>
      <p:ext uri="{BB962C8B-B14F-4D97-AF65-F5344CB8AC3E}">
        <p14:creationId xmlns="" xmlns:p14="http://schemas.microsoft.com/office/powerpoint/2010/main" val="67735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6248400"/>
            <a:ext cx="8521890" cy="338554"/>
          </a:xfrm>
          <a:prstGeom prst="rect">
            <a:avLst/>
          </a:prstGeom>
        </p:spPr>
        <p:txBody>
          <a:bodyPr wrap="square">
            <a:spAutoFit/>
          </a:bodyPr>
          <a:lstStyle/>
          <a:p>
            <a:pPr algn="ctr"/>
            <a:r>
              <a:rPr lang="en-US" sz="1600" b="1" dirty="0">
                <a:latin typeface="+mn-lt"/>
                <a:hlinkClick r:id="rId2"/>
              </a:rPr>
              <a:t>http://well.blogs.nytimes.com/2013/04/24/do-we-have-to-cool-down-after-exercise//</a:t>
            </a:r>
            <a:r>
              <a:rPr lang="en-US" sz="1600" b="1" dirty="0" smtClean="0">
                <a:latin typeface="+mn-lt"/>
                <a:hlinkClick r:id="rId2"/>
              </a:rPr>
              <a:t> </a:t>
            </a:r>
            <a:endParaRPr lang="en-US" sz="1600" b="1" dirty="0">
              <a:latin typeface="+mn-lt"/>
            </a:endParaRPr>
          </a:p>
        </p:txBody>
      </p:sp>
      <p:pic>
        <p:nvPicPr>
          <p:cNvPr id="307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 y="152400"/>
            <a:ext cx="3186191" cy="5048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7" name="TextBox 16"/>
          <p:cNvSpPr txBox="1"/>
          <p:nvPr/>
        </p:nvSpPr>
        <p:spPr>
          <a:xfrm>
            <a:off x="474260" y="3962400"/>
            <a:ext cx="8382000" cy="1815882"/>
          </a:xfrm>
          <a:prstGeom prst="rect">
            <a:avLst/>
          </a:prstGeom>
          <a:noFill/>
        </p:spPr>
        <p:txBody>
          <a:bodyPr wrap="square" rtlCol="0">
            <a:spAutoFit/>
          </a:bodyPr>
          <a:lstStyle/>
          <a:p>
            <a:r>
              <a:rPr lang="en-US" sz="2800" b="1" i="1" dirty="0" smtClean="0">
                <a:latin typeface="+mn-lt"/>
              </a:rPr>
              <a:t>“Do </a:t>
            </a:r>
            <a:r>
              <a:rPr lang="en-US" sz="2800" b="1" i="1" dirty="0">
                <a:latin typeface="+mn-lt"/>
              </a:rPr>
              <a:t>you often, if guiltily, skip cooling down after exercise? A small but soothing body of new research suggests that you aren’t missing out on much. </a:t>
            </a:r>
            <a:r>
              <a:rPr lang="en-US" sz="2800" b="1" i="1" dirty="0" smtClean="0">
                <a:latin typeface="+mn-lt"/>
              </a:rPr>
              <a:t>.”</a:t>
            </a:r>
            <a:endParaRPr lang="en-US" b="1" i="1" dirty="0">
              <a:latin typeface="+mn-lt"/>
            </a:endParaRPr>
          </a:p>
        </p:txBody>
      </p:sp>
      <p:sp>
        <p:nvSpPr>
          <p:cNvPr id="13" name="TextBox 12"/>
          <p:cNvSpPr txBox="1"/>
          <p:nvPr/>
        </p:nvSpPr>
        <p:spPr>
          <a:xfrm>
            <a:off x="3810000" y="152400"/>
            <a:ext cx="3733800" cy="523220"/>
          </a:xfrm>
          <a:prstGeom prst="rect">
            <a:avLst/>
          </a:prstGeom>
          <a:noFill/>
        </p:spPr>
        <p:txBody>
          <a:bodyPr wrap="square" rtlCol="0">
            <a:spAutoFit/>
          </a:bodyPr>
          <a:lstStyle/>
          <a:p>
            <a:pPr algn="ctr"/>
            <a:r>
              <a:rPr lang="en-US" sz="2800" b="1" dirty="0" smtClean="0">
                <a:solidFill>
                  <a:schemeClr val="tx2"/>
                </a:solidFill>
                <a:latin typeface="+mn-lt"/>
              </a:rPr>
              <a:t>Gretchen Reynolds</a:t>
            </a:r>
            <a:r>
              <a:rPr lang="en-US" b="1" dirty="0" smtClean="0">
                <a:latin typeface="+mn-lt"/>
              </a:rPr>
              <a:t> </a:t>
            </a:r>
            <a:endParaRPr lang="en-US" b="1" dirty="0">
              <a:latin typeface="+mn-lt"/>
            </a:endParaRPr>
          </a:p>
        </p:txBody>
      </p:sp>
      <p:sp>
        <p:nvSpPr>
          <p:cNvPr id="14" name="Rectangle 13"/>
          <p:cNvSpPr/>
          <p:nvPr/>
        </p:nvSpPr>
        <p:spPr>
          <a:xfrm>
            <a:off x="1066800" y="838200"/>
            <a:ext cx="6629400" cy="461665"/>
          </a:xfrm>
          <a:prstGeom prst="rect">
            <a:avLst/>
          </a:prstGeom>
          <a:solidFill>
            <a:schemeClr val="tx1"/>
          </a:solidFill>
        </p:spPr>
        <p:txBody>
          <a:bodyPr wrap="square">
            <a:spAutoFit/>
          </a:bodyPr>
          <a:lstStyle/>
          <a:p>
            <a:pPr algn="ctr"/>
            <a:r>
              <a:rPr lang="en-US" b="1" dirty="0" smtClean="0">
                <a:solidFill>
                  <a:schemeClr val="bg2"/>
                </a:solidFill>
                <a:cs typeface="Times New Roman" pitchFamily="18" charset="0"/>
              </a:rPr>
              <a:t>Do We Have to Cool Down After Exercise?</a:t>
            </a:r>
            <a:endParaRPr lang="en-US" dirty="0">
              <a:solidFill>
                <a:schemeClr val="bg2"/>
              </a:solidFill>
              <a:cs typeface="Times New Roman" pitchFamily="18" charset="0"/>
            </a:endParaRPr>
          </a:p>
        </p:txBody>
      </p:sp>
      <p:pic>
        <p:nvPicPr>
          <p:cNvPr id="216066" name="Picture 2" descr="http://graphics8.nytimes.com/images/2013/04/24/health/24well_physed/24well_physed-tmagArticle.jpg"/>
          <p:cNvPicPr>
            <a:picLocks noChangeAspect="1" noChangeArrowheads="1"/>
          </p:cNvPicPr>
          <p:nvPr/>
        </p:nvPicPr>
        <p:blipFill>
          <a:blip r:embed="rId4" cstate="print"/>
          <a:srcRect/>
          <a:stretch>
            <a:fillRect/>
          </a:stretch>
        </p:blipFill>
        <p:spPr bwMode="auto">
          <a:xfrm>
            <a:off x="2088395" y="1472033"/>
            <a:ext cx="3443209" cy="2297412"/>
          </a:xfrm>
          <a:prstGeom prst="rect">
            <a:avLst/>
          </a:prstGeom>
          <a:noFill/>
        </p:spPr>
      </p:pic>
      <p:sp>
        <p:nvSpPr>
          <p:cNvPr id="6" name="TextBox 5"/>
          <p:cNvSpPr txBox="1"/>
          <p:nvPr/>
        </p:nvSpPr>
        <p:spPr>
          <a:xfrm>
            <a:off x="2362200" y="1737253"/>
            <a:ext cx="1329338" cy="400110"/>
          </a:xfrm>
          <a:prstGeom prst="rect">
            <a:avLst/>
          </a:prstGeom>
          <a:noFill/>
        </p:spPr>
        <p:txBody>
          <a:bodyPr wrap="none" rtlCol="0">
            <a:spAutoFit/>
          </a:bodyPr>
          <a:lstStyle/>
          <a:p>
            <a:r>
              <a:rPr lang="en-US" sz="2000" b="1" dirty="0" smtClean="0">
                <a:latin typeface="+mn-lt"/>
              </a:rPr>
              <a:t>13 Apr 13</a:t>
            </a:r>
            <a:endParaRPr lang="en-US" sz="2000" b="1" dirty="0">
              <a:latin typeface="+mn-lt"/>
            </a:endParaRPr>
          </a:p>
        </p:txBody>
      </p:sp>
    </p:spTree>
    <p:extLst>
      <p:ext uri="{BB962C8B-B14F-4D97-AF65-F5344CB8AC3E}">
        <p14:creationId xmlns="" xmlns:p14="http://schemas.microsoft.com/office/powerpoint/2010/main" val="67735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sz="quarter"/>
          </p:nvPr>
        </p:nvSpPr>
        <p:spPr>
          <a:xfrm>
            <a:off x="304800" y="0"/>
            <a:ext cx="8540750" cy="1143000"/>
          </a:xfrm>
        </p:spPr>
        <p:txBody>
          <a:bodyPr/>
          <a:lstStyle/>
          <a:p>
            <a:pPr eaLnBrk="1" hangingPunct="1"/>
            <a:r>
              <a:rPr lang="en-US" sz="4000" smtClean="0"/>
              <a:t>What We Really Fear As We Age</a:t>
            </a:r>
          </a:p>
        </p:txBody>
      </p:sp>
      <p:pic>
        <p:nvPicPr>
          <p:cNvPr id="666627" name="Picture 3" descr="brain_scratching_head_hg_clr"/>
          <p:cNvPicPr>
            <a:picLocks noGrp="1" noChangeAspect="1" noChangeArrowheads="1" noCrop="1"/>
          </p:cNvPicPr>
          <p:nvPr>
            <p:ph sz="quarter" idx="1"/>
          </p:nvPr>
        </p:nvPicPr>
        <p:blipFill>
          <a:blip r:embed="rId2" cstate="print">
            <a:extLst>
              <a:ext uri="{28A0092B-C50C-407E-A947-70E740481C1C}">
                <a14:useLocalDpi xmlns="" xmlns:a14="http://schemas.microsoft.com/office/drawing/2010/main" val="0"/>
              </a:ext>
            </a:extLst>
          </a:blip>
          <a:srcRect/>
          <a:stretch>
            <a:fillRect/>
          </a:stretch>
        </p:blipFill>
        <p:spPr>
          <a:xfrm>
            <a:off x="1104900" y="1717675"/>
            <a:ext cx="1978025" cy="2151063"/>
          </a:xfrm>
          <a:noFill/>
        </p:spPr>
      </p:pic>
      <p:pic>
        <p:nvPicPr>
          <p:cNvPr id="666628" name="Picture 4" descr="brain_thinking_hg_clr"/>
          <p:cNvPicPr>
            <a:picLocks noGrp="1" noChangeAspect="1" noChangeArrowheads="1" noCrop="1"/>
          </p:cNvPicPr>
          <p:nvPr>
            <p:ph sz="quarter" idx="2"/>
          </p:nvPr>
        </p:nvPicPr>
        <p:blipFill>
          <a:blip r:embed="rId3" cstate="print">
            <a:extLst>
              <a:ext uri="{28A0092B-C50C-407E-A947-70E740481C1C}">
                <a14:useLocalDpi xmlns="" xmlns:a14="http://schemas.microsoft.com/office/drawing/2010/main" val="0"/>
              </a:ext>
            </a:extLst>
          </a:blip>
          <a:srcRect/>
          <a:stretch>
            <a:fillRect/>
          </a:stretch>
        </p:blipFill>
        <p:spPr>
          <a:xfrm>
            <a:off x="3200400" y="1484313"/>
            <a:ext cx="2325688" cy="2325687"/>
          </a:xfrm>
          <a:noFill/>
        </p:spPr>
      </p:pic>
      <p:pic>
        <p:nvPicPr>
          <p:cNvPr id="666629" name="Picture 5" descr="brain_exercising_hg_clr"/>
          <p:cNvPicPr>
            <a:picLocks noGrp="1" noChangeAspect="1" noChangeArrowheads="1" noCrop="1"/>
          </p:cNvPicPr>
          <p:nvPr>
            <p:ph sz="quarter" idx="3"/>
          </p:nvPr>
        </p:nvPicPr>
        <p:blipFill>
          <a:blip r:embed="rId4" cstate="print">
            <a:extLst>
              <a:ext uri="{28A0092B-C50C-407E-A947-70E740481C1C}">
                <a14:useLocalDpi xmlns="" xmlns:a14="http://schemas.microsoft.com/office/drawing/2010/main" val="0"/>
              </a:ext>
            </a:extLst>
          </a:blip>
          <a:srcRect/>
          <a:stretch>
            <a:fillRect/>
          </a:stretch>
        </p:blipFill>
        <p:spPr>
          <a:xfrm>
            <a:off x="5749925" y="1717675"/>
            <a:ext cx="2517775" cy="2151063"/>
          </a:xfrm>
          <a:noFill/>
        </p:spPr>
      </p:pic>
      <p:sp>
        <p:nvSpPr>
          <p:cNvPr id="666630" name="Text Box 6"/>
          <p:cNvSpPr txBox="1">
            <a:spLocks noChangeArrowheads="1"/>
          </p:cNvSpPr>
          <p:nvPr/>
        </p:nvSpPr>
        <p:spPr bwMode="auto">
          <a:xfrm>
            <a:off x="2209800" y="1066800"/>
            <a:ext cx="4800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2800" b="1">
                <a:latin typeface="Arial" pitchFamily="34" charset="0"/>
              </a:rPr>
              <a:t>Loss of Mental Capacity</a:t>
            </a:r>
          </a:p>
        </p:txBody>
      </p:sp>
      <p:sp>
        <p:nvSpPr>
          <p:cNvPr id="666631" name="Text Box 7"/>
          <p:cNvSpPr txBox="1">
            <a:spLocks noChangeArrowheads="1"/>
          </p:cNvSpPr>
          <p:nvPr/>
        </p:nvSpPr>
        <p:spPr bwMode="auto">
          <a:xfrm>
            <a:off x="2133600" y="3886200"/>
            <a:ext cx="57912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800" b="1">
                <a:latin typeface="Arial" pitchFamily="34" charset="0"/>
              </a:rPr>
              <a:t>Loss of Functional Capacity</a:t>
            </a:r>
          </a:p>
        </p:txBody>
      </p:sp>
      <p:pic>
        <p:nvPicPr>
          <p:cNvPr id="666632" name="Picture 8" descr="woman_leg_workout_lg_clr"/>
          <p:cNvPicPr>
            <a:picLocks noChangeAspect="1" noChangeArrowheads="1" noCrop="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019800" y="4419600"/>
            <a:ext cx="2590800" cy="207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1447800" y="4419600"/>
            <a:ext cx="3681413" cy="2114550"/>
            <a:chOff x="912" y="2784"/>
            <a:chExt cx="2319" cy="1332"/>
          </a:xfrm>
        </p:grpSpPr>
        <p:pic>
          <p:nvPicPr>
            <p:cNvPr id="7180" name="Picture 10" descr="ethel_pushed_in_wheelchair_hg_clr"/>
            <p:cNvPicPr>
              <a:picLocks noChangeAspect="1" noChangeArrowheads="1" noCrop="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112" y="2784"/>
              <a:ext cx="1119" cy="1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81" name="Picture 11" descr="man_with_cane_hg_clr"/>
            <p:cNvPicPr>
              <a:picLocks noChangeAspect="1" noChangeArrowheads="1" noCrop="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912" y="2784"/>
              <a:ext cx="835" cy="1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67652" name="Text Box 4"/>
          <p:cNvSpPr txBox="1">
            <a:spLocks noChangeArrowheads="1"/>
          </p:cNvSpPr>
          <p:nvPr/>
        </p:nvSpPr>
        <p:spPr bwMode="auto">
          <a:xfrm>
            <a:off x="999699" y="381000"/>
            <a:ext cx="6934200" cy="3330142"/>
          </a:xfrm>
          <a:prstGeom prst="rect">
            <a:avLst/>
          </a:prstGeom>
          <a:solidFill>
            <a:srgbClr val="FFFF00"/>
          </a:solidFill>
          <a:ln w="12700">
            <a:solidFill>
              <a:srgbClr val="0000FF"/>
            </a:solidFill>
            <a:miter lim="800000"/>
            <a:headEnd type="none" w="sm" len="sm"/>
            <a:tailEnd type="none" w="sm" len="sm"/>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lnSpc>
                <a:spcPct val="85000"/>
              </a:lnSpc>
              <a:spcBef>
                <a:spcPts val="1200"/>
              </a:spcBef>
            </a:pPr>
            <a:r>
              <a:rPr lang="en-US" sz="3200" b="1" i="1" dirty="0">
                <a:solidFill>
                  <a:schemeClr val="bg1">
                    <a:lumMod val="50000"/>
                  </a:schemeClr>
                </a:solidFill>
                <a:latin typeface="Arial" pitchFamily="34" charset="0"/>
              </a:rPr>
              <a:t>It’s is VERY CLEAR to most</a:t>
            </a:r>
          </a:p>
          <a:p>
            <a:pPr algn="ctr">
              <a:lnSpc>
                <a:spcPct val="85000"/>
              </a:lnSpc>
              <a:spcBef>
                <a:spcPts val="1200"/>
              </a:spcBef>
            </a:pPr>
            <a:r>
              <a:rPr lang="en-US" sz="3200" b="1" i="1" dirty="0">
                <a:solidFill>
                  <a:schemeClr val="bg1">
                    <a:lumMod val="50000"/>
                  </a:schemeClr>
                </a:solidFill>
                <a:latin typeface="Arial" pitchFamily="34" charset="0"/>
              </a:rPr>
              <a:t>That…</a:t>
            </a:r>
          </a:p>
          <a:p>
            <a:pPr algn="ctr">
              <a:lnSpc>
                <a:spcPct val="85000"/>
              </a:lnSpc>
              <a:spcBef>
                <a:spcPts val="1200"/>
              </a:spcBef>
            </a:pPr>
            <a:r>
              <a:rPr lang="en-US" sz="3200" b="1" i="1" dirty="0">
                <a:solidFill>
                  <a:schemeClr val="bg1">
                    <a:lumMod val="50000"/>
                  </a:schemeClr>
                </a:solidFill>
                <a:latin typeface="Arial" pitchFamily="34" charset="0"/>
              </a:rPr>
              <a:t>The “Enjoyment” of Life, the Fruits of Your Labors and Especially Leisure Activities depends </a:t>
            </a:r>
            <a:r>
              <a:rPr lang="en-US" sz="3200" b="1" i="1" dirty="0" smtClean="0">
                <a:solidFill>
                  <a:schemeClr val="bg1">
                    <a:lumMod val="50000"/>
                  </a:schemeClr>
                </a:solidFill>
                <a:latin typeface="Arial" pitchFamily="34" charset="0"/>
              </a:rPr>
              <a:t>primarily </a:t>
            </a:r>
            <a:r>
              <a:rPr lang="en-US" sz="3200" b="1" i="1" dirty="0">
                <a:solidFill>
                  <a:schemeClr val="bg1">
                    <a:lumMod val="50000"/>
                  </a:schemeClr>
                </a:solidFill>
                <a:latin typeface="Arial" pitchFamily="34" charset="0"/>
              </a:rPr>
              <a:t>on your </a:t>
            </a:r>
            <a:r>
              <a:rPr lang="en-US" sz="3200" b="1" i="1" dirty="0" smtClean="0">
                <a:solidFill>
                  <a:schemeClr val="bg1">
                    <a:lumMod val="50000"/>
                  </a:schemeClr>
                </a:solidFill>
                <a:latin typeface="Arial" pitchFamily="34" charset="0"/>
              </a:rPr>
              <a:t>Mental and Physical Health</a:t>
            </a:r>
            <a:r>
              <a:rPr lang="en-US" sz="3200" b="1" i="1" dirty="0">
                <a:solidFill>
                  <a:schemeClr val="bg1">
                    <a:lumMod val="50000"/>
                  </a:schemeClr>
                </a:solidFill>
                <a:latin typeface="Arial" pitchFamily="34" charset="0"/>
              </a:rPr>
              <a:t>!  </a:t>
            </a:r>
            <a:endParaRPr lang="en-US" sz="3200" b="1" dirty="0">
              <a:solidFill>
                <a:schemeClr val="bg1">
                  <a:lumMod val="50000"/>
                </a:schemeClr>
              </a:solidFill>
              <a:latin typeface="Arial" pitchFamily="34" charset="0"/>
            </a:endParaRPr>
          </a:p>
        </p:txBody>
      </p:sp>
      <p:sp>
        <p:nvSpPr>
          <p:cNvPr id="3" name="Text Box 4"/>
          <p:cNvSpPr txBox="1">
            <a:spLocks noChangeArrowheads="1"/>
          </p:cNvSpPr>
          <p:nvPr/>
        </p:nvSpPr>
        <p:spPr bwMode="auto">
          <a:xfrm>
            <a:off x="990600" y="3711142"/>
            <a:ext cx="6934200" cy="2911566"/>
          </a:xfrm>
          <a:prstGeom prst="rect">
            <a:avLst/>
          </a:prstGeom>
          <a:solidFill>
            <a:srgbClr val="FFFF00"/>
          </a:solidFill>
          <a:ln w="12700">
            <a:solidFill>
              <a:srgbClr val="0000FF"/>
            </a:solidFill>
            <a:miter lim="800000"/>
            <a:headEnd type="none" w="sm" len="sm"/>
            <a:tailEnd type="none" w="sm" len="sm"/>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lnSpc>
                <a:spcPct val="85000"/>
              </a:lnSpc>
              <a:spcBef>
                <a:spcPts val="600"/>
              </a:spcBef>
            </a:pPr>
            <a:r>
              <a:rPr lang="en-US" sz="3200" b="1" i="1" dirty="0">
                <a:solidFill>
                  <a:schemeClr val="bg1">
                    <a:lumMod val="50000"/>
                  </a:schemeClr>
                </a:solidFill>
                <a:latin typeface="Arial" pitchFamily="34" charset="0"/>
              </a:rPr>
              <a:t>Anything you can do to</a:t>
            </a:r>
          </a:p>
          <a:p>
            <a:pPr algn="ctr">
              <a:lnSpc>
                <a:spcPct val="85000"/>
              </a:lnSpc>
              <a:spcBef>
                <a:spcPts val="600"/>
              </a:spcBef>
            </a:pPr>
            <a:r>
              <a:rPr lang="en-US" sz="3200" b="1" i="1" dirty="0">
                <a:solidFill>
                  <a:schemeClr val="bg1">
                    <a:lumMod val="50000"/>
                  </a:schemeClr>
                </a:solidFill>
                <a:latin typeface="Arial" pitchFamily="34" charset="0"/>
              </a:rPr>
              <a:t>Maintain your health,</a:t>
            </a:r>
          </a:p>
          <a:p>
            <a:pPr algn="ctr">
              <a:lnSpc>
                <a:spcPct val="85000"/>
              </a:lnSpc>
              <a:spcBef>
                <a:spcPts val="600"/>
              </a:spcBef>
            </a:pPr>
            <a:r>
              <a:rPr lang="en-US" sz="3200" b="1" i="1" dirty="0">
                <a:solidFill>
                  <a:schemeClr val="bg1">
                    <a:lumMod val="50000"/>
                  </a:schemeClr>
                </a:solidFill>
                <a:latin typeface="Arial" pitchFamily="34" charset="0"/>
              </a:rPr>
              <a:t>Take it to a new level or</a:t>
            </a:r>
          </a:p>
          <a:p>
            <a:pPr algn="ctr">
              <a:lnSpc>
                <a:spcPct val="85000"/>
              </a:lnSpc>
              <a:spcBef>
                <a:spcPts val="600"/>
              </a:spcBef>
            </a:pPr>
            <a:r>
              <a:rPr lang="en-US" sz="3200" b="1" i="1" dirty="0">
                <a:solidFill>
                  <a:schemeClr val="bg1">
                    <a:lumMod val="50000"/>
                  </a:schemeClr>
                </a:solidFill>
                <a:latin typeface="Arial" pitchFamily="34" charset="0"/>
              </a:rPr>
              <a:t>Even Regain Your Health</a:t>
            </a:r>
          </a:p>
          <a:p>
            <a:pPr algn="ctr">
              <a:lnSpc>
                <a:spcPct val="85000"/>
              </a:lnSpc>
              <a:spcBef>
                <a:spcPts val="600"/>
              </a:spcBef>
            </a:pPr>
            <a:r>
              <a:rPr lang="en-US" sz="3200" b="1" i="1" dirty="0">
                <a:solidFill>
                  <a:schemeClr val="bg1">
                    <a:lumMod val="50000"/>
                  </a:schemeClr>
                </a:solidFill>
                <a:latin typeface="Arial" pitchFamily="34" charset="0"/>
              </a:rPr>
              <a:t>Is a Wise </a:t>
            </a:r>
            <a:r>
              <a:rPr lang="en-US" sz="3200" b="1" i="1" dirty="0" smtClean="0">
                <a:solidFill>
                  <a:schemeClr val="bg1">
                    <a:lumMod val="50000"/>
                  </a:schemeClr>
                </a:solidFill>
                <a:latin typeface="Arial" pitchFamily="34" charset="0"/>
              </a:rPr>
              <a:t>Investment of           Time, $$$ and Energy!  </a:t>
            </a:r>
            <a:endParaRPr lang="en-US" sz="3200" b="1" dirty="0">
              <a:solidFill>
                <a:schemeClr val="bg1">
                  <a:lumMod val="50000"/>
                </a:schemeClr>
              </a:solidFill>
              <a:latin typeface="Arial" pitchFamily="34" charset="0"/>
            </a:endParaRPr>
          </a:p>
        </p:txBody>
      </p:sp>
    </p:spTree>
    <p:extLst>
      <p:ext uri="{BB962C8B-B14F-4D97-AF65-F5344CB8AC3E}">
        <p14:creationId xmlns="" xmlns:p14="http://schemas.microsoft.com/office/powerpoint/2010/main" val="660233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66630"/>
                                        </p:tgtEl>
                                        <p:attrNameLst>
                                          <p:attrName>style.visibility</p:attrName>
                                        </p:attrNameLst>
                                      </p:cBhvr>
                                      <p:to>
                                        <p:strVal val="visible"/>
                                      </p:to>
                                    </p:set>
                                    <p:animEffect transition="in" filter="blinds(horizontal)">
                                      <p:cBhvr>
                                        <p:cTn id="7" dur="500"/>
                                        <p:tgtEl>
                                          <p:spTgt spid="6666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66627"/>
                                        </p:tgtEl>
                                        <p:attrNameLst>
                                          <p:attrName>style.visibility</p:attrName>
                                        </p:attrNameLst>
                                      </p:cBhvr>
                                      <p:to>
                                        <p:strVal val="visible"/>
                                      </p:to>
                                    </p:set>
                                    <p:animEffect transition="in" filter="dissolve">
                                      <p:cBhvr>
                                        <p:cTn id="12" dur="500"/>
                                        <p:tgtEl>
                                          <p:spTgt spid="6666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66628"/>
                                        </p:tgtEl>
                                        <p:attrNameLst>
                                          <p:attrName>style.visibility</p:attrName>
                                        </p:attrNameLst>
                                      </p:cBhvr>
                                      <p:to>
                                        <p:strVal val="visible"/>
                                      </p:to>
                                    </p:set>
                                    <p:animEffect transition="in" filter="dissolve">
                                      <p:cBhvr>
                                        <p:cTn id="17" dur="500"/>
                                        <p:tgtEl>
                                          <p:spTgt spid="6666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66629"/>
                                        </p:tgtEl>
                                        <p:attrNameLst>
                                          <p:attrName>style.visibility</p:attrName>
                                        </p:attrNameLst>
                                      </p:cBhvr>
                                      <p:to>
                                        <p:strVal val="visible"/>
                                      </p:to>
                                    </p:set>
                                    <p:animEffect transition="in" filter="dissolve">
                                      <p:cBhvr>
                                        <p:cTn id="22" dur="500"/>
                                        <p:tgtEl>
                                          <p:spTgt spid="6666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66631"/>
                                        </p:tgtEl>
                                        <p:attrNameLst>
                                          <p:attrName>style.visibility</p:attrName>
                                        </p:attrNameLst>
                                      </p:cBhvr>
                                      <p:to>
                                        <p:strVal val="visible"/>
                                      </p:to>
                                    </p:set>
                                    <p:animEffect transition="in" filter="blinds(horizontal)">
                                      <p:cBhvr>
                                        <p:cTn id="27" dur="500"/>
                                        <p:tgtEl>
                                          <p:spTgt spid="66663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666632"/>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16" fill="hold" grpId="0" nodeType="clickEffect">
                                  <p:stCondLst>
                                    <p:cond delay="0"/>
                                  </p:stCondLst>
                                  <p:childTnLst>
                                    <p:set>
                                      <p:cBhvr>
                                        <p:cTn id="39" dur="1" fill="hold">
                                          <p:stCondLst>
                                            <p:cond delay="0"/>
                                          </p:stCondLst>
                                        </p:cTn>
                                        <p:tgtEl>
                                          <p:spTgt spid="667652"/>
                                        </p:tgtEl>
                                        <p:attrNameLst>
                                          <p:attrName>style.visibility</p:attrName>
                                        </p:attrNameLst>
                                      </p:cBhvr>
                                      <p:to>
                                        <p:strVal val="visible"/>
                                      </p:to>
                                    </p:set>
                                    <p:anim calcmode="lin" valueType="num">
                                      <p:cBhvr>
                                        <p:cTn id="40" dur="500" fill="hold"/>
                                        <p:tgtEl>
                                          <p:spTgt spid="667652"/>
                                        </p:tgtEl>
                                        <p:attrNameLst>
                                          <p:attrName>ppt_w</p:attrName>
                                        </p:attrNameLst>
                                      </p:cBhvr>
                                      <p:tavLst>
                                        <p:tav tm="0">
                                          <p:val>
                                            <p:fltVal val="0"/>
                                          </p:val>
                                        </p:tav>
                                        <p:tav tm="100000">
                                          <p:val>
                                            <p:strVal val="#ppt_w"/>
                                          </p:val>
                                        </p:tav>
                                      </p:tavLst>
                                    </p:anim>
                                    <p:anim calcmode="lin" valueType="num">
                                      <p:cBhvr>
                                        <p:cTn id="41" dur="500" fill="hold"/>
                                        <p:tgtEl>
                                          <p:spTgt spid="667652"/>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667652"/>
                                        </p:tgtEl>
                                        <p:attrNameLst>
                                          <p:attrName>style.visibility</p:attrName>
                                        </p:attrNameLst>
                                      </p:cBhvr>
                                      <p:to>
                                        <p:strVal val="hidden"/>
                                      </p:to>
                                    </p:set>
                                  </p:sub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16"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ppt_w</p:attrName>
                                        </p:attrNameLst>
                                      </p:cBhvr>
                                      <p:tavLst>
                                        <p:tav tm="0">
                                          <p:val>
                                            <p:fltVal val="0"/>
                                          </p:val>
                                        </p:tav>
                                        <p:tav tm="100000">
                                          <p:val>
                                            <p:strVal val="#ppt_w"/>
                                          </p:val>
                                        </p:tav>
                                      </p:tavLst>
                                    </p:anim>
                                    <p:anim calcmode="lin" valueType="num">
                                      <p:cBhvr>
                                        <p:cTn id="47" dur="500" fill="hold"/>
                                        <p:tgtEl>
                                          <p:spTgt spid="3"/>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630" grpId="0" autoUpdateAnimBg="0"/>
      <p:bldP spid="666631" grpId="0" autoUpdateAnimBg="0"/>
      <p:bldP spid="667652" grpId="0" animBg="1" autoUpdateAnimBg="0"/>
      <p:bldP spid="3" grpId="0" animBg="1"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p:cNvSpPr>
            <a:spLocks noChangeArrowheads="1"/>
          </p:cNvSpPr>
          <p:nvPr/>
        </p:nvSpPr>
        <p:spPr bwMode="auto">
          <a:xfrm>
            <a:off x="0" y="76200"/>
            <a:ext cx="9144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nchorCtr="1"/>
          <a:lstStyle/>
          <a:p>
            <a:pPr algn="ctr"/>
            <a:r>
              <a:rPr lang="en-US" sz="4400" b="1" dirty="0">
                <a:solidFill>
                  <a:schemeClr val="tx2"/>
                </a:solidFill>
                <a:latin typeface="Arial" pitchFamily="34" charset="0"/>
              </a:rPr>
              <a:t>The Confluence of 5 Epidemics </a:t>
            </a:r>
          </a:p>
        </p:txBody>
      </p:sp>
      <p:sp>
        <p:nvSpPr>
          <p:cNvPr id="52227" name="WordArt 3"/>
          <p:cNvSpPr>
            <a:spLocks noChangeArrowheads="1" noChangeShapeType="1" noTextEdit="1"/>
          </p:cNvSpPr>
          <p:nvPr/>
        </p:nvSpPr>
        <p:spPr bwMode="auto">
          <a:xfrm>
            <a:off x="1524000" y="990600"/>
            <a:ext cx="6629400" cy="1524000"/>
          </a:xfrm>
          <a:prstGeom prst="rect">
            <a:avLst/>
          </a:prstGeom>
        </p:spPr>
        <p:txBody>
          <a:bodyPr wrap="none" fromWordArt="1">
            <a:prstTxWarp prst="textPlain">
              <a:avLst>
                <a:gd name="adj" fmla="val 50000"/>
              </a:avLst>
            </a:prstTxWarp>
            <a:scene3d>
              <a:camera prst="legacyPerspectiveBottomRight">
                <a:rot lat="0" lon="21239996" rev="0"/>
              </a:camera>
              <a:lightRig rig="legacyHarsh3" dir="l"/>
            </a:scene3d>
            <a:sp3d extrusionH="430200" prstMaterial="legacyMatte">
              <a:extrusionClr>
                <a:srgbClr val="C0C0C0"/>
              </a:extrusionClr>
            </a:sp3d>
          </a:bodyPr>
          <a:lstStyle/>
          <a:p>
            <a:pPr algn="ctr"/>
            <a:r>
              <a:rPr lang="en-US" sz="3600" kern="10" spc="-18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a:t>
            </a:r>
            <a:r>
              <a:rPr lang="en-US" sz="3600" kern="10" spc="-180" dirty="0" err="1">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Sarcopenic</a:t>
            </a:r>
            <a:r>
              <a:rPr lang="en-US" sz="3600" kern="10" spc="-18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 Obesity"</a:t>
            </a:r>
          </a:p>
        </p:txBody>
      </p:sp>
      <p:sp>
        <p:nvSpPr>
          <p:cNvPr id="628740" name="WordArt 4"/>
          <p:cNvSpPr>
            <a:spLocks noChangeArrowheads="1" noChangeShapeType="1" noTextEdit="1"/>
          </p:cNvSpPr>
          <p:nvPr/>
        </p:nvSpPr>
        <p:spPr bwMode="auto">
          <a:xfrm>
            <a:off x="3276600" y="4495800"/>
            <a:ext cx="3200400" cy="609600"/>
          </a:xfrm>
          <a:prstGeom prst="rect">
            <a:avLst/>
          </a:prstGeom>
        </p:spPr>
        <p:txBody>
          <a:bodyPr wrap="none" fromWordArt="1">
            <a:prstTxWarp prst="textPlain">
              <a:avLst>
                <a:gd name="adj" fmla="val 50000"/>
              </a:avLst>
            </a:prstTxWarp>
          </a:bodyPr>
          <a:lstStyle/>
          <a:p>
            <a:pPr algn="ctr"/>
            <a:r>
              <a:rPr lang="en-US" sz="3600" kern="10">
                <a:ln w="12700">
                  <a:solidFill>
                    <a:srgbClr val="3333CC"/>
                  </a:solidFill>
                  <a:round/>
                  <a:headEnd/>
                  <a:tailEnd/>
                </a:ln>
                <a:solidFill>
                  <a:srgbClr val="FF0000">
                    <a:alpha val="50195"/>
                  </a:srgbClr>
                </a:solidFill>
                <a:effectLst>
                  <a:outerShdw dist="45791" dir="2021404" algn="ctr" rotWithShape="0">
                    <a:srgbClr val="9999FF"/>
                  </a:outerShdw>
                </a:effectLst>
                <a:latin typeface="Arial Black"/>
              </a:rPr>
              <a:t>"The Cures"</a:t>
            </a:r>
          </a:p>
        </p:txBody>
      </p:sp>
      <p:sp>
        <p:nvSpPr>
          <p:cNvPr id="52231" name="WordArt 9"/>
          <p:cNvSpPr>
            <a:spLocks noChangeArrowheads="1" noChangeShapeType="1" noTextEdit="1"/>
          </p:cNvSpPr>
          <p:nvPr/>
        </p:nvSpPr>
        <p:spPr bwMode="auto">
          <a:xfrm>
            <a:off x="914400" y="2743200"/>
            <a:ext cx="7924800" cy="1447800"/>
          </a:xfrm>
          <a:prstGeom prst="rect">
            <a:avLst/>
          </a:prstGeom>
        </p:spPr>
        <p:txBody>
          <a:bodyPr wrap="none" fromWordArt="1">
            <a:prstTxWarp prst="textPlain">
              <a:avLst>
                <a:gd name="adj" fmla="val 50000"/>
              </a:avLst>
            </a:prstTxWarp>
            <a:scene3d>
              <a:camera prst="legacyPerspectiveBottomRight">
                <a:rot lat="0" lon="21239996" rev="0"/>
              </a:camera>
              <a:lightRig rig="legacyHarsh3" dir="l"/>
            </a:scene3d>
            <a:sp3d extrusionH="430200" prstMaterial="legacyMatte">
              <a:extrusionClr>
                <a:srgbClr val="C0C0C0"/>
              </a:extrusionClr>
            </a:sp3d>
          </a:bodyPr>
          <a:lstStyle/>
          <a:p>
            <a:pPr algn="ctr"/>
            <a:r>
              <a:rPr lang="en-US" sz="3600" kern="10" spc="-18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Diabetes, Osteoporosis &amp; </a:t>
            </a:r>
            <a:r>
              <a:rPr lang="en-US" sz="3600" kern="10" spc="-180" dirty="0" err="1">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Boomeritis</a:t>
            </a:r>
            <a:r>
              <a:rPr lang="en-US" sz="3600" kern="10" spc="-18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a:t>
            </a:r>
          </a:p>
        </p:txBody>
      </p:sp>
      <p:grpSp>
        <p:nvGrpSpPr>
          <p:cNvPr id="9" name="Group 8"/>
          <p:cNvGrpSpPr/>
          <p:nvPr/>
        </p:nvGrpSpPr>
        <p:grpSpPr>
          <a:xfrm>
            <a:off x="939801" y="4899578"/>
            <a:ext cx="7556499" cy="1745697"/>
            <a:chOff x="939801" y="4899578"/>
            <a:chExt cx="7556499" cy="1745697"/>
          </a:xfrm>
        </p:grpSpPr>
        <p:sp>
          <p:nvSpPr>
            <p:cNvPr id="52229" name="Text Box 6"/>
            <p:cNvSpPr txBox="1">
              <a:spLocks noChangeArrowheads="1"/>
            </p:cNvSpPr>
            <p:nvPr/>
          </p:nvSpPr>
          <p:spPr bwMode="auto">
            <a:xfrm>
              <a:off x="4343400" y="5562600"/>
              <a:ext cx="609600"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4800" b="1">
                  <a:latin typeface="Verdana" pitchFamily="34" charset="0"/>
                </a:rPr>
                <a:t>+</a:t>
              </a:r>
            </a:p>
          </p:txBody>
        </p:sp>
        <p:sp>
          <p:nvSpPr>
            <p:cNvPr id="52232" name="Text Box 13"/>
            <p:cNvSpPr txBox="1">
              <a:spLocks noChangeArrowheads="1"/>
            </p:cNvSpPr>
            <p:nvPr/>
          </p:nvSpPr>
          <p:spPr bwMode="auto">
            <a:xfrm>
              <a:off x="5562600" y="4987596"/>
              <a:ext cx="29337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3200" b="1" dirty="0" smtClean="0">
                  <a:latin typeface="Tahoma" pitchFamily="34" charset="0"/>
                </a:rPr>
                <a:t>Hi-Lo Strength Training </a:t>
              </a:r>
              <a:endParaRPr lang="en-US" sz="3200" b="1" dirty="0">
                <a:latin typeface="Tahoma" pitchFamily="34" charset="0"/>
              </a:endParaRPr>
            </a:p>
          </p:txBody>
        </p:sp>
        <p:pic>
          <p:nvPicPr>
            <p:cNvPr id="512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39801" y="4899578"/>
              <a:ext cx="2413000" cy="17456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 xmlns:p14="http://schemas.microsoft.com/office/powerpoint/2010/main" val="3155920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628740"/>
                                        </p:tgtEl>
                                        <p:attrNameLst>
                                          <p:attrName>style.color</p:attrName>
                                        </p:attrNameLst>
                                      </p:cBhvr>
                                      <p:by>
                                        <p:hsl h="7200000" s="0" l="0"/>
                                      </p:by>
                                    </p:animClr>
                                    <p:animClr clrSpc="hsl" dir="cw">
                                      <p:cBhvr>
                                        <p:cTn id="7" dur="500" fill="hold"/>
                                        <p:tgtEl>
                                          <p:spTgt spid="628740"/>
                                        </p:tgtEl>
                                        <p:attrNameLst>
                                          <p:attrName>fillcolor</p:attrName>
                                        </p:attrNameLst>
                                      </p:cBhvr>
                                      <p:by>
                                        <p:hsl h="7200000" s="0" l="0"/>
                                      </p:by>
                                    </p:animClr>
                                    <p:animClr clrSpc="hsl" dir="cw">
                                      <p:cBhvr>
                                        <p:cTn id="8" dur="500" fill="hold"/>
                                        <p:tgtEl>
                                          <p:spTgt spid="628740"/>
                                        </p:tgtEl>
                                        <p:attrNameLst>
                                          <p:attrName>stroke.color</p:attrName>
                                        </p:attrNameLst>
                                      </p:cBhvr>
                                      <p:by>
                                        <p:hsl h="7200000" s="0" l="0"/>
                                      </p:by>
                                    </p:animClr>
                                    <p:set>
                                      <p:cBhvr>
                                        <p:cTn id="9" dur="500" fill="hold"/>
                                        <p:tgtEl>
                                          <p:spTgt spid="62874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740"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p:cNvSpPr>
            <a:spLocks noChangeArrowheads="1"/>
          </p:cNvSpPr>
          <p:nvPr/>
        </p:nvSpPr>
        <p:spPr bwMode="auto">
          <a:xfrm>
            <a:off x="0" y="304800"/>
            <a:ext cx="8915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nchorCtr="1"/>
          <a:lstStyle/>
          <a:p>
            <a:pPr algn="ctr"/>
            <a:r>
              <a:rPr lang="en-US" sz="4800" b="1">
                <a:solidFill>
                  <a:schemeClr val="tx2"/>
                </a:solidFill>
                <a:latin typeface="Arial" pitchFamily="34" charset="0"/>
              </a:rPr>
              <a:t>There are No Epidemics of </a:t>
            </a:r>
          </a:p>
        </p:txBody>
      </p:sp>
      <p:sp>
        <p:nvSpPr>
          <p:cNvPr id="53251" name="WordArt 3"/>
          <p:cNvSpPr>
            <a:spLocks noChangeArrowheads="1" noChangeShapeType="1" noTextEdit="1"/>
          </p:cNvSpPr>
          <p:nvPr/>
        </p:nvSpPr>
        <p:spPr bwMode="auto">
          <a:xfrm>
            <a:off x="990600" y="1143000"/>
            <a:ext cx="7315200" cy="2209800"/>
          </a:xfrm>
          <a:prstGeom prst="rect">
            <a:avLst/>
          </a:prstGeom>
        </p:spPr>
        <p:txBody>
          <a:bodyPr wrap="none" fromWordArt="1">
            <a:prstTxWarp prst="textPlain">
              <a:avLst>
                <a:gd name="adj" fmla="val 50000"/>
              </a:avLst>
            </a:prstTxWarp>
            <a:scene3d>
              <a:camera prst="legacyPerspectiveBottomRight">
                <a:rot lat="0" lon="21239996" rev="0"/>
              </a:camera>
              <a:lightRig rig="legacyHarsh3" dir="l"/>
            </a:scene3d>
            <a:sp3d extrusionH="430200" prstMaterial="legacyMatte">
              <a:extrusionClr>
                <a:srgbClr val="C0C0C0"/>
              </a:extrusionClr>
            </a:sp3d>
          </a:bodyPr>
          <a:lstStyle/>
          <a:p>
            <a:pPr algn="ctr"/>
            <a:r>
              <a:rPr lang="en-US" sz="3600" kern="10" dirty="0" smtClean="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Lack </a:t>
            </a:r>
            <a:r>
              <a:rPr lang="en-US" sz="3600" kern="1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of </a:t>
            </a:r>
          </a:p>
          <a:p>
            <a:pPr algn="ctr"/>
            <a:r>
              <a:rPr lang="en-US" sz="3600" kern="10" dirty="0" smtClean="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“Cardiovascular Fitness”</a:t>
            </a:r>
            <a:endParaRPr lang="en-US" sz="3600" kern="1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ndParaRPr>
          </a:p>
        </p:txBody>
      </p:sp>
      <p:sp>
        <p:nvSpPr>
          <p:cNvPr id="630788" name="WordArt 4"/>
          <p:cNvSpPr>
            <a:spLocks noChangeArrowheads="1" noChangeShapeType="1" noTextEdit="1"/>
          </p:cNvSpPr>
          <p:nvPr/>
        </p:nvSpPr>
        <p:spPr bwMode="auto">
          <a:xfrm>
            <a:off x="1524000" y="5029200"/>
            <a:ext cx="6858000" cy="1143000"/>
          </a:xfrm>
          <a:prstGeom prst="rect">
            <a:avLst/>
          </a:prstGeom>
        </p:spPr>
        <p:txBody>
          <a:bodyPr wrap="none" fromWordArt="1">
            <a:prstTxWarp prst="textPlain">
              <a:avLst>
                <a:gd name="adj" fmla="val 50000"/>
              </a:avLst>
            </a:prstTxWarp>
          </a:bodyPr>
          <a:lstStyle/>
          <a:p>
            <a:pPr algn="ctr"/>
            <a:r>
              <a:rPr lang="en-US" sz="3600" kern="10" dirty="0">
                <a:ln w="12700">
                  <a:solidFill>
                    <a:srgbClr val="3333CC"/>
                  </a:solidFill>
                  <a:round/>
                  <a:headEnd/>
                  <a:tailEnd/>
                </a:ln>
                <a:solidFill>
                  <a:srgbClr val="FF0000">
                    <a:alpha val="50195"/>
                  </a:srgbClr>
                </a:solidFill>
                <a:effectLst>
                  <a:outerShdw dist="45791" dir="2021404" algn="ctr" rotWithShape="0">
                    <a:srgbClr val="9999FF"/>
                  </a:outerShdw>
                </a:effectLst>
                <a:latin typeface="Arial Black"/>
              </a:rPr>
              <a:t>"Lack of Flexibility"</a:t>
            </a:r>
          </a:p>
        </p:txBody>
      </p:sp>
      <p:sp>
        <p:nvSpPr>
          <p:cNvPr id="53253" name="Text Box 5"/>
          <p:cNvSpPr txBox="1">
            <a:spLocks noChangeArrowheads="1"/>
          </p:cNvSpPr>
          <p:nvPr/>
        </p:nvSpPr>
        <p:spPr bwMode="auto">
          <a:xfrm>
            <a:off x="3962400" y="3657600"/>
            <a:ext cx="1752600" cy="118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buClr>
                <a:schemeClr val="hlink"/>
              </a:buClr>
            </a:pPr>
            <a:r>
              <a:rPr lang="en-US" sz="7200" b="1" dirty="0">
                <a:solidFill>
                  <a:srgbClr val="FF0000"/>
                </a:solidFill>
                <a:latin typeface="+mn-lt"/>
              </a:rPr>
              <a:t>Or</a:t>
            </a:r>
          </a:p>
        </p:txBody>
      </p:sp>
    </p:spTree>
    <p:extLst>
      <p:ext uri="{BB962C8B-B14F-4D97-AF65-F5344CB8AC3E}">
        <p14:creationId xmlns="" xmlns:p14="http://schemas.microsoft.com/office/powerpoint/2010/main" val="27410438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630788"/>
                                        </p:tgtEl>
                                        <p:attrNameLst>
                                          <p:attrName>style.color</p:attrName>
                                        </p:attrNameLst>
                                      </p:cBhvr>
                                      <p:by>
                                        <p:hsl h="7200000" s="0" l="0"/>
                                      </p:by>
                                    </p:animClr>
                                    <p:animClr clrSpc="hsl" dir="cw">
                                      <p:cBhvr>
                                        <p:cTn id="7" dur="500" fill="hold"/>
                                        <p:tgtEl>
                                          <p:spTgt spid="630788"/>
                                        </p:tgtEl>
                                        <p:attrNameLst>
                                          <p:attrName>fillcolor</p:attrName>
                                        </p:attrNameLst>
                                      </p:cBhvr>
                                      <p:by>
                                        <p:hsl h="7200000" s="0" l="0"/>
                                      </p:by>
                                    </p:animClr>
                                    <p:animClr clrSpc="hsl" dir="cw">
                                      <p:cBhvr>
                                        <p:cTn id="8" dur="500" fill="hold"/>
                                        <p:tgtEl>
                                          <p:spTgt spid="630788"/>
                                        </p:tgtEl>
                                        <p:attrNameLst>
                                          <p:attrName>stroke.color</p:attrName>
                                        </p:attrNameLst>
                                      </p:cBhvr>
                                      <p:by>
                                        <p:hsl h="7200000" s="0" l="0"/>
                                      </p:by>
                                    </p:animClr>
                                    <p:set>
                                      <p:cBhvr>
                                        <p:cTn id="9" dur="500" fill="hold"/>
                                        <p:tgtEl>
                                          <p:spTgt spid="63078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788"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sz="4000" dirty="0" smtClean="0"/>
              <a:t>6 Components of an Optimal Health and Aging Program</a:t>
            </a:r>
            <a:r>
              <a:rPr lang="en-US" sz="2400" baseline="90000" dirty="0" smtClean="0">
                <a:cs typeface="Arial" pitchFamily="34" charset="0"/>
              </a:rPr>
              <a:t>©</a:t>
            </a:r>
            <a:endParaRPr lang="en-US" sz="4000" dirty="0" smtClean="0"/>
          </a:p>
        </p:txBody>
      </p:sp>
      <p:sp>
        <p:nvSpPr>
          <p:cNvPr id="61443" name="Rectangle 3"/>
          <p:cNvSpPr>
            <a:spLocks noGrp="1" noChangeArrowheads="1"/>
          </p:cNvSpPr>
          <p:nvPr>
            <p:ph idx="1"/>
          </p:nvPr>
        </p:nvSpPr>
        <p:spPr>
          <a:xfrm>
            <a:off x="457200" y="1828800"/>
            <a:ext cx="7391400" cy="3124200"/>
          </a:xfrm>
        </p:spPr>
        <p:txBody>
          <a:bodyPr/>
          <a:lstStyle/>
          <a:p>
            <a:pPr marL="457200" indent="-457200" eaLnBrk="1" hangingPunct="1">
              <a:buClr>
                <a:schemeClr val="tx1"/>
              </a:buClr>
              <a:buFontTx/>
              <a:buAutoNum type="arabicPeriod"/>
            </a:pPr>
            <a:r>
              <a:rPr lang="en-US" dirty="0" smtClean="0"/>
              <a:t>Injury Prevention</a:t>
            </a:r>
          </a:p>
          <a:p>
            <a:pPr marL="457200" indent="-457200" eaLnBrk="1" hangingPunct="1">
              <a:buClr>
                <a:schemeClr val="tx1"/>
              </a:buClr>
              <a:buFontTx/>
              <a:buAutoNum type="arabicPeriod"/>
            </a:pPr>
            <a:r>
              <a:rPr lang="en-US" dirty="0" smtClean="0"/>
              <a:t>Checkups</a:t>
            </a:r>
          </a:p>
          <a:p>
            <a:pPr marL="457200" indent="-457200" eaLnBrk="1" hangingPunct="1">
              <a:buClr>
                <a:schemeClr val="tx1"/>
              </a:buClr>
              <a:buFontTx/>
              <a:buAutoNum type="arabicPeriod"/>
            </a:pPr>
            <a:r>
              <a:rPr lang="en-US" dirty="0" smtClean="0"/>
              <a:t>Nutrition</a:t>
            </a:r>
          </a:p>
          <a:p>
            <a:pPr marL="457200" indent="-457200" eaLnBrk="1" hangingPunct="1">
              <a:buClr>
                <a:schemeClr val="tx1"/>
              </a:buClr>
              <a:buFontTx/>
              <a:buAutoNum type="arabicPeriod"/>
            </a:pPr>
            <a:r>
              <a:rPr lang="en-US" dirty="0" smtClean="0"/>
              <a:t>Exercise – Vitamin X</a:t>
            </a:r>
          </a:p>
          <a:p>
            <a:pPr marL="457200" indent="-457200" eaLnBrk="1" hangingPunct="1">
              <a:buClr>
                <a:schemeClr val="tx1"/>
              </a:buClr>
              <a:buFontTx/>
              <a:buAutoNum type="arabicPeriod"/>
            </a:pPr>
            <a:r>
              <a:rPr lang="en-US" dirty="0" smtClean="0">
                <a:solidFill>
                  <a:srgbClr val="FF3300"/>
                </a:solidFill>
              </a:rPr>
              <a:t>Hormone Optimization</a:t>
            </a:r>
            <a:endParaRPr lang="en-US" dirty="0" smtClean="0"/>
          </a:p>
        </p:txBody>
      </p:sp>
      <p:sp>
        <p:nvSpPr>
          <p:cNvPr id="45060" name="Text Box 4"/>
          <p:cNvSpPr txBox="1">
            <a:spLocks noChangeArrowheads="1"/>
          </p:cNvSpPr>
          <p:nvPr/>
        </p:nvSpPr>
        <p:spPr bwMode="auto">
          <a:xfrm>
            <a:off x="990600" y="5181600"/>
            <a:ext cx="22860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3200" b="1">
                <a:solidFill>
                  <a:schemeClr val="tx2"/>
                </a:solidFill>
                <a:latin typeface="Arial" charset="0"/>
              </a:rPr>
              <a:t>As we age</a:t>
            </a:r>
          </a:p>
        </p:txBody>
      </p:sp>
      <p:sp>
        <p:nvSpPr>
          <p:cNvPr id="45061" name="Line 5"/>
          <p:cNvSpPr>
            <a:spLocks noChangeShapeType="1"/>
          </p:cNvSpPr>
          <p:nvPr/>
        </p:nvSpPr>
        <p:spPr bwMode="auto">
          <a:xfrm flipV="1">
            <a:off x="3810000" y="5105400"/>
            <a:ext cx="0" cy="1219200"/>
          </a:xfrm>
          <a:prstGeom prst="line">
            <a:avLst/>
          </a:prstGeom>
          <a:noFill/>
          <a:ln w="57150">
            <a:solidFill>
              <a:srgbClr val="FF33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45062" name="Text Box 6"/>
          <p:cNvSpPr txBox="1">
            <a:spLocks noChangeArrowheads="1"/>
          </p:cNvSpPr>
          <p:nvPr/>
        </p:nvSpPr>
        <p:spPr bwMode="auto">
          <a:xfrm>
            <a:off x="6629400" y="3581400"/>
            <a:ext cx="2286000" cy="307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70000"/>
              </a:lnSpc>
              <a:spcBef>
                <a:spcPct val="50000"/>
              </a:spcBef>
            </a:pPr>
            <a:r>
              <a:rPr lang="en-US" sz="2000" b="1">
                <a:solidFill>
                  <a:schemeClr val="tx2"/>
                </a:solidFill>
                <a:latin typeface="Arial" charset="0"/>
              </a:rPr>
              <a:t>Estrogen</a:t>
            </a:r>
          </a:p>
          <a:p>
            <a:pPr eaLnBrk="1" hangingPunct="1">
              <a:lnSpc>
                <a:spcPct val="70000"/>
              </a:lnSpc>
              <a:spcBef>
                <a:spcPct val="50000"/>
              </a:spcBef>
            </a:pPr>
            <a:r>
              <a:rPr lang="en-US" sz="2000" b="1">
                <a:solidFill>
                  <a:schemeClr val="tx2"/>
                </a:solidFill>
                <a:latin typeface="Arial" charset="0"/>
              </a:rPr>
              <a:t>Progesterone</a:t>
            </a:r>
          </a:p>
          <a:p>
            <a:pPr eaLnBrk="1" hangingPunct="1">
              <a:lnSpc>
                <a:spcPct val="70000"/>
              </a:lnSpc>
              <a:spcBef>
                <a:spcPct val="50000"/>
              </a:spcBef>
            </a:pPr>
            <a:r>
              <a:rPr lang="en-US" sz="2000" b="1">
                <a:solidFill>
                  <a:schemeClr val="tx2"/>
                </a:solidFill>
                <a:latin typeface="Arial" charset="0"/>
              </a:rPr>
              <a:t>Testosterone</a:t>
            </a:r>
          </a:p>
          <a:p>
            <a:pPr eaLnBrk="1" hangingPunct="1">
              <a:lnSpc>
                <a:spcPct val="70000"/>
              </a:lnSpc>
              <a:spcBef>
                <a:spcPct val="50000"/>
              </a:spcBef>
            </a:pPr>
            <a:r>
              <a:rPr lang="en-US" sz="2000" b="1">
                <a:solidFill>
                  <a:schemeClr val="tx2"/>
                </a:solidFill>
                <a:latin typeface="Arial" charset="0"/>
              </a:rPr>
              <a:t>Growth Hormone</a:t>
            </a:r>
          </a:p>
          <a:p>
            <a:pPr eaLnBrk="1" hangingPunct="1">
              <a:lnSpc>
                <a:spcPct val="70000"/>
              </a:lnSpc>
              <a:spcBef>
                <a:spcPct val="50000"/>
              </a:spcBef>
            </a:pPr>
            <a:r>
              <a:rPr lang="en-US" sz="2000" b="1">
                <a:solidFill>
                  <a:schemeClr val="tx2"/>
                </a:solidFill>
                <a:latin typeface="Arial" charset="0"/>
              </a:rPr>
              <a:t>DHEA</a:t>
            </a:r>
          </a:p>
          <a:p>
            <a:pPr eaLnBrk="1" hangingPunct="1">
              <a:lnSpc>
                <a:spcPct val="70000"/>
              </a:lnSpc>
              <a:spcBef>
                <a:spcPct val="50000"/>
              </a:spcBef>
            </a:pPr>
            <a:r>
              <a:rPr lang="en-US" sz="2000" b="1">
                <a:solidFill>
                  <a:schemeClr val="tx2"/>
                </a:solidFill>
                <a:latin typeface="Arial" charset="0"/>
              </a:rPr>
              <a:t>Melatonin</a:t>
            </a:r>
          </a:p>
          <a:p>
            <a:pPr eaLnBrk="1" hangingPunct="1">
              <a:lnSpc>
                <a:spcPct val="70000"/>
              </a:lnSpc>
              <a:spcBef>
                <a:spcPct val="50000"/>
              </a:spcBef>
            </a:pPr>
            <a:r>
              <a:rPr lang="en-US" sz="2000" b="1">
                <a:solidFill>
                  <a:schemeClr val="tx2"/>
                </a:solidFill>
                <a:latin typeface="Arial" charset="0"/>
              </a:rPr>
              <a:t>Thyroid</a:t>
            </a:r>
          </a:p>
          <a:p>
            <a:pPr eaLnBrk="1" hangingPunct="1">
              <a:lnSpc>
                <a:spcPct val="70000"/>
              </a:lnSpc>
              <a:spcBef>
                <a:spcPct val="50000"/>
              </a:spcBef>
            </a:pPr>
            <a:r>
              <a:rPr lang="en-US" sz="2000" b="1">
                <a:solidFill>
                  <a:schemeClr val="tx2"/>
                </a:solidFill>
                <a:latin typeface="Arial" charset="0"/>
              </a:rPr>
              <a:t>Good Eicosanoids</a:t>
            </a:r>
          </a:p>
        </p:txBody>
      </p:sp>
      <p:sp>
        <p:nvSpPr>
          <p:cNvPr id="45063" name="Text Box 7"/>
          <p:cNvSpPr txBox="1">
            <a:spLocks noChangeArrowheads="1"/>
          </p:cNvSpPr>
          <p:nvPr/>
        </p:nvSpPr>
        <p:spPr bwMode="auto">
          <a:xfrm>
            <a:off x="4038600" y="4876800"/>
            <a:ext cx="1981200" cy="191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a:solidFill>
                  <a:schemeClr val="tx2"/>
                </a:solidFill>
                <a:latin typeface="Arial" charset="0"/>
              </a:rPr>
              <a:t>Insulin</a:t>
            </a:r>
          </a:p>
          <a:p>
            <a:pPr eaLnBrk="1" hangingPunct="1">
              <a:spcBef>
                <a:spcPct val="50000"/>
              </a:spcBef>
            </a:pPr>
            <a:r>
              <a:rPr lang="en-US" b="1">
                <a:solidFill>
                  <a:schemeClr val="tx2"/>
                </a:solidFill>
                <a:latin typeface="Arial" charset="0"/>
              </a:rPr>
              <a:t>Cortisol</a:t>
            </a:r>
          </a:p>
          <a:p>
            <a:pPr eaLnBrk="1" hangingPunct="1">
              <a:spcBef>
                <a:spcPct val="50000"/>
              </a:spcBef>
            </a:pPr>
            <a:r>
              <a:rPr lang="en-US" b="1">
                <a:solidFill>
                  <a:schemeClr val="tx2"/>
                </a:solidFill>
                <a:latin typeface="Arial" charset="0"/>
              </a:rPr>
              <a:t>Bad Eicosanoids</a:t>
            </a:r>
          </a:p>
        </p:txBody>
      </p:sp>
      <p:sp>
        <p:nvSpPr>
          <p:cNvPr id="45064" name="Line 8"/>
          <p:cNvSpPr>
            <a:spLocks noChangeShapeType="1"/>
          </p:cNvSpPr>
          <p:nvPr/>
        </p:nvSpPr>
        <p:spPr bwMode="auto">
          <a:xfrm>
            <a:off x="6477000" y="3962400"/>
            <a:ext cx="0" cy="2133600"/>
          </a:xfrm>
          <a:prstGeom prst="line">
            <a:avLst/>
          </a:prstGeom>
          <a:noFill/>
          <a:ln w="57150">
            <a:solidFill>
              <a:srgbClr val="FF33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506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5061"/>
                                        </p:tgtEl>
                                        <p:attrNameLst>
                                          <p:attrName>style.visibility</p:attrName>
                                        </p:attrNameLst>
                                      </p:cBhvr>
                                      <p:to>
                                        <p:strVal val="visible"/>
                                      </p:to>
                                    </p:set>
                                    <p:anim calcmode="lin" valueType="num">
                                      <p:cBhvr additive="base">
                                        <p:cTn id="11" dur="500" fill="hold"/>
                                        <p:tgtEl>
                                          <p:spTgt spid="45061"/>
                                        </p:tgtEl>
                                        <p:attrNameLst>
                                          <p:attrName>ppt_x</p:attrName>
                                        </p:attrNameLst>
                                      </p:cBhvr>
                                      <p:tavLst>
                                        <p:tav tm="0">
                                          <p:val>
                                            <p:strVal val="#ppt_x"/>
                                          </p:val>
                                        </p:tav>
                                        <p:tav tm="100000">
                                          <p:val>
                                            <p:strVal val="#ppt_x"/>
                                          </p:val>
                                        </p:tav>
                                      </p:tavLst>
                                    </p:anim>
                                    <p:anim calcmode="lin" valueType="num">
                                      <p:cBhvr additive="base">
                                        <p:cTn id="12" dur="500" fill="hold"/>
                                        <p:tgtEl>
                                          <p:spTgt spid="45061"/>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4506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45064"/>
                                        </p:tgtEl>
                                        <p:attrNameLst>
                                          <p:attrName>style.visibility</p:attrName>
                                        </p:attrNameLst>
                                      </p:cBhvr>
                                      <p:to>
                                        <p:strVal val="visible"/>
                                      </p:to>
                                    </p:set>
                                    <p:anim calcmode="lin" valueType="num">
                                      <p:cBhvr additive="base">
                                        <p:cTn id="21" dur="500" fill="hold"/>
                                        <p:tgtEl>
                                          <p:spTgt spid="45064"/>
                                        </p:tgtEl>
                                        <p:attrNameLst>
                                          <p:attrName>ppt_x</p:attrName>
                                        </p:attrNameLst>
                                      </p:cBhvr>
                                      <p:tavLst>
                                        <p:tav tm="0">
                                          <p:val>
                                            <p:strVal val="#ppt_x"/>
                                          </p:val>
                                        </p:tav>
                                        <p:tav tm="100000">
                                          <p:val>
                                            <p:strVal val="#ppt_x"/>
                                          </p:val>
                                        </p:tav>
                                      </p:tavLst>
                                    </p:anim>
                                    <p:anim calcmode="lin" valueType="num">
                                      <p:cBhvr additive="base">
                                        <p:cTn id="22" dur="500" fill="hold"/>
                                        <p:tgtEl>
                                          <p:spTgt spid="45064"/>
                                        </p:tgtEl>
                                        <p:attrNameLst>
                                          <p:attrName>ppt_y</p:attrName>
                                        </p:attrNameLst>
                                      </p:cBhvr>
                                      <p:tavLst>
                                        <p:tav tm="0">
                                          <p:val>
                                            <p:strVal val="0-#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50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utoUpdateAnimBg="0"/>
      <p:bldP spid="45061" grpId="0" animBg="1"/>
      <p:bldP spid="45062" grpId="0" autoUpdateAnimBg="0"/>
      <p:bldP spid="45063" grpId="0" autoUpdateAnimBg="0"/>
      <p:bldP spid="4506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09600" y="0"/>
            <a:ext cx="7772400" cy="914400"/>
          </a:xfrm>
        </p:spPr>
        <p:txBody>
          <a:bodyPr/>
          <a:lstStyle/>
          <a:p>
            <a:pPr eaLnBrk="1" hangingPunct="1"/>
            <a:r>
              <a:rPr lang="en-US" smtClean="0"/>
              <a:t>Hormones and Aging</a:t>
            </a:r>
          </a:p>
        </p:txBody>
      </p:sp>
      <p:pic>
        <p:nvPicPr>
          <p:cNvPr id="4608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b="1370"/>
          <a:stretch>
            <a:fillRect/>
          </a:stretch>
        </p:blipFill>
        <p:spPr bwMode="auto">
          <a:xfrm>
            <a:off x="228600" y="838200"/>
            <a:ext cx="4213225" cy="5486400"/>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pic>
        <p:nvPicPr>
          <p:cNvPr id="46084"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72000" y="838200"/>
            <a:ext cx="4343400" cy="5486400"/>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
        <p:nvSpPr>
          <p:cNvPr id="62469" name="Text Box 5"/>
          <p:cNvSpPr txBox="1">
            <a:spLocks noChangeArrowheads="1"/>
          </p:cNvSpPr>
          <p:nvPr/>
        </p:nvSpPr>
        <p:spPr bwMode="auto">
          <a:xfrm>
            <a:off x="228600" y="6248400"/>
            <a:ext cx="411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sz="1400">
              <a:solidFill>
                <a:schemeClr val="tx2"/>
              </a:solidFill>
              <a:latin typeface="Arial" charset="0"/>
            </a:endParaRPr>
          </a:p>
        </p:txBody>
      </p:sp>
      <p:sp>
        <p:nvSpPr>
          <p:cNvPr id="62470" name="Text Box 9"/>
          <p:cNvSpPr txBox="1">
            <a:spLocks noChangeArrowheads="1"/>
          </p:cNvSpPr>
          <p:nvPr/>
        </p:nvSpPr>
        <p:spPr bwMode="auto">
          <a:xfrm>
            <a:off x="1371600" y="6400800"/>
            <a:ext cx="7543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600" b="1">
                <a:latin typeface="Arial" charset="0"/>
              </a:rPr>
              <a:t>Lamberts, WJ et al The Endocrinology of Aging, Science Vol. 278, 17 Oct 97.</a:t>
            </a:r>
          </a:p>
        </p:txBody>
      </p:sp>
      <p:sp>
        <p:nvSpPr>
          <p:cNvPr id="46090" name="Text Box 10"/>
          <p:cNvSpPr txBox="1">
            <a:spLocks noChangeArrowheads="1"/>
          </p:cNvSpPr>
          <p:nvPr/>
        </p:nvSpPr>
        <p:spPr bwMode="auto">
          <a:xfrm>
            <a:off x="1295400" y="2590800"/>
            <a:ext cx="6629400" cy="1203325"/>
          </a:xfrm>
          <a:prstGeom prst="rect">
            <a:avLst/>
          </a:prstGeom>
          <a:solidFill>
            <a:schemeClr val="tx2"/>
          </a:solidFill>
          <a:ln w="12700" cap="sq">
            <a:solidFill>
              <a:srgbClr val="000099"/>
            </a:solidFill>
            <a:miter lim="800000"/>
            <a:headEnd type="none" w="sm" len="sm"/>
            <a:tailEnd type="none" w="sm" len="sm"/>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3600" b="1">
                <a:solidFill>
                  <a:srgbClr val="000099"/>
                </a:solidFill>
                <a:latin typeface="Arial" charset="0"/>
              </a:rPr>
              <a:t>Rule 5: Optimize your Hemomes and Hermones</a:t>
            </a:r>
          </a:p>
        </p:txBody>
      </p:sp>
      <p:grpSp>
        <p:nvGrpSpPr>
          <p:cNvPr id="2" name="Group 11"/>
          <p:cNvGrpSpPr>
            <a:grpSpLocks/>
          </p:cNvGrpSpPr>
          <p:nvPr/>
        </p:nvGrpSpPr>
        <p:grpSpPr bwMode="auto">
          <a:xfrm>
            <a:off x="3352800" y="2133600"/>
            <a:ext cx="2438400" cy="2743200"/>
            <a:chOff x="2256" y="830"/>
            <a:chExt cx="1145" cy="1455"/>
          </a:xfrm>
        </p:grpSpPr>
        <p:pic>
          <p:nvPicPr>
            <p:cNvPr id="62473" name="Picture 12" descr="1"/>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256" y="830"/>
              <a:ext cx="1145" cy="562"/>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62474" name="Picture 13" descr="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256" y="1824"/>
              <a:ext cx="1145" cy="461"/>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62475" name="Picture 14" descr="Sexual_Enhancement"/>
            <p:cNvPicPr>
              <a:picLocks noChangeAspect="1" noChangeArrowheads="1" noCrop="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256" y="1385"/>
              <a:ext cx="1145" cy="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60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60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46090"/>
                                        </p:tgtEl>
                                        <p:attrNameLst>
                                          <p:attrName>style.visibility</p:attrName>
                                        </p:attrNameLst>
                                      </p:cBhvr>
                                      <p:to>
                                        <p:strVal val="visible"/>
                                      </p:to>
                                    </p:set>
                                    <p:anim calcmode="lin" valueType="num">
                                      <p:cBhvr>
                                        <p:cTn id="19" dur="500" fill="hold"/>
                                        <p:tgtEl>
                                          <p:spTgt spid="46090"/>
                                        </p:tgtEl>
                                        <p:attrNameLst>
                                          <p:attrName>ppt_w</p:attrName>
                                        </p:attrNameLst>
                                      </p:cBhvr>
                                      <p:tavLst>
                                        <p:tav tm="0">
                                          <p:val>
                                            <p:fltVal val="0"/>
                                          </p:val>
                                        </p:tav>
                                        <p:tav tm="100000">
                                          <p:val>
                                            <p:strVal val="#ppt_w"/>
                                          </p:val>
                                        </p:tav>
                                      </p:tavLst>
                                    </p:anim>
                                    <p:anim calcmode="lin" valueType="num">
                                      <p:cBhvr>
                                        <p:cTn id="20" dur="500" fill="hold"/>
                                        <p:tgtEl>
                                          <p:spTgt spid="4609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0" grpId="0" animBg="1"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sz="4000" dirty="0" smtClean="0"/>
              <a:t>6 Components of an Optimal Health and Aging Program</a:t>
            </a:r>
            <a:r>
              <a:rPr lang="en-US" sz="2400" baseline="90000" dirty="0" smtClean="0">
                <a:cs typeface="Arial" pitchFamily="34" charset="0"/>
              </a:rPr>
              <a:t>©</a:t>
            </a:r>
            <a:endParaRPr lang="en-US" sz="4000" dirty="0" smtClean="0"/>
          </a:p>
        </p:txBody>
      </p:sp>
      <p:sp>
        <p:nvSpPr>
          <p:cNvPr id="63491" name="Rectangle 3"/>
          <p:cNvSpPr>
            <a:spLocks noGrp="1" noChangeArrowheads="1"/>
          </p:cNvSpPr>
          <p:nvPr>
            <p:ph idx="1"/>
          </p:nvPr>
        </p:nvSpPr>
        <p:spPr>
          <a:xfrm>
            <a:off x="762000" y="1905000"/>
            <a:ext cx="7620000" cy="4191000"/>
          </a:xfrm>
        </p:spPr>
        <p:txBody>
          <a:bodyPr/>
          <a:lstStyle/>
          <a:p>
            <a:pPr marL="457200" indent="-457200" eaLnBrk="1" hangingPunct="1">
              <a:lnSpc>
                <a:spcPct val="90000"/>
              </a:lnSpc>
              <a:buClr>
                <a:schemeClr val="tx1"/>
              </a:buClr>
              <a:buFontTx/>
              <a:buAutoNum type="arabicPeriod"/>
            </a:pPr>
            <a:r>
              <a:rPr lang="en-US" dirty="0" smtClean="0"/>
              <a:t>Injury Prevention.</a:t>
            </a:r>
          </a:p>
          <a:p>
            <a:pPr marL="457200" indent="-457200" eaLnBrk="1" hangingPunct="1">
              <a:lnSpc>
                <a:spcPct val="90000"/>
              </a:lnSpc>
              <a:buClr>
                <a:schemeClr val="tx1"/>
              </a:buClr>
              <a:buFontTx/>
              <a:buAutoNum type="arabicPeriod"/>
            </a:pPr>
            <a:r>
              <a:rPr lang="en-US" dirty="0" smtClean="0"/>
              <a:t>Checkups</a:t>
            </a:r>
          </a:p>
          <a:p>
            <a:pPr marL="457200" indent="-457200" eaLnBrk="1" hangingPunct="1">
              <a:lnSpc>
                <a:spcPct val="90000"/>
              </a:lnSpc>
              <a:buClr>
                <a:schemeClr val="tx1"/>
              </a:buClr>
              <a:buFontTx/>
              <a:buAutoNum type="arabicPeriod"/>
            </a:pPr>
            <a:r>
              <a:rPr lang="en-US" dirty="0" smtClean="0"/>
              <a:t>Nutrition</a:t>
            </a:r>
          </a:p>
          <a:p>
            <a:pPr marL="457200" indent="-457200" eaLnBrk="1" hangingPunct="1">
              <a:lnSpc>
                <a:spcPct val="90000"/>
              </a:lnSpc>
              <a:buClr>
                <a:schemeClr val="tx1"/>
              </a:buClr>
              <a:buFontTx/>
              <a:buAutoNum type="arabicPeriod"/>
            </a:pPr>
            <a:r>
              <a:rPr lang="en-US" dirty="0" smtClean="0"/>
              <a:t>Exercise – Vitamin X</a:t>
            </a:r>
          </a:p>
          <a:p>
            <a:pPr marL="457200" indent="-457200" eaLnBrk="1" hangingPunct="1">
              <a:lnSpc>
                <a:spcPct val="90000"/>
              </a:lnSpc>
              <a:buClr>
                <a:schemeClr val="tx1"/>
              </a:buClr>
              <a:buFontTx/>
              <a:buAutoNum type="arabicPeriod"/>
            </a:pPr>
            <a:r>
              <a:rPr lang="en-US" dirty="0" smtClean="0"/>
              <a:t>Hormone Optimization.</a:t>
            </a:r>
          </a:p>
          <a:p>
            <a:pPr marL="457200" indent="-457200" eaLnBrk="1" hangingPunct="1">
              <a:lnSpc>
                <a:spcPct val="90000"/>
              </a:lnSpc>
              <a:buClr>
                <a:schemeClr val="tx1"/>
              </a:buClr>
              <a:buFontTx/>
              <a:buAutoNum type="arabicPeriod"/>
            </a:pPr>
            <a:r>
              <a:rPr lang="en-US" dirty="0" smtClean="0">
                <a:solidFill>
                  <a:srgbClr val="FF3300"/>
                </a:solidFill>
              </a:rPr>
              <a:t>Stress Recognition and Management.</a:t>
            </a:r>
          </a:p>
        </p:txBody>
      </p:sp>
      <p:pic>
        <p:nvPicPr>
          <p:cNvPr id="233474" name="Picture 2" descr="P0413.jpg"/>
          <p:cNvPicPr>
            <a:picLocks noChangeAspect="1" noChangeArrowheads="1"/>
          </p:cNvPicPr>
          <p:nvPr/>
        </p:nvPicPr>
        <p:blipFill>
          <a:blip r:embed="rId3" cstate="print"/>
          <a:srcRect t="23045" b="7819"/>
          <a:stretch>
            <a:fillRect/>
          </a:stretch>
        </p:blipFill>
        <p:spPr bwMode="auto">
          <a:xfrm>
            <a:off x="6248400" y="4114800"/>
            <a:ext cx="2413000" cy="2133600"/>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304800"/>
            <a:ext cx="7772400" cy="1071563"/>
          </a:xfrm>
        </p:spPr>
        <p:txBody>
          <a:bodyPr/>
          <a:lstStyle/>
          <a:p>
            <a:pPr eaLnBrk="1" hangingPunct="1"/>
            <a:r>
              <a:rPr lang="en-US" sz="4800" dirty="0" smtClean="0"/>
              <a:t>Stress Response </a:t>
            </a:r>
            <a:br>
              <a:rPr lang="en-US" sz="4800" dirty="0" smtClean="0"/>
            </a:br>
            <a:r>
              <a:rPr lang="en-US" sz="4800" dirty="0" smtClean="0"/>
              <a:t>Long Term Effects</a:t>
            </a:r>
          </a:p>
        </p:txBody>
      </p:sp>
      <p:sp>
        <p:nvSpPr>
          <p:cNvPr id="48131" name="Text Box 3"/>
          <p:cNvSpPr txBox="1">
            <a:spLocks noChangeArrowheads="1"/>
          </p:cNvSpPr>
          <p:nvPr/>
        </p:nvSpPr>
        <p:spPr bwMode="auto">
          <a:xfrm>
            <a:off x="685800" y="1752600"/>
            <a:ext cx="8229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dirty="0">
                <a:solidFill>
                  <a:schemeClr val="tx2"/>
                </a:solidFill>
                <a:latin typeface="Arial" charset="0"/>
              </a:rPr>
              <a:t>Fatigue, Weakness due to Myopathy</a:t>
            </a:r>
          </a:p>
        </p:txBody>
      </p:sp>
      <p:sp>
        <p:nvSpPr>
          <p:cNvPr id="48132" name="Text Box 4"/>
          <p:cNvSpPr txBox="1">
            <a:spLocks noChangeArrowheads="1"/>
          </p:cNvSpPr>
          <p:nvPr/>
        </p:nvSpPr>
        <p:spPr bwMode="auto">
          <a:xfrm>
            <a:off x="685800" y="2286000"/>
            <a:ext cx="8229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a:solidFill>
                  <a:schemeClr val="tx2"/>
                </a:solidFill>
                <a:latin typeface="Arial" charset="0"/>
              </a:rPr>
              <a:t>Hypertension and risk of Atherosclerosis</a:t>
            </a:r>
          </a:p>
        </p:txBody>
      </p:sp>
      <p:sp>
        <p:nvSpPr>
          <p:cNvPr id="48133" name="Text Box 5"/>
          <p:cNvSpPr txBox="1">
            <a:spLocks noChangeArrowheads="1"/>
          </p:cNvSpPr>
          <p:nvPr/>
        </p:nvSpPr>
        <p:spPr bwMode="auto">
          <a:xfrm>
            <a:off x="685800" y="2819400"/>
            <a:ext cx="8458200" cy="3195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a:solidFill>
                  <a:schemeClr val="tx2"/>
                </a:solidFill>
                <a:latin typeface="Arial" charset="0"/>
              </a:rPr>
              <a:t>Supression of:</a:t>
            </a:r>
          </a:p>
          <a:p>
            <a:pPr eaLnBrk="1" hangingPunct="1">
              <a:spcBef>
                <a:spcPct val="50000"/>
              </a:spcBef>
            </a:pPr>
            <a:r>
              <a:rPr lang="en-US" b="1">
                <a:solidFill>
                  <a:schemeClr val="tx2"/>
                </a:solidFill>
                <a:latin typeface="Arial" charset="0"/>
              </a:rPr>
              <a:t>  Digestion:  Ulcers, Irritable Bowel, Colitis</a:t>
            </a:r>
          </a:p>
          <a:p>
            <a:pPr eaLnBrk="1" hangingPunct="1">
              <a:spcBef>
                <a:spcPct val="50000"/>
              </a:spcBef>
            </a:pPr>
            <a:r>
              <a:rPr lang="en-US" b="1">
                <a:solidFill>
                  <a:schemeClr val="tx2"/>
                </a:solidFill>
                <a:latin typeface="Arial" charset="0"/>
              </a:rPr>
              <a:t>  Reproduction:  Impotency and Amenorrhea</a:t>
            </a:r>
          </a:p>
          <a:p>
            <a:pPr eaLnBrk="1" hangingPunct="1">
              <a:spcBef>
                <a:spcPct val="50000"/>
              </a:spcBef>
            </a:pPr>
            <a:r>
              <a:rPr lang="en-US" b="1">
                <a:solidFill>
                  <a:schemeClr val="tx2"/>
                </a:solidFill>
                <a:latin typeface="Arial" charset="0"/>
              </a:rPr>
              <a:t>  Growth:  Osteoporosis and poor repair</a:t>
            </a:r>
          </a:p>
          <a:p>
            <a:pPr eaLnBrk="1" hangingPunct="1">
              <a:spcBef>
                <a:spcPct val="50000"/>
              </a:spcBef>
            </a:pPr>
            <a:r>
              <a:rPr lang="en-US" b="1">
                <a:solidFill>
                  <a:schemeClr val="tx2"/>
                </a:solidFill>
                <a:latin typeface="Arial" charset="0"/>
              </a:rPr>
              <a:t>  Neurological:  Memory loss</a:t>
            </a:r>
          </a:p>
          <a:p>
            <a:pPr eaLnBrk="1" hangingPunct="1">
              <a:spcBef>
                <a:spcPct val="50000"/>
              </a:spcBef>
            </a:pPr>
            <a:r>
              <a:rPr lang="en-US" b="1">
                <a:solidFill>
                  <a:schemeClr val="tx2"/>
                </a:solidFill>
                <a:latin typeface="Arial" charset="0"/>
              </a:rPr>
              <a:t>  Immune Function:  Susceptible to Infections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81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81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8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autoUpdateAnimBg="0"/>
      <p:bldP spid="48132" grpId="0" autoUpdateAnimBg="0"/>
      <p:bldP spid="48133"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304800" y="152400"/>
            <a:ext cx="8610600" cy="762000"/>
          </a:xfrm>
        </p:spPr>
        <p:txBody>
          <a:bodyPr/>
          <a:lstStyle/>
          <a:p>
            <a:pPr eaLnBrk="1" hangingPunct="1"/>
            <a:r>
              <a:rPr lang="en-US" sz="4800" dirty="0" smtClean="0"/>
              <a:t>Understand Effects of Stress</a:t>
            </a:r>
          </a:p>
        </p:txBody>
      </p:sp>
      <p:sp>
        <p:nvSpPr>
          <p:cNvPr id="48131" name="Text Box 3"/>
          <p:cNvSpPr txBox="1">
            <a:spLocks noChangeArrowheads="1"/>
          </p:cNvSpPr>
          <p:nvPr/>
        </p:nvSpPr>
        <p:spPr bwMode="auto">
          <a:xfrm>
            <a:off x="3200400" y="1066800"/>
            <a:ext cx="38100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b="1" dirty="0" smtClean="0">
                <a:solidFill>
                  <a:schemeClr val="tx2"/>
                </a:solidFill>
                <a:latin typeface="Arial" charset="0"/>
              </a:rPr>
              <a:t>Robert </a:t>
            </a:r>
            <a:r>
              <a:rPr lang="en-US" b="1" dirty="0" err="1" smtClean="0">
                <a:solidFill>
                  <a:schemeClr val="tx2"/>
                </a:solidFill>
                <a:latin typeface="Arial" charset="0"/>
              </a:rPr>
              <a:t>Sapolsky</a:t>
            </a:r>
            <a:r>
              <a:rPr lang="en-US" b="1" dirty="0" smtClean="0">
                <a:solidFill>
                  <a:schemeClr val="tx2"/>
                </a:solidFill>
                <a:latin typeface="Arial" charset="0"/>
              </a:rPr>
              <a:t> PhD.  Stanford University</a:t>
            </a:r>
            <a:r>
              <a:rPr lang="en-US" b="1" dirty="0">
                <a:solidFill>
                  <a:schemeClr val="tx2"/>
                </a:solidFill>
                <a:latin typeface="Arial" charset="0"/>
              </a:rPr>
              <a:t> </a:t>
            </a:r>
            <a:r>
              <a:rPr lang="en-US" b="1" dirty="0" smtClean="0">
                <a:solidFill>
                  <a:schemeClr val="tx2"/>
                </a:solidFill>
                <a:latin typeface="Arial" charset="0"/>
              </a:rPr>
              <a:t>Stress Researcher</a:t>
            </a:r>
          </a:p>
        </p:txBody>
      </p:sp>
      <p:pic>
        <p:nvPicPr>
          <p:cNvPr id="226306" name="Picture 2" descr="Stress can fry your brain!  Don't doubt it!">
            <a:hlinkClick r:id="rId4"/>
          </p:cNvPr>
          <p:cNvPicPr>
            <a:picLocks noChangeAspect="1" noChangeArrowheads="1"/>
          </p:cNvPicPr>
          <p:nvPr/>
        </p:nvPicPr>
        <p:blipFill>
          <a:blip r:embed="rId5" cstate="print"/>
          <a:srcRect/>
          <a:stretch>
            <a:fillRect/>
          </a:stretch>
        </p:blipFill>
        <p:spPr bwMode="auto">
          <a:xfrm>
            <a:off x="5943600" y="2514600"/>
            <a:ext cx="2827018" cy="4038600"/>
          </a:xfrm>
          <a:prstGeom prst="rect">
            <a:avLst/>
          </a:prstGeom>
          <a:noFill/>
        </p:spPr>
      </p:pic>
      <p:pic>
        <p:nvPicPr>
          <p:cNvPr id="226308" name="Picture 4" descr="http://www.insideoutsidespa.com/newsletter/rs-uniqueofhumans.jpg">
            <a:hlinkClick r:id="rId6"/>
          </p:cNvPr>
          <p:cNvPicPr>
            <a:picLocks noChangeAspect="1" noChangeArrowheads="1"/>
          </p:cNvPicPr>
          <p:nvPr/>
        </p:nvPicPr>
        <p:blipFill>
          <a:blip r:embed="rId7" cstate="print"/>
          <a:srcRect l="28985" t="6522" r="22266" b="17392"/>
          <a:stretch>
            <a:fillRect/>
          </a:stretch>
        </p:blipFill>
        <p:spPr bwMode="auto">
          <a:xfrm>
            <a:off x="7086600" y="1001456"/>
            <a:ext cx="1447800" cy="1369541"/>
          </a:xfrm>
          <a:prstGeom prst="rect">
            <a:avLst/>
          </a:prstGeom>
          <a:noFill/>
        </p:spPr>
      </p:pic>
      <p:pic>
        <p:nvPicPr>
          <p:cNvPr id="233474" name="Picture 2" descr="Dr. Sapolsky &amp; Dr. Christian"/>
          <p:cNvPicPr>
            <a:picLocks noChangeAspect="1" noChangeArrowheads="1"/>
          </p:cNvPicPr>
          <p:nvPr/>
        </p:nvPicPr>
        <p:blipFill>
          <a:blip r:embed="rId8" cstate="print"/>
          <a:srcRect/>
          <a:stretch>
            <a:fillRect/>
          </a:stretch>
        </p:blipFill>
        <p:spPr bwMode="auto">
          <a:xfrm>
            <a:off x="228600" y="838200"/>
            <a:ext cx="1774824" cy="1981200"/>
          </a:xfrm>
          <a:prstGeom prst="rect">
            <a:avLst/>
          </a:prstGeom>
          <a:noFill/>
        </p:spPr>
      </p:pic>
      <p:pic>
        <p:nvPicPr>
          <p:cNvPr id="3" name="Stress-02.wmv">
            <a:hlinkClick r:id="" action="ppaction://media"/>
          </p:cNvPr>
          <p:cNvPicPr>
            <a:picLocks noChangeAspect="1"/>
          </p:cNvPicPr>
          <p:nvPr>
            <a:videoFile r:link="rId1"/>
            <p:extLst>
              <p:ext uri="{DAA4B4D4-6D71-4841-9C94-3DE7FCFB9230}">
                <p14:media xmlns="" xmlns:p14="http://schemas.microsoft.com/office/powerpoint/2010/main" r:embed="rId9"/>
              </p:ext>
            </p:extLst>
          </p:nvPr>
        </p:nvPicPr>
        <p:blipFill rotWithShape="1">
          <a:blip r:embed="rId10" cstate="print"/>
          <a:srcRect t="13042" b="12964"/>
          <a:stretch/>
        </p:blipFill>
        <p:spPr>
          <a:xfrm>
            <a:off x="266131" y="2895600"/>
            <a:ext cx="5492395" cy="3048000"/>
          </a:xfrm>
          <a:prstGeom prst="rect">
            <a:avLst/>
          </a:prstGeom>
        </p:spPr>
      </p:pic>
      <p:pic>
        <p:nvPicPr>
          <p:cNvPr id="2" name="Picture 2" descr="http://pixhost.me/avaxhome/47/8e/00098e47_medium.jpeg"/>
          <p:cNvPicPr>
            <a:picLocks noChangeAspect="1" noChangeArrowheads="1"/>
          </p:cNvPicPr>
          <p:nvPr/>
        </p:nvPicPr>
        <p:blipFill>
          <a:blip r:embed="rId11" cstate="print"/>
          <a:srcRect/>
          <a:stretch>
            <a:fillRect/>
          </a:stretch>
        </p:blipFill>
        <p:spPr bwMode="auto">
          <a:xfrm>
            <a:off x="2133600" y="914400"/>
            <a:ext cx="1219200" cy="1866122"/>
          </a:xfrm>
          <a:prstGeom prst="rect">
            <a:avLst/>
          </a:prstGeom>
          <a:noFill/>
        </p:spPr>
      </p:pic>
      <p:sp>
        <p:nvSpPr>
          <p:cNvPr id="4" name="Rectangle 3"/>
          <p:cNvSpPr/>
          <p:nvPr/>
        </p:nvSpPr>
        <p:spPr>
          <a:xfrm>
            <a:off x="873302" y="6202177"/>
            <a:ext cx="4958995" cy="338554"/>
          </a:xfrm>
          <a:prstGeom prst="rect">
            <a:avLst/>
          </a:prstGeom>
        </p:spPr>
        <p:txBody>
          <a:bodyPr wrap="square">
            <a:spAutoFit/>
          </a:bodyPr>
          <a:lstStyle/>
          <a:p>
            <a:r>
              <a:rPr lang="en-US" sz="1600" b="1" dirty="0">
                <a:latin typeface="+mn-lt"/>
                <a:hlinkClick r:id="rId4"/>
              </a:rPr>
              <a:t>http://</a:t>
            </a:r>
            <a:r>
              <a:rPr lang="en-US" sz="1600" b="1" dirty="0" smtClean="0">
                <a:latin typeface="+mn-lt"/>
                <a:hlinkClick r:id="rId4"/>
              </a:rPr>
              <a:t>www.youtube.com/watch?v=eYG0ZuTv5rs</a:t>
            </a:r>
            <a:r>
              <a:rPr lang="en-US" sz="1600" b="1" dirty="0" smtClean="0">
                <a:latin typeface="+mn-lt"/>
              </a:rPr>
              <a:t> </a:t>
            </a:r>
            <a:endParaRPr lang="en-US" sz="1600" b="1" dirty="0">
              <a:latin typeface="+mn-lt"/>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0"/>
            <a:ext cx="6781800" cy="1219200"/>
          </a:xfrm>
        </p:spPr>
        <p:txBody>
          <a:bodyPr/>
          <a:lstStyle/>
          <a:p>
            <a:r>
              <a:rPr lang="en-US" dirty="0" smtClean="0"/>
              <a:t>Depletion or Renewal</a:t>
            </a:r>
            <a:endParaRPr lang="en-US" dirty="0"/>
          </a:p>
        </p:txBody>
      </p:sp>
      <p:pic>
        <p:nvPicPr>
          <p:cNvPr id="214018" name="Picture 2"/>
          <p:cNvPicPr>
            <a:picLocks noChangeAspect="1" noChangeArrowheads="1"/>
          </p:cNvPicPr>
          <p:nvPr/>
        </p:nvPicPr>
        <p:blipFill>
          <a:blip r:embed="rId2" cstate="print"/>
          <a:srcRect/>
          <a:stretch>
            <a:fillRect/>
          </a:stretch>
        </p:blipFill>
        <p:spPr bwMode="auto">
          <a:xfrm>
            <a:off x="609600" y="1196788"/>
            <a:ext cx="7673800" cy="4981575"/>
          </a:xfrm>
          <a:prstGeom prst="rect">
            <a:avLst/>
          </a:prstGeom>
          <a:noFill/>
          <a:ln w="9525">
            <a:noFill/>
            <a:miter lim="800000"/>
            <a:headEnd/>
            <a:tailEnd/>
          </a:ln>
        </p:spPr>
      </p:pic>
      <p:pic>
        <p:nvPicPr>
          <p:cNvPr id="4" name="Picture 4" descr="HeartMath, it adds up!">
            <a:hlinkClick r:id="rId3"/>
          </p:cNvPr>
          <p:cNvPicPr>
            <a:picLocks noChangeAspect="1" noChangeArrowheads="1"/>
          </p:cNvPicPr>
          <p:nvPr/>
        </p:nvPicPr>
        <p:blipFill>
          <a:blip r:embed="rId4" cstate="print"/>
          <a:srcRect/>
          <a:stretch>
            <a:fillRect/>
          </a:stretch>
        </p:blipFill>
        <p:spPr bwMode="auto">
          <a:xfrm>
            <a:off x="228600" y="457200"/>
            <a:ext cx="2568104" cy="457200"/>
          </a:xfrm>
          <a:prstGeom prst="rect">
            <a:avLst/>
          </a:prstGeom>
          <a:noFill/>
        </p:spPr>
      </p:pic>
      <p:sp>
        <p:nvSpPr>
          <p:cNvPr id="5" name="Rectangle 3"/>
          <p:cNvSpPr>
            <a:spLocks noChangeArrowheads="1"/>
          </p:cNvSpPr>
          <p:nvPr/>
        </p:nvSpPr>
        <p:spPr bwMode="auto">
          <a:xfrm>
            <a:off x="3341600" y="1828800"/>
            <a:ext cx="2209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algn="ctr"/>
            <a:r>
              <a:rPr lang="en-US" sz="2000" b="1" dirty="0" smtClean="0">
                <a:solidFill>
                  <a:srgbClr val="FF0000"/>
                </a:solidFill>
                <a:latin typeface="Arial" charset="0"/>
              </a:rPr>
              <a:t>Sympathetic</a:t>
            </a:r>
            <a:endParaRPr lang="en-US" sz="2000" b="1" dirty="0">
              <a:solidFill>
                <a:srgbClr val="FF0000"/>
              </a:solidFill>
              <a:latin typeface="Arial" charset="0"/>
            </a:endParaRPr>
          </a:p>
        </p:txBody>
      </p:sp>
      <p:sp>
        <p:nvSpPr>
          <p:cNvPr id="6" name="Rectangle 3"/>
          <p:cNvSpPr>
            <a:spLocks noChangeArrowheads="1"/>
          </p:cNvSpPr>
          <p:nvPr/>
        </p:nvSpPr>
        <p:spPr bwMode="auto">
          <a:xfrm>
            <a:off x="3341600" y="5257800"/>
            <a:ext cx="237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algn="ctr"/>
            <a:r>
              <a:rPr lang="en-US" sz="2000" b="1" dirty="0" smtClean="0">
                <a:solidFill>
                  <a:srgbClr val="00B050"/>
                </a:solidFill>
                <a:latin typeface="Arial" charset="0"/>
              </a:rPr>
              <a:t>Parasympathetic</a:t>
            </a:r>
            <a:endParaRPr lang="en-US" sz="2000" b="1" dirty="0">
              <a:solidFill>
                <a:srgbClr val="00B050"/>
              </a:solidFill>
              <a:latin typeface="Arial"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304800" y="228600"/>
            <a:ext cx="8610600" cy="685799"/>
          </a:xfrm>
        </p:spPr>
        <p:txBody>
          <a:bodyPr/>
          <a:lstStyle/>
          <a:p>
            <a:pPr eaLnBrk="1" hangingPunct="1"/>
            <a:r>
              <a:rPr lang="en-US" sz="4800" dirty="0" smtClean="0"/>
              <a:t>Decrease Effects of Stress</a:t>
            </a:r>
          </a:p>
        </p:txBody>
      </p:sp>
      <p:pic>
        <p:nvPicPr>
          <p:cNvPr id="331778" name="Picture 2"/>
          <p:cNvPicPr>
            <a:picLocks noChangeAspect="1" noChangeArrowheads="1"/>
          </p:cNvPicPr>
          <p:nvPr/>
        </p:nvPicPr>
        <p:blipFill>
          <a:blip r:embed="rId3" cstate="print"/>
          <a:srcRect/>
          <a:stretch>
            <a:fillRect/>
          </a:stretch>
        </p:blipFill>
        <p:spPr bwMode="auto">
          <a:xfrm>
            <a:off x="3733800" y="2133600"/>
            <a:ext cx="4803719" cy="2133600"/>
          </a:xfrm>
          <a:prstGeom prst="rect">
            <a:avLst/>
          </a:prstGeom>
          <a:noFill/>
          <a:ln w="9525">
            <a:noFill/>
            <a:miter lim="800000"/>
            <a:headEnd/>
            <a:tailEnd/>
          </a:ln>
        </p:spPr>
      </p:pic>
      <p:pic>
        <p:nvPicPr>
          <p:cNvPr id="331780" name="Picture 4" descr="HeartMath, it adds up!">
            <a:hlinkClick r:id="rId4"/>
          </p:cNvPr>
          <p:cNvPicPr>
            <a:picLocks noChangeAspect="1" noChangeArrowheads="1"/>
          </p:cNvPicPr>
          <p:nvPr/>
        </p:nvPicPr>
        <p:blipFill>
          <a:blip r:embed="rId5" cstate="print"/>
          <a:srcRect/>
          <a:stretch>
            <a:fillRect/>
          </a:stretch>
        </p:blipFill>
        <p:spPr bwMode="auto">
          <a:xfrm>
            <a:off x="1828800" y="990600"/>
            <a:ext cx="5564224" cy="990600"/>
          </a:xfrm>
          <a:prstGeom prst="rect">
            <a:avLst/>
          </a:prstGeom>
          <a:noFill/>
        </p:spPr>
      </p:pic>
      <p:pic>
        <p:nvPicPr>
          <p:cNvPr id="331782" name="Picture 6" descr="Utilities for your iPhone and iPad!">
            <a:hlinkClick r:id="rId4"/>
          </p:cNvPr>
          <p:cNvPicPr>
            <a:picLocks noChangeAspect="1" noChangeArrowheads="1"/>
          </p:cNvPicPr>
          <p:nvPr/>
        </p:nvPicPr>
        <p:blipFill>
          <a:blip r:embed="rId6" cstate="print"/>
          <a:srcRect/>
          <a:stretch>
            <a:fillRect/>
          </a:stretch>
        </p:blipFill>
        <p:spPr bwMode="auto">
          <a:xfrm>
            <a:off x="762000" y="1981200"/>
            <a:ext cx="2133600" cy="2424545"/>
          </a:xfrm>
          <a:prstGeom prst="rect">
            <a:avLst/>
          </a:prstGeom>
          <a:noFill/>
        </p:spPr>
      </p:pic>
      <p:sp>
        <p:nvSpPr>
          <p:cNvPr id="8" name="Rectangle 7"/>
          <p:cNvSpPr/>
          <p:nvPr/>
        </p:nvSpPr>
        <p:spPr>
          <a:xfrm>
            <a:off x="2438400" y="6019800"/>
            <a:ext cx="4204805" cy="461665"/>
          </a:xfrm>
          <a:prstGeom prst="rect">
            <a:avLst/>
          </a:prstGeom>
        </p:spPr>
        <p:txBody>
          <a:bodyPr wrap="none">
            <a:spAutoFit/>
          </a:bodyPr>
          <a:lstStyle/>
          <a:p>
            <a:r>
              <a:rPr lang="en-US" b="1" dirty="0" smtClean="0">
                <a:latin typeface="+mn-lt"/>
                <a:hlinkClick r:id="rId4"/>
              </a:rPr>
              <a:t>http://www.heartmath.com/</a:t>
            </a:r>
            <a:r>
              <a:rPr lang="en-US" b="1" dirty="0" smtClean="0">
                <a:latin typeface="+mn-lt"/>
              </a:rPr>
              <a:t> </a:t>
            </a:r>
            <a:endParaRPr lang="en-US" b="1" dirty="0">
              <a:latin typeface="+mn-lt"/>
            </a:endParaRPr>
          </a:p>
        </p:txBody>
      </p:sp>
      <p:sp>
        <p:nvSpPr>
          <p:cNvPr id="7" name="Rectangle 3"/>
          <p:cNvSpPr>
            <a:spLocks noChangeArrowheads="1"/>
          </p:cNvSpPr>
          <p:nvPr/>
        </p:nvSpPr>
        <p:spPr bwMode="auto">
          <a:xfrm>
            <a:off x="296546" y="4755830"/>
            <a:ext cx="8153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algn="ctr"/>
            <a:r>
              <a:rPr lang="en-US" sz="3200" b="1" dirty="0" smtClean="0">
                <a:solidFill>
                  <a:schemeClr val="tx2"/>
                </a:solidFill>
                <a:latin typeface="Arial" charset="0"/>
              </a:rPr>
              <a:t>iPhone, </a:t>
            </a:r>
            <a:r>
              <a:rPr lang="en-US" sz="3200" b="1" dirty="0" err="1" smtClean="0">
                <a:solidFill>
                  <a:schemeClr val="tx2"/>
                </a:solidFill>
                <a:latin typeface="Arial" charset="0"/>
              </a:rPr>
              <a:t>iPad</a:t>
            </a:r>
            <a:r>
              <a:rPr lang="en-US" sz="3200" b="1" dirty="0" smtClean="0">
                <a:solidFill>
                  <a:schemeClr val="tx2"/>
                </a:solidFill>
                <a:latin typeface="Arial" charset="0"/>
              </a:rPr>
              <a:t>, Computer based program to Lower Sympathetic tone and improve Heart Rate Variability</a:t>
            </a:r>
            <a:endParaRPr lang="en-US" sz="3200" b="1" dirty="0">
              <a:solidFill>
                <a:schemeClr val="tx2"/>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ress_Badday.wmv">
            <a:hlinkClick r:id="" action="ppaction://media"/>
          </p:cNvPr>
          <p:cNvPicPr>
            <a:picLocks noChangeAspect="1"/>
          </p:cNvPicPr>
          <p:nvPr>
            <a:videoFile r:link="rId2"/>
            <p:extLst>
              <p:ext uri="{DAA4B4D4-6D71-4841-9C94-3DE7FCFB9230}">
                <p14:media xmlns="" xmlns:p14="http://schemas.microsoft.com/office/powerpoint/2010/main" r:embed="rId5"/>
              </p:ext>
            </p:extLst>
          </p:nvPr>
        </p:nvPicPr>
        <p:blipFill rotWithShape="1">
          <a:blip r:embed="rId6" cstate="print"/>
          <a:srcRect l="1973" t="4666" b="5386"/>
          <a:stretch/>
        </p:blipFill>
        <p:spPr>
          <a:xfrm>
            <a:off x="2083442" y="1400536"/>
            <a:ext cx="5079357" cy="3495555"/>
          </a:xfrm>
          <a:prstGeom prst="rect">
            <a:avLst/>
          </a:prstGeom>
        </p:spPr>
      </p:pic>
      <p:sp>
        <p:nvSpPr>
          <p:cNvPr id="65538" name="Rectangle 2"/>
          <p:cNvSpPr>
            <a:spLocks noGrp="1" noChangeArrowheads="1"/>
          </p:cNvSpPr>
          <p:nvPr>
            <p:ph type="title"/>
          </p:nvPr>
        </p:nvSpPr>
        <p:spPr>
          <a:xfrm>
            <a:off x="685800" y="0"/>
            <a:ext cx="7772400" cy="1219200"/>
          </a:xfrm>
        </p:spPr>
        <p:txBody>
          <a:bodyPr/>
          <a:lstStyle/>
          <a:p>
            <a:pPr eaLnBrk="1" hangingPunct="1"/>
            <a:r>
              <a:rPr lang="en-US" sz="5400" dirty="0" smtClean="0"/>
              <a:t>Worst Kind of Stress!!</a:t>
            </a:r>
          </a:p>
        </p:txBody>
      </p:sp>
      <p:sp>
        <p:nvSpPr>
          <p:cNvPr id="86019" name="Rectangle 3"/>
          <p:cNvSpPr>
            <a:spLocks noChangeArrowheads="1"/>
          </p:cNvSpPr>
          <p:nvPr/>
        </p:nvSpPr>
        <p:spPr bwMode="auto">
          <a:xfrm>
            <a:off x="685800" y="5334000"/>
            <a:ext cx="777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algn="ctr"/>
            <a:r>
              <a:rPr lang="en-US" sz="4400" b="1" dirty="0">
                <a:solidFill>
                  <a:schemeClr val="tx2"/>
                </a:solidFill>
                <a:latin typeface="Arial" charset="0"/>
              </a:rPr>
              <a:t>The Hostile Personality, We take everything Personal!!</a:t>
            </a:r>
          </a:p>
        </p:txBody>
      </p:sp>
      <p:sp>
        <p:nvSpPr>
          <p:cNvPr id="5" name="Text Box 7"/>
          <p:cNvSpPr txBox="1">
            <a:spLocks noChangeArrowheads="1"/>
          </p:cNvSpPr>
          <p:nvPr/>
        </p:nvSpPr>
        <p:spPr bwMode="auto">
          <a:xfrm>
            <a:off x="1447800" y="3429000"/>
            <a:ext cx="6019800" cy="1203325"/>
          </a:xfrm>
          <a:prstGeom prst="rect">
            <a:avLst/>
          </a:prstGeom>
          <a:solidFill>
            <a:schemeClr val="tx2"/>
          </a:solidFill>
          <a:ln w="12700" cap="sq">
            <a:solidFill>
              <a:srgbClr val="000099"/>
            </a:solidFill>
            <a:miter lim="800000"/>
            <a:headEnd type="none" w="sm" len="sm"/>
            <a:tailEnd type="none" w="sm" len="sm"/>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3600" b="1" dirty="0">
                <a:solidFill>
                  <a:srgbClr val="000099"/>
                </a:solidFill>
                <a:latin typeface="Arial" charset="0"/>
              </a:rPr>
              <a:t>Rule 6: Learn why zebras don’t get ulcers!!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60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video>
              <p:cMediaNode vol="80000">
                <p:cTn id="18" fill="hold" display="0">
                  <p:stCondLst>
                    <p:cond delay="indefinite"/>
                  </p:stCondLst>
                </p:cTn>
                <p:tgtEl>
                  <p:spTgt spid="2"/>
                </p:tgtEl>
              </p:cMediaNode>
            </p:video>
          </p:childTnLst>
        </p:cTn>
      </p:par>
    </p:tnLst>
    <p:bldLst>
      <p:bldP spid="86019" grpId="0" autoUpdateAnimBg="0"/>
      <p:bldP spid="5" grpId="0" animBg="1"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OWER3D TRANSITION" val="RevolvingSlides.p3d 4"/>
  <p:tag name="POWER3D OPTIONS" val="Fast "/>
  <p:tag name="POWER3D SOUND" val="Revolving Slides"/>
</p:tagLst>
</file>

<file path=ppt/tags/tag2.xml><?xml version="1.0" encoding="utf-8"?>
<p:tagLst xmlns:a="http://schemas.openxmlformats.org/drawingml/2006/main" xmlns:r="http://schemas.openxmlformats.org/officeDocument/2006/relationships" xmlns:p="http://schemas.openxmlformats.org/presentationml/2006/main">
  <p:tag name="POWER3D TRANSITION" val="CameraShutter.p3d 1"/>
  <p:tag name="POWER3D OPTIONS" val="Fast "/>
  <p:tag name="POWER3D SOUND" val="Camera Shutter"/>
</p:tagLst>
</file>

<file path=ppt/tags/tag3.xml><?xml version="1.0" encoding="utf-8"?>
<p:tagLst xmlns:a="http://schemas.openxmlformats.org/drawingml/2006/main" xmlns:r="http://schemas.openxmlformats.org/officeDocument/2006/relationships" xmlns:p="http://schemas.openxmlformats.org/presentationml/2006/main">
  <p:tag name="POWER3D TRANSITION" val="WoodenPlanks.p3d 2"/>
  <p:tag name="POWER3D OPTIONS" val="Fast "/>
  <p:tag name="POWER3D SOUND" val="Wooden Planks"/>
</p:tagLst>
</file>

<file path=ppt/tags/tag4.xml><?xml version="1.0" encoding="utf-8"?>
<p:tagLst xmlns:a="http://schemas.openxmlformats.org/drawingml/2006/main" xmlns:r="http://schemas.openxmlformats.org/officeDocument/2006/relationships" xmlns:p="http://schemas.openxmlformats.org/presentationml/2006/main">
  <p:tag name="POWER3D TRANSITION" val="CameraShutter.p3d 1"/>
  <p:tag name="POWER3D OPTIONS" val="Fast "/>
  <p:tag name="POWER3D SOUND" val="Camera Shutter"/>
</p:tagLst>
</file>

<file path=ppt/tags/tag5.xml><?xml version="1.0" encoding="utf-8"?>
<p:tagLst xmlns:a="http://schemas.openxmlformats.org/drawingml/2006/main" xmlns:r="http://schemas.openxmlformats.org/officeDocument/2006/relationships" xmlns:p="http://schemas.openxmlformats.org/presentationml/2006/main">
  <p:tag name="POWER3D TRANSITION" val="HyperSlides.p3d 1"/>
  <p:tag name="POWER3D OPTIONS" val="Fast "/>
  <p:tag name="POWER3D SOUND" val="Hyper Slides"/>
</p:tagLst>
</file>

<file path=ppt/tags/tag6.xml><?xml version="1.0" encoding="utf-8"?>
<p:tagLst xmlns:a="http://schemas.openxmlformats.org/drawingml/2006/main" xmlns:r="http://schemas.openxmlformats.org/officeDocument/2006/relationships" xmlns:p="http://schemas.openxmlformats.org/presentationml/2006/main">
  <p:tag name="POWER3D TRANSITION" val="RacingRectangles.p3d 2"/>
  <p:tag name="POWER3D OPTIONS" val="Fast "/>
  <p:tag name="POWER3D SOUND" val="Racing Rectangles"/>
</p:tagLst>
</file>

<file path=ppt/tags/tag7.xml><?xml version="1.0" encoding="utf-8"?>
<p:tagLst xmlns:a="http://schemas.openxmlformats.org/drawingml/2006/main" xmlns:r="http://schemas.openxmlformats.org/officeDocument/2006/relationships" xmlns:p="http://schemas.openxmlformats.org/presentationml/2006/main">
  <p:tag name="POWER3D TRANSITION" val="ScrapingIce.p3d 1"/>
  <p:tag name="POWER3D OPTIONS" val="Fast "/>
  <p:tag name="POWER3D SOUND" val="Scraping Ice"/>
</p:tagLst>
</file>

<file path=ppt/tags/tag8.xml><?xml version="1.0" encoding="utf-8"?>
<p:tagLst xmlns:a="http://schemas.openxmlformats.org/drawingml/2006/main" xmlns:r="http://schemas.openxmlformats.org/officeDocument/2006/relationships" xmlns:p="http://schemas.openxmlformats.org/presentationml/2006/main">
  <p:tag name="POWER3D TRANSITION" val="ShootingStreaks.p3d 1"/>
  <p:tag name="POWER3D OPTIONS" val="Fast "/>
  <p:tag name="POWER3D SOUND" val="Shooting Streaks"/>
</p:tagLst>
</file>

<file path=ppt/tags/tag9.xml><?xml version="1.0" encoding="utf-8"?>
<p:tagLst xmlns:a="http://schemas.openxmlformats.org/drawingml/2006/main" xmlns:r="http://schemas.openxmlformats.org/officeDocument/2006/relationships" xmlns:p="http://schemas.openxmlformats.org/presentationml/2006/main">
  <p:tag name="POWER3D TRANSITION" val="ShootingStreaks.p3d 1"/>
  <p:tag name="POWER3D OPTIONS" val="Fast "/>
  <p:tag name="POWER3D SOUND" val="Shooting Streaks"/>
</p:tagLst>
</file>

<file path=ppt/theme/theme1.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a:spPr>
      <a:bodyPr>
        <a:spAutoFit/>
      </a:bodyPr>
      <a:lstStyle>
        <a:defPPr eaLnBrk="1" hangingPunct="1">
          <a:spcBef>
            <a:spcPct val="50000"/>
          </a:spcBef>
          <a:defRPr b="1" dirty="0">
            <a:solidFill>
              <a:schemeClr val="tx2"/>
            </a:solidFill>
            <a:latin typeface="Arial" charset="0"/>
          </a:defRPr>
        </a:defPPr>
      </a:lstStyle>
    </a:tx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26437</TotalTime>
  <Words>5318</Words>
  <Application>Microsoft Office PowerPoint</Application>
  <PresentationFormat>On-screen Show (4:3)</PresentationFormat>
  <Paragraphs>899</Paragraphs>
  <Slides>110</Slides>
  <Notes>63</Notes>
  <HiddenSlides>0</HiddenSlides>
  <MMClips>11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110</vt:i4>
      </vt:variant>
    </vt:vector>
  </HeadingPairs>
  <TitlesOfParts>
    <vt:vector size="113" baseType="lpstr">
      <vt:lpstr>Blue Diagonal</vt:lpstr>
      <vt:lpstr>Package</vt:lpstr>
      <vt:lpstr>Slide</vt:lpstr>
      <vt:lpstr>6 Components of Optimal Health &amp; Aging©  21 May 2013</vt:lpstr>
      <vt:lpstr>Slide 2</vt:lpstr>
      <vt:lpstr>Slide 3</vt:lpstr>
      <vt:lpstr>Slide 4</vt:lpstr>
      <vt:lpstr>Slide 5</vt:lpstr>
      <vt:lpstr>Slide 6</vt:lpstr>
      <vt:lpstr>Slide 7</vt:lpstr>
      <vt:lpstr>Slide 8</vt:lpstr>
      <vt:lpstr>What We Really Fear As We Age</vt:lpstr>
      <vt:lpstr>Slide 10</vt:lpstr>
      <vt:lpstr>Slide 11</vt:lpstr>
      <vt:lpstr>What’s Going to Happen Today</vt:lpstr>
      <vt:lpstr>How Change Happens</vt:lpstr>
      <vt:lpstr>Useful Information</vt:lpstr>
      <vt:lpstr>7 Habits of Highly Effective People </vt:lpstr>
      <vt:lpstr>Slide 16</vt:lpstr>
      <vt:lpstr>Obstacles to Optimal Health &amp; Aging</vt:lpstr>
      <vt:lpstr>Slide 18</vt:lpstr>
      <vt:lpstr>Slide 19</vt:lpstr>
      <vt:lpstr>Cause of Death Vs  Actual Cause of Death</vt:lpstr>
      <vt:lpstr>Slide 21</vt:lpstr>
      <vt:lpstr>Why we Die Early!</vt:lpstr>
      <vt:lpstr>Slide 23</vt:lpstr>
      <vt:lpstr>Slide 24</vt:lpstr>
      <vt:lpstr>Slide 25</vt:lpstr>
      <vt:lpstr>“Escape Fire” The Fight to rescue American Health Care</vt:lpstr>
      <vt:lpstr>6 Components of an Optimal Health and Aging Program©</vt:lpstr>
      <vt:lpstr>6 Components of an Optimal Health and Aging Program©</vt:lpstr>
      <vt:lpstr>Does our Health Depend More on our Genes or the Environment? Nature Vs Nurture?</vt:lpstr>
      <vt:lpstr>Slide 30</vt:lpstr>
      <vt:lpstr>Deck Example</vt:lpstr>
      <vt:lpstr>6 Components of an Optimal Health and Aging Program©</vt:lpstr>
      <vt:lpstr>The Optimal  “Health Prescription”  for America’s Health &amp; Fitness Crisis</vt:lpstr>
      <vt:lpstr>The Optimal  “Health Prescription”  for America’s Health &amp; Fitness Crisis</vt:lpstr>
      <vt:lpstr>What to do?</vt:lpstr>
      <vt:lpstr>Slide 36</vt:lpstr>
      <vt:lpstr>Slide 37</vt:lpstr>
      <vt:lpstr>Slide 38</vt:lpstr>
      <vt:lpstr>Nutrition 101</vt:lpstr>
      <vt:lpstr>    Proper Nutrition      Confusing Messages!</vt:lpstr>
      <vt:lpstr>Hippocrates 470 –360BC</vt:lpstr>
      <vt:lpstr>Ken Cooper M.D. on Nutrition</vt:lpstr>
      <vt:lpstr>Food, A Powerful Medicine</vt:lpstr>
      <vt:lpstr>Slide 44</vt:lpstr>
      <vt:lpstr>Slide 45</vt:lpstr>
      <vt:lpstr>“The Weight of the Nation” HBO 4 Part Special 2012</vt:lpstr>
      <vt:lpstr>Slide 47</vt:lpstr>
      <vt:lpstr>Slide 48</vt:lpstr>
      <vt:lpstr>300-400 Calorie Meals</vt:lpstr>
      <vt:lpstr>Slide 50</vt:lpstr>
      <vt:lpstr>DXA Body Composition Testing!!</vt:lpstr>
      <vt:lpstr>Setting Your Goals! Your Modified Zone/Paleo Prescription  Based On DXA Body  Composition Scan</vt:lpstr>
      <vt:lpstr>6 Components of an Optimal Health and Aging Program©</vt:lpstr>
      <vt:lpstr>IF You Were To Exercise?      Confusing Messages!!</vt:lpstr>
      <vt:lpstr>Confusing Messages!! What Kind, How Much/Often/Intense</vt:lpstr>
      <vt:lpstr>Slide 56</vt:lpstr>
      <vt:lpstr>Slide 57</vt:lpstr>
      <vt:lpstr>CBC Walking</vt:lpstr>
      <vt:lpstr>IF You Were To Exercise?      Confusing Messages!!</vt:lpstr>
      <vt:lpstr>What We Fear As We Age</vt:lpstr>
      <vt:lpstr>Loss of Strength and Muscle Mass as We Age</vt:lpstr>
      <vt:lpstr>Muscle Loss = Functional Disability</vt:lpstr>
      <vt:lpstr>Biomarkers of Aging</vt:lpstr>
      <vt:lpstr>Strength Training</vt:lpstr>
      <vt:lpstr>Strength Training Aerobic Capacity</vt:lpstr>
      <vt:lpstr>Slide 66</vt:lpstr>
      <vt:lpstr>Slide 67</vt:lpstr>
      <vt:lpstr>Slide 68</vt:lpstr>
      <vt:lpstr>Slide 69</vt:lpstr>
      <vt:lpstr>Slide 70</vt:lpstr>
      <vt:lpstr>Slide 71</vt:lpstr>
      <vt:lpstr>?? Why Hi-Lo ??</vt:lpstr>
      <vt:lpstr>?? Why Hi-Lo ??</vt:lpstr>
      <vt:lpstr>Slide 74</vt:lpstr>
      <vt:lpstr>Slide 75</vt:lpstr>
      <vt:lpstr>Slide 76</vt:lpstr>
      <vt:lpstr>Slide 77</vt:lpstr>
      <vt:lpstr>Slide 78</vt:lpstr>
      <vt:lpstr>Slide 79</vt:lpstr>
      <vt:lpstr>Hi-Lo Basic Concepts</vt:lpstr>
      <vt:lpstr>Typical 5 Machine Whole Body Hi-Lo Circuit Workout</vt:lpstr>
      <vt:lpstr>The Repetition Cycle</vt:lpstr>
      <vt:lpstr>Slide 83</vt:lpstr>
      <vt:lpstr>Physiologic Monitoring     6 Min CBC Workout</vt:lpstr>
      <vt:lpstr>Physiologic Monitoring     6 Min CBC Workout</vt:lpstr>
      <vt:lpstr>HIT  or  HIIT</vt:lpstr>
      <vt:lpstr>Slide 87</vt:lpstr>
      <vt:lpstr>Slide 88</vt:lpstr>
      <vt:lpstr>Slide 89</vt:lpstr>
      <vt:lpstr>Slide 90</vt:lpstr>
      <vt:lpstr>Slide 91</vt:lpstr>
      <vt:lpstr>6 Components of an Optimal Health and Aging Program©</vt:lpstr>
      <vt:lpstr>Hormones and Aging</vt:lpstr>
      <vt:lpstr>6 Components of an Optimal Health and Aging Program©</vt:lpstr>
      <vt:lpstr>Stress Response  Long Term Effects</vt:lpstr>
      <vt:lpstr>Understand Effects of Stress</vt:lpstr>
      <vt:lpstr>Depletion or Renewal</vt:lpstr>
      <vt:lpstr>Decrease Effects of Stress</vt:lpstr>
      <vt:lpstr>Worst Kind of Stress!!</vt:lpstr>
      <vt:lpstr>Slide 100</vt:lpstr>
      <vt:lpstr>Slide 101</vt:lpstr>
      <vt:lpstr>Slide 102</vt:lpstr>
      <vt:lpstr>Slide 103</vt:lpstr>
      <vt:lpstr>Slide 104</vt:lpstr>
      <vt:lpstr>Slide 105</vt:lpstr>
      <vt:lpstr>Optimal Health and Aging Program Where do I Start??</vt:lpstr>
      <vt:lpstr>Optimal Health Concept</vt:lpstr>
      <vt:lpstr>Slide 108</vt:lpstr>
      <vt:lpstr>Slide 109</vt:lpstr>
      <vt:lpstr>Slide 110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Charles B. Christian, Jr. M.D.</dc:creator>
  <cp:lastModifiedBy>Charles Christian</cp:lastModifiedBy>
  <cp:revision>562</cp:revision>
  <cp:lastPrinted>1601-01-01T00:00:00Z</cp:lastPrinted>
  <dcterms:created xsi:type="dcterms:W3CDTF">2000-07-09T21:48:26Z</dcterms:created>
  <dcterms:modified xsi:type="dcterms:W3CDTF">2013-05-22T16:12:30Z</dcterms:modified>
</cp:coreProperties>
</file>